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3" r:id="rId3"/>
  </p:sldMasterIdLst>
  <p:notesMasterIdLst>
    <p:notesMasterId r:id="rId24"/>
  </p:notesMasterIdLst>
  <p:handoutMasterIdLst>
    <p:handoutMasterId r:id="rId25"/>
  </p:handoutMasterIdLst>
  <p:sldIdLst>
    <p:sldId id="263" r:id="rId4"/>
    <p:sldId id="257" r:id="rId5"/>
    <p:sldId id="313" r:id="rId6"/>
    <p:sldId id="314" r:id="rId7"/>
    <p:sldId id="335" r:id="rId8"/>
    <p:sldId id="336" r:id="rId9"/>
    <p:sldId id="316" r:id="rId10"/>
    <p:sldId id="300" r:id="rId11"/>
    <p:sldId id="315" r:id="rId12"/>
    <p:sldId id="318" r:id="rId13"/>
    <p:sldId id="319" r:id="rId14"/>
    <p:sldId id="321" r:id="rId15"/>
    <p:sldId id="323" r:id="rId16"/>
    <p:sldId id="324" r:id="rId17"/>
    <p:sldId id="325" r:id="rId18"/>
    <p:sldId id="333" r:id="rId19"/>
    <p:sldId id="327" r:id="rId20"/>
    <p:sldId id="331" r:id="rId21"/>
    <p:sldId id="332" r:id="rId22"/>
    <p:sldId id="266" r:id="rId23"/>
  </p:sldIdLst>
  <p:sldSz cx="13004800" cy="9753600"/>
  <p:notesSz cx="6797675" cy="987425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s Nawintome B. DABIRE" initials="FNBD" lastIdx="1" clrIdx="0">
    <p:extLst>
      <p:ext uri="{19B8F6BF-5375-455C-9EA6-DF929625EA0E}">
        <p15:presenceInfo xmlns:p15="http://schemas.microsoft.com/office/powerpoint/2012/main" userId="S::fdabire@ecowas.int::4aeeae11-88b5-4424-9e9e-f0e1244f8c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39"/>
    <p:restoredTop sz="96327"/>
  </p:normalViewPr>
  <p:slideViewPr>
    <p:cSldViewPr snapToGrid="0">
      <p:cViewPr varScale="1">
        <p:scale>
          <a:sx n="89" d="100"/>
          <a:sy n="89" d="100"/>
        </p:scale>
        <p:origin x="2032" y="17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DDD7-C894-4243-A191-F8E60D34F58C}" type="datetimeFigureOut">
              <a:rPr lang="en-US" smtClean="0"/>
              <a:t>10/30/24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733CB-FFC4-5149-B372-D86D5388E99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0223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690269"/>
            <a:ext cx="4984962" cy="44434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4184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00B38C-02A5-084A-AF00-A1781CCF0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/>
          <a:lstStyle/>
          <a:p>
            <a:fld id="{8E5C14E7-F1F7-F942-BB3D-73B50D0F0272}" type="datetime1">
              <a:rPr lang="en-US" smtClean="0"/>
              <a:t>10/30/24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4006BD-D129-ED45-BD5D-5CD9A9961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C99EAD-2115-E74D-8968-B5B501DF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/>
          <a:lstStyle/>
          <a:p>
            <a:fld id="{220B8255-FFE4-E14B-899D-D1D4C8780FAD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27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511EC4E-7D03-4C65-B15D-553207488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E82FE-C146-5A48-AE07-D9F2F15ED658}" type="datetime1">
              <a:rPr lang="en-US" altLang="fr-FR" smtClean="0"/>
              <a:t>10/30/24</a:t>
            </a:fld>
            <a:endParaRPr lang="en-US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D6C698D-732F-4097-BC0D-EE2BA87AD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638EED0-AF03-4E08-A514-0B6A6A2D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F2CB1-90B7-4F38-BA7E-A577D9468163}" type="slidenum">
              <a:rPr lang="en-US" altLang="fr-FR"/>
              <a:pPr/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9989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368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FB7D811-0B2B-B540-A5FF-9658F8D1AA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</p:sldLayoutIdLst>
  <p:transition spd="med"/>
  <p:hf hdr="0" ftr="0" dt="0"/>
  <p:txStyles>
    <p:titleStyle>
      <a:lvl1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eaLnBrk="1" latinLnBrk="0" hangingPunct="1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195D86A-C60A-FD4D-BE22-679456CB5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" y="-8467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FF9CFC1-1D8B-CC4E-958C-E434A12E4D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58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A11F1F3-C343-0C4E-B8C3-2FCF9ED87328}"/>
              </a:ext>
            </a:extLst>
          </p:cNvPr>
          <p:cNvSpPr txBox="1"/>
          <p:nvPr/>
        </p:nvSpPr>
        <p:spPr>
          <a:xfrm>
            <a:off x="409431" y="3425915"/>
            <a:ext cx="11710244" cy="71096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r>
              <a:rPr lang="fr-FR" sz="4000" dirty="0">
                <a:latin typeface="Garamond" panose="02020404030301010803" pitchFamily="18" charset="0"/>
                <a:ea typeface="Source Sans Pro" panose="020B0503030403020204" pitchFamily="34" charset="0"/>
              </a:rPr>
              <a:t>Stratégie régionale de développement des élevages et de sécurisation des systèmes pastoraux en Afrique de l’Ouest et au Sahel  </a:t>
            </a:r>
            <a:r>
              <a:rPr lang="fr-FR" sz="3600" dirty="0">
                <a:solidFill>
                  <a:srgbClr val="FFFF00"/>
                </a:solidFill>
                <a:latin typeface="Garamond" panose="02020404030301010803" pitchFamily="18" charset="0"/>
                <a:ea typeface="Source Sans Pro" panose="020B0503030403020204" pitchFamily="34" charset="0"/>
              </a:rPr>
              <a:t> </a:t>
            </a:r>
          </a:p>
          <a:p>
            <a:endParaRPr lang="fr-FR" sz="3600" dirty="0">
              <a:solidFill>
                <a:srgbClr val="FFFF00"/>
              </a:solidFill>
              <a:latin typeface="Garamond" panose="02020404030301010803" pitchFamily="18" charset="0"/>
              <a:ea typeface="Source Sans Pro" panose="020B0503030403020204" pitchFamily="34" charset="0"/>
            </a:endParaRPr>
          </a:p>
          <a:p>
            <a:r>
              <a:rPr lang="fr-FR" sz="3600" dirty="0">
                <a:solidFill>
                  <a:srgbClr val="FFFF00"/>
                </a:solidFill>
                <a:latin typeface="Garamond" panose="02020404030301010803" pitchFamily="18" charset="0"/>
                <a:ea typeface="Source Sans Pro" panose="020B0503030403020204" pitchFamily="34" charset="0"/>
              </a:rPr>
              <a:t>						</a:t>
            </a:r>
            <a:r>
              <a:rPr lang="fr-FR" sz="2000" dirty="0">
                <a:solidFill>
                  <a:srgbClr val="FFFF00"/>
                </a:solidFill>
                <a:latin typeface="Garamond" panose="02020404030301010803" pitchFamily="18" charset="0"/>
                <a:ea typeface="Source Sans Pro" panose="020B0503030403020204" pitchFamily="34" charset="0"/>
              </a:rPr>
              <a:t>Alain SY -TRAORE</a:t>
            </a:r>
          </a:p>
          <a:p>
            <a:r>
              <a:rPr lang="fr-FR" sz="2000" dirty="0">
                <a:solidFill>
                  <a:srgbClr val="FFFF00"/>
                </a:solidFill>
                <a:latin typeface="Garamond" panose="02020404030301010803" pitchFamily="18" charset="0"/>
                <a:ea typeface="Source Sans Pro" panose="020B0503030403020204" pitchFamily="34" charset="0"/>
              </a:rPr>
              <a:t>							Directeur Agriculture </a:t>
            </a:r>
          </a:p>
          <a:p>
            <a:r>
              <a:rPr lang="fr-FR" sz="2000" dirty="0">
                <a:solidFill>
                  <a:srgbClr val="FFFF00"/>
                </a:solidFill>
                <a:latin typeface="Garamond" panose="02020404030301010803" pitchFamily="18" charset="0"/>
                <a:ea typeface="Source Sans Pro" panose="020B0503030403020204" pitchFamily="34" charset="0"/>
              </a:rPr>
              <a:t>						&amp;</a:t>
            </a:r>
          </a:p>
          <a:p>
            <a:r>
              <a:rPr lang="fr-FR" sz="2000" dirty="0">
                <a:solidFill>
                  <a:srgbClr val="FFFF00"/>
                </a:solidFill>
                <a:latin typeface="Garamond" panose="02020404030301010803" pitchFamily="18" charset="0"/>
                <a:ea typeface="Source Sans Pro" panose="020B0503030403020204" pitchFamily="34" charset="0"/>
              </a:rPr>
              <a:t>							Développement Rural</a:t>
            </a:r>
          </a:p>
          <a:p>
            <a:r>
              <a:rPr lang="fr-FR" sz="2000" dirty="0">
                <a:solidFill>
                  <a:srgbClr val="FFFF00"/>
                </a:solidFill>
                <a:latin typeface="Garamond" panose="02020404030301010803" pitchFamily="18" charset="0"/>
                <a:ea typeface="Source Sans Pro" panose="020B0503030403020204" pitchFamily="34" charset="0"/>
              </a:rPr>
              <a:t>							CEDEAO </a:t>
            </a:r>
          </a:p>
          <a:p>
            <a:endParaRPr lang="fr-FR" sz="3600" dirty="0">
              <a:solidFill>
                <a:srgbClr val="FFFF00"/>
              </a:solidFill>
              <a:latin typeface="Garamond" panose="02020404030301010803" pitchFamily="18" charset="0"/>
              <a:ea typeface="Source Sans Pro" panose="020B0503030403020204" pitchFamily="34" charset="0"/>
            </a:endParaRPr>
          </a:p>
          <a:p>
            <a:endParaRPr lang="fr-FR" sz="3600" dirty="0">
              <a:solidFill>
                <a:srgbClr val="FFC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36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       </a:t>
            </a:r>
            <a:r>
              <a:rPr lang="fr-FR" sz="30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</a:t>
            </a:r>
          </a:p>
          <a:p>
            <a:r>
              <a:rPr lang="fr-FR" sz="30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                                            </a:t>
            </a:r>
            <a:r>
              <a:rPr lang="fr-FR" sz="3600" dirty="0">
                <a:solidFill>
                  <a:srgbClr val="FFC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  <a:p>
            <a:endParaRPr lang="fr-FR" sz="3000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kumimoji="0" lang="pt-PT" sz="160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Source Sans Pro Semibold" panose="020B0503030403020204" pitchFamily="34" charset="0"/>
              <a:ea typeface="Source Sans Pro Semibold" panose="020B0503030403020204" pitchFamily="34" charset="0"/>
              <a:sym typeface="Helvetica Neue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814549-42EA-408E-B74C-CB1D8748E97D}"/>
              </a:ext>
            </a:extLst>
          </p:cNvPr>
          <p:cNvSpPr txBox="1"/>
          <p:nvPr/>
        </p:nvSpPr>
        <p:spPr>
          <a:xfrm>
            <a:off x="7676110" y="8101966"/>
            <a:ext cx="432027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Nouakchott </a:t>
            </a:r>
            <a:r>
              <a:rPr kumimoji="0" lang="fr-FR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Neue"/>
              </a:rPr>
              <a:t> , RIM ,  le 7 novembre    2024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E6D82D-0052-95A9-14A1-4DA73F51EDEB}"/>
              </a:ext>
            </a:extLst>
          </p:cNvPr>
          <p:cNvSpPr txBox="1"/>
          <p:nvPr/>
        </p:nvSpPr>
        <p:spPr>
          <a:xfrm>
            <a:off x="12254326" y="9357489"/>
            <a:ext cx="10265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NG" sz="24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0"/>
          <a:stretch/>
        </p:blipFill>
        <p:spPr bwMode="auto">
          <a:xfrm>
            <a:off x="556453" y="5355352"/>
            <a:ext cx="585138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Line 4"/>
          <p:cNvCxnSpPr>
            <a:cxnSpLocks noChangeShapeType="1"/>
          </p:cNvCxnSpPr>
          <p:nvPr/>
        </p:nvCxnSpPr>
        <p:spPr bwMode="auto">
          <a:xfrm>
            <a:off x="4887595" y="9649553"/>
            <a:ext cx="0" cy="0"/>
          </a:xfrm>
          <a:prstGeom prst="line">
            <a:avLst/>
          </a:prstGeom>
          <a:noFill/>
          <a:ln w="18974">
            <a:solidFill>
              <a:srgbClr val="4D8F8E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2123871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329013"/>
            <a:ext cx="12446000" cy="711200"/>
          </a:xfrm>
        </p:spPr>
        <p:txBody>
          <a:bodyPr/>
          <a:lstStyle/>
          <a:p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3. Les orientations de la stratégie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726245"/>
            <a:ext cx="11675742" cy="526277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CA" altLang="fr-FR" sz="4000" b="1" dirty="0">
                <a:latin typeface="Source pro"/>
                <a:cs typeface="Source pro"/>
              </a:rPr>
              <a:t>OBJECTIF GENERAL</a:t>
            </a:r>
          </a:p>
          <a:p>
            <a:pPr>
              <a:buFont typeface="Arial" panose="020B0604020202020204" pitchFamily="34" charset="0"/>
              <a:buNone/>
            </a:pPr>
            <a:endParaRPr lang="fr-CA" altLang="fr-FR" sz="2400" b="1" dirty="0">
              <a:latin typeface="Source pro"/>
              <a:cs typeface="Source pro"/>
            </a:endParaRPr>
          </a:p>
          <a:p>
            <a:pPr>
              <a:buNone/>
            </a:pPr>
            <a:r>
              <a:rPr lang="fr-FR" sz="4400" b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  </a:t>
            </a:r>
            <a:r>
              <a:rPr lang="fr-FR" sz="4400" b="1" i="1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Améliorer la productivité et  sécuriser les systèmes d’élevage durables </a:t>
            </a:r>
            <a:r>
              <a:rPr lang="fr-FR" sz="4400" b="1" dirty="0">
                <a:solidFill>
                  <a:schemeClr val="bg1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pour répondre à la croissance des besoins en protéines animales et renforcer la résilience des populations de l’Afrique de l’Ouest et du Sahel »</a:t>
            </a:r>
            <a:endParaRPr lang="fr-NG" sz="4400" b="1" dirty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fr-NG" sz="44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10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329013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3.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Les orientations de la stratégie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726245"/>
            <a:ext cx="11675742" cy="526277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CA" altLang="fr-FR" sz="4000" b="1" dirty="0">
                <a:latin typeface="Source pro"/>
                <a:cs typeface="Source pro"/>
              </a:rPr>
              <a:t>OBJECTIF SPÉCIFIQUE  </a:t>
            </a:r>
          </a:p>
          <a:p>
            <a:pPr>
              <a:buFont typeface="Arial" panose="020B0604020202020204" pitchFamily="34" charset="0"/>
              <a:buNone/>
            </a:pPr>
            <a:endParaRPr lang="fr-CA" altLang="fr-FR" sz="1600" b="1" dirty="0">
              <a:latin typeface="Source pro"/>
              <a:cs typeface="Source pro"/>
            </a:endParaRPr>
          </a:p>
          <a:p>
            <a:pPr>
              <a:buNone/>
            </a:pPr>
            <a:r>
              <a:rPr lang="fr-FR" sz="44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aciliter </a:t>
            </a:r>
            <a:r>
              <a:rPr lang="fr-FR" sz="40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transformation maitrisée des systèmes d’élevage mobiles </a:t>
            </a:r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améliorer leur viabilité sur le plan économique, social et environnemental et leur adaptabilité aux évolutions démographiques, territoriales, politiques, sécuritaires et climatiques en cours et à venir dans l'espace ouest-africain et sahélien</a:t>
            </a:r>
            <a:r>
              <a:rPr lang="fr-NG" sz="4000" b="1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fr-NG" sz="4000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fr-NG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11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6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329013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3.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Les orientations de la stratégie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96" y="3040213"/>
            <a:ext cx="12112181" cy="6089499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CA" altLang="fr-FR" sz="4000" b="1" dirty="0">
                <a:latin typeface="Source pro"/>
                <a:cs typeface="Source pro"/>
              </a:rPr>
              <a:t>Quatre axes d’intervention :</a:t>
            </a:r>
          </a:p>
          <a:p>
            <a:pPr marL="357188" lvl="2" indent="0" algn="just">
              <a:lnSpc>
                <a:spcPct val="100000"/>
              </a:lnSpc>
            </a:pP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Axe n°1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Valoriser le potentiel économique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la contribution à la souveraineté alimentaire des systèmes et filières d’élevage ;</a:t>
            </a:r>
            <a:endParaRPr lang="fr-NG" sz="3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2" indent="0" algn="just">
              <a:lnSpc>
                <a:spcPct val="100000"/>
              </a:lnSpc>
            </a:pP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Axe n°2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 la gouvernance 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territoires et des ressources naturelles essentielles à la production et à la résilience des systèmes d’élevage ;</a:t>
            </a:r>
            <a:endParaRPr lang="fr-NG" sz="3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2" indent="0" algn="just">
              <a:lnSpc>
                <a:spcPct val="100000"/>
              </a:lnSpc>
            </a:pP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Axe n°3 :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Promouvoir « Une seule santé » 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améliorer la santé animale et minimiser l’impact des maladies animales sur la productivité animale et la santé publique ;	</a:t>
            </a:r>
            <a:endParaRPr lang="fr-NG" sz="3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7188" lvl="2" indent="0">
              <a:lnSpc>
                <a:spcPct val="100000"/>
              </a:lnSpc>
            </a:pP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Axe n°4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  <a:r>
              <a:rPr lang="fr-FR" sz="3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Développer un environnement favorable </a:t>
            </a:r>
            <a:r>
              <a:rPr lang="fr-FR" sz="3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 investissements publics et privés dans les élevages. </a:t>
            </a:r>
            <a:endParaRPr lang="fr-N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12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7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329013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3.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Les orientations de la stratégie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416410"/>
            <a:ext cx="11675742" cy="457006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13</a:t>
            </a:fld>
            <a:endParaRPr lang="en-US" alt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9CE115D-9271-92A7-D6DC-980919E0E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40583"/>
              </p:ext>
            </p:extLst>
          </p:nvPr>
        </p:nvGraphicFramePr>
        <p:xfrm>
          <a:off x="182880" y="3416408"/>
          <a:ext cx="11675742" cy="544184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920828">
                  <a:extLst>
                    <a:ext uri="{9D8B030D-6E8A-4147-A177-3AD203B41FA5}">
                      <a16:colId xmlns:a16="http://schemas.microsoft.com/office/drawing/2014/main" val="610312204"/>
                    </a:ext>
                  </a:extLst>
                </a:gridCol>
                <a:gridCol w="6754914">
                  <a:extLst>
                    <a:ext uri="{9D8B030D-6E8A-4147-A177-3AD203B41FA5}">
                      <a16:colId xmlns:a16="http://schemas.microsoft.com/office/drawing/2014/main" val="236606571"/>
                    </a:ext>
                  </a:extLst>
                </a:gridCol>
              </a:tblGrid>
              <a:tr h="832631">
                <a:tc>
                  <a:txBody>
                    <a:bodyPr/>
                    <a:lstStyle/>
                    <a:p>
                      <a:r>
                        <a:rPr lang="fr-NG" sz="3600" dirty="0"/>
                        <a:t>Axe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NG" sz="3600" dirty="0"/>
                        <a:t>Résultats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121954"/>
                  </a:ext>
                </a:extLst>
              </a:tr>
              <a:tr h="1412500">
                <a:tc rowSpan="3">
                  <a:txBody>
                    <a:bodyPr/>
                    <a:lstStyle/>
                    <a:p>
                      <a:endParaRPr lang="fr-FR" sz="1800" kern="1200" dirty="0">
                        <a:effectLst/>
                      </a:endParaRPr>
                    </a:p>
                    <a:p>
                      <a:endParaRPr lang="fr-FR" sz="1800" kern="1200" dirty="0">
                        <a:effectLst/>
                      </a:endParaRPr>
                    </a:p>
                    <a:p>
                      <a:endParaRPr lang="fr-FR" sz="28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r>
                        <a:rPr lang="fr-FR" sz="28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Axe n°1</a:t>
                      </a:r>
                      <a:r>
                        <a:rPr lang="fr-FR" sz="2800" kern="1200" dirty="0">
                          <a:effectLst/>
                        </a:rPr>
                        <a:t> : Valoriser le potentiel économique et la contribution des systèmes d’élevage à la souveraineté alimentaire</a:t>
                      </a:r>
                      <a:r>
                        <a:rPr lang="fr-NG" sz="2800" dirty="0">
                          <a:effectLst/>
                        </a:rPr>
                        <a:t> </a:t>
                      </a:r>
                      <a:endParaRPr lang="fr-NG" sz="2800" dirty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kern="1200" dirty="0">
                          <a:effectLst/>
                        </a:rPr>
                        <a:t>1.1: La productivité et la rentabilité des systèmes de l’élevage sont améliorées,</a:t>
                      </a:r>
                      <a:r>
                        <a:rPr lang="fr-NG" sz="2800" dirty="0">
                          <a:effectLst/>
                        </a:rPr>
                        <a:t> </a:t>
                      </a:r>
                      <a:endParaRPr lang="fr-NG" sz="28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6014072"/>
                  </a:ext>
                </a:extLst>
              </a:tr>
              <a:tr h="1412500">
                <a:tc vMerge="1">
                  <a:txBody>
                    <a:bodyPr/>
                    <a:lstStyle/>
                    <a:p>
                      <a:endParaRPr lang="fr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kern="1200" dirty="0">
                          <a:effectLst/>
                        </a:rPr>
                        <a:t>1.2: Les chaines de valeur des produits animaux sont renforcées,</a:t>
                      </a:r>
                      <a:r>
                        <a:rPr lang="fr-NG" sz="2800" dirty="0">
                          <a:effectLst/>
                        </a:rPr>
                        <a:t> </a:t>
                      </a:r>
                      <a:endParaRPr lang="fr-NG" sz="28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7839580"/>
                  </a:ext>
                </a:extLst>
              </a:tr>
              <a:tr h="1784210">
                <a:tc vMerge="1">
                  <a:txBody>
                    <a:bodyPr/>
                    <a:lstStyle/>
                    <a:p>
                      <a:endParaRPr lang="fr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kern="1200" dirty="0">
                          <a:effectLst/>
                        </a:rPr>
                        <a:t>1.3: Les échanges intracommunautaires des intrants (matériels génétiques) et des produits de l’élevage sont densifiés.</a:t>
                      </a:r>
                      <a:r>
                        <a:rPr lang="fr-NG" sz="2800" dirty="0">
                          <a:effectLst/>
                        </a:rPr>
                        <a:t> </a:t>
                      </a:r>
                      <a:endParaRPr lang="fr-NG" sz="2800" dirty="0"/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5302468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429221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3.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Les orientations de la stratégie</a:t>
            </a:r>
            <a:r>
              <a:rPr lang="fr-FR" sz="4000" dirty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97" y="3375516"/>
            <a:ext cx="11675742" cy="526277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14</a:t>
            </a:fld>
            <a:endParaRPr lang="en-US" alt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9CE115D-9271-92A7-D6DC-980919E0E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73663"/>
              </p:ext>
            </p:extLst>
          </p:nvPr>
        </p:nvGraphicFramePr>
        <p:xfrm>
          <a:off x="133871" y="3375517"/>
          <a:ext cx="11724751" cy="572562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941483">
                  <a:extLst>
                    <a:ext uri="{9D8B030D-6E8A-4147-A177-3AD203B41FA5}">
                      <a16:colId xmlns:a16="http://schemas.microsoft.com/office/drawing/2014/main" val="610312204"/>
                    </a:ext>
                  </a:extLst>
                </a:gridCol>
                <a:gridCol w="6783268">
                  <a:extLst>
                    <a:ext uri="{9D8B030D-6E8A-4147-A177-3AD203B41FA5}">
                      <a16:colId xmlns:a16="http://schemas.microsoft.com/office/drawing/2014/main" val="236606571"/>
                    </a:ext>
                  </a:extLst>
                </a:gridCol>
              </a:tblGrid>
              <a:tr h="1027674">
                <a:tc>
                  <a:txBody>
                    <a:bodyPr/>
                    <a:lstStyle/>
                    <a:p>
                      <a:r>
                        <a:rPr lang="fr-NG" sz="3600" dirty="0"/>
                        <a:t>Axe </a:t>
                      </a:r>
                    </a:p>
                  </a:txBody>
                  <a:tcPr>
                    <a:solidFill>
                      <a:srgbClr val="0082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NG" sz="3600" dirty="0"/>
                        <a:t>Résultats </a:t>
                      </a:r>
                    </a:p>
                  </a:txBody>
                  <a:tcPr>
                    <a:solidFill>
                      <a:srgbClr val="008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21954"/>
                  </a:ext>
                </a:extLst>
              </a:tr>
              <a:tr h="1743379">
                <a:tc rowSpan="2">
                  <a:txBody>
                    <a:bodyPr/>
                    <a:lstStyle/>
                    <a:p>
                      <a:endParaRPr lang="fr-FR" sz="1800" kern="1200" dirty="0">
                        <a:effectLst/>
                      </a:endParaRPr>
                    </a:p>
                    <a:p>
                      <a:r>
                        <a:rPr lang="fr-FR" sz="2800" b="1" kern="1200" dirty="0">
                          <a:effectLst/>
                        </a:rPr>
                        <a:t>Axe n°2</a:t>
                      </a:r>
                      <a:r>
                        <a:rPr lang="fr-FR" sz="2800" kern="1200" dirty="0">
                          <a:effectLst/>
                        </a:rPr>
                        <a:t> : Améliorer la gouvernance des territoires et des ressources naturelles essentielles à la production et à la résilience des systèmes d’élevage</a:t>
                      </a:r>
                      <a:r>
                        <a:rPr lang="fr-NG" sz="2800" dirty="0">
                          <a:effectLst/>
                        </a:rPr>
                        <a:t> </a:t>
                      </a:r>
                      <a:endParaRPr lang="fr-NG" sz="2800" dirty="0"/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2.1. Le dialogue multi-acteurs et la coopération transfrontalière sont renforcés </a:t>
                      </a:r>
                      <a:endParaRPr lang="fr-NG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6014072"/>
                  </a:ext>
                </a:extLst>
              </a:tr>
              <a:tr h="2954568">
                <a:tc vMerge="1">
                  <a:txBody>
                    <a:bodyPr/>
                    <a:lstStyle/>
                    <a:p>
                      <a:endParaRPr lang="fr-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2.2. L’accès équitable et sécurisé aux ressources naturelles (notamment foncières) est amélioré et des mécanismes innovants de gestion du foncier sont déployés</a:t>
                      </a:r>
                      <a:endParaRPr lang="fr-NG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7839580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5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429221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3.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Les orientations de la stratégie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463199"/>
            <a:ext cx="11675742" cy="5262771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15</a:t>
            </a:fld>
            <a:endParaRPr lang="en-US" alt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9CE115D-9271-92A7-D6DC-980919E0EF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74590"/>
              </p:ext>
            </p:extLst>
          </p:nvPr>
        </p:nvGraphicFramePr>
        <p:xfrm>
          <a:off x="281940" y="3463199"/>
          <a:ext cx="11477622" cy="548077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37329">
                  <a:extLst>
                    <a:ext uri="{9D8B030D-6E8A-4147-A177-3AD203B41FA5}">
                      <a16:colId xmlns:a16="http://schemas.microsoft.com/office/drawing/2014/main" val="610312204"/>
                    </a:ext>
                  </a:extLst>
                </a:gridCol>
                <a:gridCol w="6640293">
                  <a:extLst>
                    <a:ext uri="{9D8B030D-6E8A-4147-A177-3AD203B41FA5}">
                      <a16:colId xmlns:a16="http://schemas.microsoft.com/office/drawing/2014/main" val="236606571"/>
                    </a:ext>
                  </a:extLst>
                </a:gridCol>
              </a:tblGrid>
              <a:tr h="1096155">
                <a:tc>
                  <a:txBody>
                    <a:bodyPr/>
                    <a:lstStyle/>
                    <a:p>
                      <a:r>
                        <a:rPr lang="fr-NG" sz="3600" dirty="0"/>
                        <a:t>Axe </a:t>
                      </a: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2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NG" sz="3600" dirty="0"/>
                        <a:t>Résultats 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121954"/>
                  </a:ext>
                </a:extLst>
              </a:tr>
              <a:tr h="1859549">
                <a:tc rowSpan="2">
                  <a:txBody>
                    <a:bodyPr/>
                    <a:lstStyle/>
                    <a:p>
                      <a:r>
                        <a:rPr lang="fr-FR" sz="2800" b="1" dirty="0">
                          <a:effectLst/>
                        </a:rPr>
                        <a:t>Axe n°3</a:t>
                      </a:r>
                      <a:r>
                        <a:rPr lang="fr-FR" sz="2800" dirty="0">
                          <a:effectLst/>
                        </a:rPr>
                        <a:t> : Promouvoir « Une seule santé » pour améliorer la santé animale et minimiser l’impact des maladies animales sur la productivité animale et la santé publique</a:t>
                      </a:r>
                      <a:endParaRPr lang="fr-NG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3.1 La surveillance et le contrôle des maladies animales transfrontalières sont renforcés</a:t>
                      </a:r>
                      <a:endParaRPr lang="fr-NG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66014072"/>
                  </a:ext>
                </a:extLst>
              </a:tr>
              <a:tr h="2525071">
                <a:tc vMerge="1">
                  <a:txBody>
                    <a:bodyPr/>
                    <a:lstStyle/>
                    <a:p>
                      <a:endParaRPr lang="fr-N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dirty="0">
                          <a:effectLst/>
                        </a:rPr>
                        <a:t>3.2 Le bien-être animal est amélioré  </a:t>
                      </a:r>
                      <a:endParaRPr lang="fr-NG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7839580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7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429221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3.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Les orientations de la stratégie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450673"/>
            <a:ext cx="11675742" cy="526277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CA" altLang="fr-FR" sz="4000" b="1" dirty="0">
                <a:latin typeface="Source pro"/>
                <a:cs typeface="Source pro"/>
              </a:rPr>
              <a:t>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16</a:t>
            </a:fld>
            <a:endParaRPr lang="en-US" alt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5382496-290B-B35A-6F6E-DE07FDE6A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488314"/>
              </p:ext>
            </p:extLst>
          </p:nvPr>
        </p:nvGraphicFramePr>
        <p:xfrm>
          <a:off x="285750" y="3600450"/>
          <a:ext cx="11370640" cy="5423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4363">
                  <a:extLst>
                    <a:ext uri="{9D8B030D-6E8A-4147-A177-3AD203B41FA5}">
                      <a16:colId xmlns:a16="http://schemas.microsoft.com/office/drawing/2014/main" val="1716748625"/>
                    </a:ext>
                  </a:extLst>
                </a:gridCol>
                <a:gridCol w="6736277">
                  <a:extLst>
                    <a:ext uri="{9D8B030D-6E8A-4147-A177-3AD203B41FA5}">
                      <a16:colId xmlns:a16="http://schemas.microsoft.com/office/drawing/2014/main" val="2717784807"/>
                    </a:ext>
                  </a:extLst>
                </a:gridCol>
              </a:tblGrid>
              <a:tr h="928070">
                <a:tc>
                  <a:txBody>
                    <a:bodyPr/>
                    <a:lstStyle/>
                    <a:p>
                      <a:r>
                        <a:rPr lang="fr-NG" sz="3600" dirty="0">
                          <a:solidFill>
                            <a:schemeClr val="bg1"/>
                          </a:solidFill>
                        </a:rPr>
                        <a:t>Axe</a:t>
                      </a:r>
                      <a:r>
                        <a:rPr lang="fr-NG" sz="2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NG" sz="3600" dirty="0">
                          <a:solidFill>
                            <a:schemeClr val="bg1"/>
                          </a:solidFill>
                        </a:rPr>
                        <a:t>d’intervention</a:t>
                      </a:r>
                      <a:r>
                        <a:rPr lang="fr-NG" sz="28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00824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NG" sz="3600" dirty="0">
                          <a:solidFill>
                            <a:schemeClr val="bg1"/>
                          </a:solidFill>
                        </a:rPr>
                        <a:t>Résultats</a:t>
                      </a:r>
                    </a:p>
                  </a:txBody>
                  <a:tcPr>
                    <a:solidFill>
                      <a:srgbClr val="008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861639"/>
                  </a:ext>
                </a:extLst>
              </a:tr>
              <a:tr h="167814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Axe n°4 : « Développer un environnement favorable aux investissements publics et privés dans les élevages »</a:t>
                      </a:r>
                      <a:r>
                        <a:rPr lang="fr-FR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:</a:t>
                      </a:r>
                      <a:endParaRPr lang="fr-NG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Résultat 4.1 </a:t>
                      </a:r>
                      <a:r>
                        <a:rPr lang="fr-FR" sz="2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Des instruments de politiques adaptés au sous-secteur élevage sont mis en œuvre</a:t>
                      </a:r>
                      <a:r>
                        <a:rPr lang="fr-NG" sz="2800" dirty="0">
                          <a:effectLst/>
                        </a:rPr>
                        <a:t> </a:t>
                      </a:r>
                      <a:endParaRPr lang="fr-N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417871"/>
                  </a:ext>
                </a:extLst>
              </a:tr>
              <a:tr h="1138891">
                <a:tc vMerge="1">
                  <a:txBody>
                    <a:bodyPr/>
                    <a:lstStyle/>
                    <a:p>
                      <a:endParaRPr lang="fr-N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Résultat 4.2 </a:t>
                      </a:r>
                      <a:r>
                        <a:rPr lang="fr-FR" sz="2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L’observatoire des systèmes d’élevage mobiles est fonctionnel</a:t>
                      </a:r>
                      <a:r>
                        <a:rPr lang="fr-NG" sz="2800" dirty="0">
                          <a:effectLst/>
                        </a:rPr>
                        <a:t> </a:t>
                      </a:r>
                      <a:endParaRPr lang="fr-N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727533"/>
                  </a:ext>
                </a:extLst>
              </a:tr>
              <a:tr h="1678142">
                <a:tc vMerge="1">
                  <a:txBody>
                    <a:bodyPr/>
                    <a:lstStyle/>
                    <a:p>
                      <a:endParaRPr lang="fr-NG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Résultats 4.3 </a:t>
                      </a:r>
                      <a:r>
                        <a:rPr lang="fr-FR" sz="2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Les capacités des institutions et des acteurs du sous-secteur de l’élevage sont renforcées</a:t>
                      </a:r>
                      <a:r>
                        <a:rPr lang="fr-NG" sz="2800" dirty="0">
                          <a:effectLst/>
                        </a:rPr>
                        <a:t> </a:t>
                      </a:r>
                      <a:endParaRPr lang="fr-NG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78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67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97" y="2429221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4.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L’opérationnalisation de la stratégie  </a:t>
            </a:r>
            <a:r>
              <a:rPr lang="fr-FR" sz="4000" dirty="0">
                <a:solidFill>
                  <a:schemeClr val="accent1"/>
                </a:solidFill>
                <a:latin typeface="Calibri" panose="020F0502020204030204" pitchFamily="34" charset="0"/>
              </a:rPr>
              <a:t> 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97" y="3375516"/>
            <a:ext cx="11675742" cy="5516452"/>
          </a:xfrm>
        </p:spPr>
        <p:txBody>
          <a:bodyPr/>
          <a:lstStyle/>
          <a:p>
            <a:pPr>
              <a:buNone/>
            </a:pPr>
            <a:r>
              <a:rPr lang="fr-FR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Démarche de mise en œuvre de la stratégie</a:t>
            </a:r>
          </a:p>
          <a:p>
            <a:pPr lvl="1"/>
            <a:r>
              <a:rPr lang="fr-FR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conduite d’intenses activités de formation et d’information </a:t>
            </a:r>
            <a:endParaRPr lang="fr-FR" sz="3200" dirty="0">
              <a:solidFill>
                <a:srgbClr val="2F5496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fr-FR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renforcement des capacités des différentes parties prenantes</a:t>
            </a:r>
            <a:r>
              <a:rPr lang="fr-NG" sz="3200" dirty="0">
                <a:effectLst/>
              </a:rPr>
              <a:t> </a:t>
            </a:r>
            <a:endParaRPr lang="fr-FR" sz="3200" dirty="0">
              <a:solidFill>
                <a:srgbClr val="2F5496"/>
              </a:solidFill>
              <a:effectLst/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déploiement d’intenses activités de communication </a:t>
            </a:r>
            <a:endParaRPr lang="fr-NG" sz="3200" dirty="0">
              <a:solidFill>
                <a:srgbClr val="2F5496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fr-FR" sz="3200" b="1" dirty="0">
                <a:latin typeface="Garamond" panose="02020404030301010803" pitchFamily="18" charset="0"/>
                <a:cs typeface="Source pro"/>
              </a:rPr>
              <a:t>Huit principes :</a:t>
            </a:r>
          </a:p>
          <a:p>
            <a:pPr marL="0" indent="0" eaLnBrk="1" hangingPunct="1">
              <a:buNone/>
            </a:pPr>
            <a:endParaRPr lang="en-US" altLang="fr-FR" b="1" dirty="0">
              <a:solidFill>
                <a:schemeClr val="accent1"/>
              </a:solidFill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17</a:t>
            </a:fld>
            <a:endParaRPr lang="en-US" altLang="fr-FR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1BEA7F4C-9239-03DE-F1D7-918516957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378808"/>
              </p:ext>
            </p:extLst>
          </p:nvPr>
        </p:nvGraphicFramePr>
        <p:xfrm>
          <a:off x="1278118" y="6170868"/>
          <a:ext cx="8669868" cy="27211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34934">
                  <a:extLst>
                    <a:ext uri="{9D8B030D-6E8A-4147-A177-3AD203B41FA5}">
                      <a16:colId xmlns:a16="http://schemas.microsoft.com/office/drawing/2014/main" val="4197344262"/>
                    </a:ext>
                  </a:extLst>
                </a:gridCol>
                <a:gridCol w="4334934">
                  <a:extLst>
                    <a:ext uri="{9D8B030D-6E8A-4147-A177-3AD203B41FA5}">
                      <a16:colId xmlns:a16="http://schemas.microsoft.com/office/drawing/2014/main" val="622543349"/>
                    </a:ext>
                  </a:extLst>
                </a:gridCol>
              </a:tblGrid>
              <a:tr h="541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2800" b="0" dirty="0">
                          <a:latin typeface="Garamond" panose="02020404030301010803" pitchFamily="18" charset="0"/>
                        </a:rPr>
                        <a:t>Subsidiarité</a:t>
                      </a:r>
                      <a:endParaRPr lang="en-US" altLang="fr-FR" sz="2800" b="0" dirty="0">
                        <a:solidFill>
                          <a:srgbClr val="008244"/>
                        </a:solidFill>
                        <a:latin typeface="Garamond" panose="02020404030301010803" pitchFamily="18" charset="0"/>
                        <a:cs typeface="Source pro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2800" b="0" dirty="0">
                          <a:latin typeface="Garamond" panose="02020404030301010803" pitchFamily="18" charset="0"/>
                        </a:rPr>
                        <a:t>Proportionnalité</a:t>
                      </a:r>
                      <a:endParaRPr lang="en-US" altLang="fr-FR" sz="2800" b="0" dirty="0">
                        <a:solidFill>
                          <a:srgbClr val="008244"/>
                        </a:solidFill>
                        <a:latin typeface="Garamond" panose="02020404030301010803" pitchFamily="18" charset="0"/>
                        <a:cs typeface="Source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972497"/>
                  </a:ext>
                </a:extLst>
              </a:tr>
              <a:tr h="830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2800" dirty="0">
                          <a:latin typeface="Garamond" panose="02020404030301010803" pitchFamily="18" charset="0"/>
                        </a:rPr>
                        <a:t>Complémentarité</a:t>
                      </a:r>
                      <a:endParaRPr lang="en-US" altLang="fr-FR" sz="2800" b="1" dirty="0">
                        <a:solidFill>
                          <a:srgbClr val="008244"/>
                        </a:solidFill>
                        <a:latin typeface="Garamond" panose="02020404030301010803" pitchFamily="18" charset="0"/>
                        <a:cs typeface="Source pro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24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2800" dirty="0">
                          <a:latin typeface="Garamond" panose="02020404030301010803" pitchFamily="18" charset="0"/>
                        </a:rPr>
                        <a:t>Régionalité </a:t>
                      </a:r>
                      <a:endParaRPr lang="en-US" altLang="fr-FR" sz="2800" b="1" dirty="0">
                        <a:solidFill>
                          <a:srgbClr val="008244"/>
                        </a:solidFill>
                        <a:latin typeface="Garamond" panose="02020404030301010803" pitchFamily="18" charset="0"/>
                        <a:cs typeface="Source pro"/>
                      </a:endParaRPr>
                    </a:p>
                  </a:txBody>
                  <a:tcPr>
                    <a:solidFill>
                      <a:srgbClr val="00824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243648"/>
                  </a:ext>
                </a:extLst>
              </a:tr>
              <a:tr h="830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2800" dirty="0">
                          <a:latin typeface="Garamond" panose="02020404030301010803" pitchFamily="18" charset="0"/>
                        </a:rPr>
                        <a:t>Solidarité </a:t>
                      </a:r>
                      <a:endParaRPr lang="en-US" altLang="fr-FR" sz="2800" b="1" dirty="0">
                        <a:solidFill>
                          <a:srgbClr val="008244"/>
                        </a:solidFill>
                        <a:latin typeface="Garamond" panose="02020404030301010803" pitchFamily="18" charset="0"/>
                        <a:cs typeface="Source pro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fr-FR" sz="2800" dirty="0">
                          <a:latin typeface="Garamond" panose="02020404030301010803" pitchFamily="18" charset="0"/>
                        </a:rPr>
                        <a:t>Partenariat et concertation </a:t>
                      </a:r>
                      <a:endParaRPr lang="en-US" altLang="fr-FR" sz="2800" b="1" dirty="0">
                        <a:solidFill>
                          <a:srgbClr val="008244"/>
                        </a:solidFill>
                        <a:latin typeface="Garamond" panose="02020404030301010803" pitchFamily="18" charset="0"/>
                        <a:cs typeface="Source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970711"/>
                  </a:ext>
                </a:extLst>
              </a:tr>
              <a:tr h="499574">
                <a:tc>
                  <a:txBody>
                    <a:bodyPr/>
                    <a:lstStyle/>
                    <a:p>
                      <a:r>
                        <a:rPr lang="fr-FR" sz="2800" kern="1200" dirty="0">
                          <a:effectLst/>
                          <a:latin typeface="Garamond" panose="02020404030301010803" pitchFamily="18" charset="0"/>
                        </a:rPr>
                        <a:t>Progressivité</a:t>
                      </a:r>
                      <a:r>
                        <a:rPr lang="fr-NG" sz="28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fr-NG" sz="28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24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800" kern="1200" dirty="0">
                          <a:effectLst/>
                          <a:latin typeface="Garamond" panose="02020404030301010803" pitchFamily="18" charset="0"/>
                        </a:rPr>
                        <a:t>Parcimonie budgétaire </a:t>
                      </a:r>
                      <a:endParaRPr lang="fr-NG" sz="2800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00824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900785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1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441747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4.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L’opérationnalisation de la stratégie   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97" y="3563407"/>
            <a:ext cx="11675742" cy="5262771"/>
          </a:xfrm>
        </p:spPr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4000" b="1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financement de la stratégie</a:t>
            </a:r>
            <a:r>
              <a:rPr lang="fr-FR" sz="4000" b="1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4000" dirty="0">
                <a:solidFill>
                  <a:srgbClr val="C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4000" b="1" dirty="0">
              <a:solidFill>
                <a:srgbClr val="C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lvl="2"/>
            <a:r>
              <a:rPr lang="fr-FR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 budgets nationaux des États de la Communauté;  </a:t>
            </a:r>
          </a:p>
          <a:p>
            <a:pPr lvl="2"/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Communautés </a:t>
            </a:r>
            <a:r>
              <a:rPr lang="fr-FR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conomiques </a:t>
            </a:r>
            <a:r>
              <a:rPr lang="fr-FR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égionales;</a:t>
            </a:r>
          </a:p>
          <a:p>
            <a:pPr lvl="2"/>
            <a:r>
              <a:rPr lang="fr-FR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Collectivités locales; </a:t>
            </a:r>
          </a:p>
          <a:p>
            <a:pPr lvl="2"/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secteur privé;  </a:t>
            </a:r>
            <a:endParaRPr lang="fr-FR" sz="4000" dirty="0"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contributions des partenaires au développement de la région</a:t>
            </a:r>
            <a:r>
              <a:rPr lang="fr-FR" sz="40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altLang="fr-FR" sz="4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endParaRPr lang="en-US" altLang="fr-FR" sz="40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18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5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466799"/>
            <a:ext cx="12446000" cy="711200"/>
          </a:xfrm>
        </p:spPr>
        <p:txBody>
          <a:bodyPr/>
          <a:lstStyle/>
          <a:p>
            <a:r>
              <a:rPr lang="fr-FR" sz="3600" dirty="0">
                <a:solidFill>
                  <a:srgbClr val="008244"/>
                </a:solidFill>
                <a:latin typeface="Calibri" panose="020F0502020204030204" pitchFamily="34" charset="0"/>
              </a:rPr>
              <a:t>4. </a:t>
            </a: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L’opérationnalisation de la stratégie</a:t>
            </a:r>
            <a:r>
              <a:rPr lang="fr-FR" sz="4000" dirty="0">
                <a:solidFill>
                  <a:schemeClr val="accent1"/>
                </a:solidFill>
                <a:latin typeface="Calibri" panose="020F0502020204030204" pitchFamily="34" charset="0"/>
              </a:rPr>
              <a:t>  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71" y="3177999"/>
            <a:ext cx="11675742" cy="5262771"/>
          </a:xfrm>
        </p:spPr>
        <p:txBody>
          <a:bodyPr/>
          <a:lstStyle/>
          <a:p>
            <a:pPr marL="457200" lvl="1" indent="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fr-FR" sz="3200" b="1" dirty="0">
                <a:solidFill>
                  <a:srgbClr val="C00000"/>
                </a:solidFill>
                <a:latin typeface="Garamond" panose="02020404030301010803" pitchFamily="18" charset="0"/>
                <a:cs typeface="Source pro"/>
              </a:rPr>
              <a:t>Risques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fr-FR" sz="3000" b="1" dirty="0">
                <a:latin typeface="Garamond" panose="02020404030301010803" pitchFamily="18" charset="0"/>
                <a:cs typeface="Source pro"/>
              </a:rPr>
              <a:t>La mise en oeuvre de la stratégie pourrait être hypothéquée par :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fr-FR" sz="3000" b="1" dirty="0">
                <a:latin typeface="Garamond" panose="02020404030301010803" pitchFamily="18" charset="0"/>
                <a:cs typeface="Source pro"/>
              </a:rPr>
              <a:t>	(</a:t>
            </a:r>
            <a:r>
              <a:rPr lang="en-US" altLang="fr-FR" sz="3000" b="1" dirty="0" err="1">
                <a:latin typeface="Garamond" panose="02020404030301010803" pitchFamily="18" charset="0"/>
                <a:cs typeface="Source pro"/>
              </a:rPr>
              <a:t>i</a:t>
            </a:r>
            <a:r>
              <a:rPr lang="en-US" altLang="fr-FR" sz="3000" b="1" dirty="0">
                <a:latin typeface="Garamond" panose="02020404030301010803" pitchFamily="18" charset="0"/>
                <a:cs typeface="Source pro"/>
              </a:rPr>
              <a:t>) la faible capacité de mobilisation des ressources financières,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fr-FR" sz="3000" b="1" dirty="0">
                <a:latin typeface="Garamond" panose="02020404030301010803" pitchFamily="18" charset="0"/>
                <a:cs typeface="Source pro"/>
              </a:rPr>
              <a:t>	(ii) la persistence de l’insécurité,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fr-FR" sz="3000" b="1" dirty="0">
                <a:latin typeface="Garamond" panose="02020404030301010803" pitchFamily="18" charset="0"/>
                <a:cs typeface="Source pro"/>
              </a:rPr>
              <a:t>	(iii) l’accentuation du changement climatique, et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fr-FR" sz="3000" b="1" dirty="0">
                <a:latin typeface="Garamond" panose="02020404030301010803" pitchFamily="18" charset="0"/>
                <a:cs typeface="Source pro"/>
              </a:rPr>
              <a:t>	(iv) des crises sanitaires. 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fr-FR" sz="3000" b="1" dirty="0">
                <a:latin typeface="Garamond" panose="02020404030301010803" pitchFamily="18" charset="0"/>
                <a:cs typeface="Source pro"/>
              </a:rPr>
              <a:t>L’occurrence de ces risques pourrait être minimisée par le déploiement d’instruments adaptés de politiques  et autres mesures règlementaires</a:t>
            </a:r>
            <a:r>
              <a:rPr lang="en-US" altLang="fr-FR" sz="2800" b="1" dirty="0">
                <a:latin typeface="Garamond" panose="02020404030301010803" pitchFamily="18" charset="0"/>
                <a:cs typeface="Source pro"/>
              </a:rPr>
              <a:t>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19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06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re 1">
            <a:extLst>
              <a:ext uri="{FF2B5EF4-FFF2-40B4-BE49-F238E27FC236}">
                <a16:creationId xmlns:a16="http://schemas.microsoft.com/office/drawing/2014/main" id="{C1CC602E-889D-4AE9-9652-5AB4413F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170" y="2447217"/>
            <a:ext cx="11216640" cy="630200"/>
          </a:xfrm>
        </p:spPr>
        <p:txBody>
          <a:bodyPr/>
          <a:lstStyle/>
          <a:p>
            <a:pPr eaLnBrk="1" hangingPunct="1"/>
            <a:r>
              <a:rPr lang="fr-CA" altLang="fr-FR" dirty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Helvetica Neue"/>
              </a:rPr>
              <a:t>Plan de présentation</a:t>
            </a:r>
            <a:endParaRPr lang="en-US" altLang="fr-FR" dirty="0">
              <a:solidFill>
                <a:srgbClr val="008244"/>
              </a:solidFill>
              <a:latin typeface="Source Sans Pro" panose="020B0503030403020204" pitchFamily="34" charset="0"/>
              <a:ea typeface="Source Sans Pro" panose="020B0503030403020204" pitchFamily="34" charset="0"/>
              <a:sym typeface="Helvetica Neue"/>
            </a:endParaRPr>
          </a:p>
        </p:txBody>
      </p:sp>
      <p:sp>
        <p:nvSpPr>
          <p:cNvPr id="11266" name="Espace réservé du contenu 2">
            <a:extLst>
              <a:ext uri="{FF2B5EF4-FFF2-40B4-BE49-F238E27FC236}">
                <a16:creationId xmlns:a16="http://schemas.microsoft.com/office/drawing/2014/main" id="{5E372A14-F2CF-4F8F-86B7-EF6FA4BB1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170" y="3177625"/>
            <a:ext cx="11499959" cy="6094307"/>
          </a:xfrm>
        </p:spPr>
        <p:txBody>
          <a:bodyPr/>
          <a:lstStyle/>
          <a:p>
            <a:pPr marL="914400" indent="-9144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Introduction</a:t>
            </a:r>
          </a:p>
          <a:p>
            <a:pPr marL="914400" indent="-9144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La démarche globale </a:t>
            </a:r>
          </a:p>
          <a:p>
            <a:pPr marL="914400" indent="-9144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Les orientations de la stratégie </a:t>
            </a:r>
          </a:p>
          <a:p>
            <a:pPr marL="914400" indent="-914400">
              <a:lnSpc>
                <a:spcPct val="150000"/>
              </a:lnSpc>
              <a:spcBef>
                <a:spcPts val="600"/>
              </a:spcBef>
              <a:buAutoNum type="arabicPeriod"/>
            </a:pPr>
            <a:r>
              <a:rPr lang="fr-FR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L’opérationnalisation de la stratégie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2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3A11F1F3-C343-0C4E-B8C3-2FCF9ED87328}"/>
              </a:ext>
            </a:extLst>
          </p:cNvPr>
          <p:cNvSpPr txBox="1"/>
          <p:nvPr/>
        </p:nvSpPr>
        <p:spPr>
          <a:xfrm>
            <a:off x="1872424" y="4645012"/>
            <a:ext cx="8620013" cy="15388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r>
              <a:rPr lang="fr-FR" sz="50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Merci de votre aimable attention!</a:t>
            </a:r>
            <a:endParaRPr kumimoji="0" lang="pt-BR" sz="50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Pro Semibold" panose="020B0503030403020204" pitchFamily="34" charset="0"/>
              <a:ea typeface="Source Sans Pro Semibold" panose="020B0503030403020204" pitchFamily="34" charset="0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492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>
            <a:extLst>
              <a:ext uri="{FF2B5EF4-FFF2-40B4-BE49-F238E27FC236}">
                <a16:creationId xmlns:a16="http://schemas.microsoft.com/office/drawing/2014/main" id="{4A624CFD-B4F5-4C9C-B1A2-20C06047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7" y="2306020"/>
            <a:ext cx="11969088" cy="711200"/>
          </a:xfrm>
        </p:spPr>
        <p:txBody>
          <a:bodyPr/>
          <a:lstStyle/>
          <a:p>
            <a:pPr eaLnBrk="1" hangingPunct="1"/>
            <a:br>
              <a:rPr lang="fr-CA" altLang="fr-FR" sz="3000" dirty="0">
                <a:latin typeface="Arial Rounded" charset="0"/>
              </a:rPr>
            </a:br>
            <a:endParaRPr lang="en-US" altLang="fr-FR" sz="3000" dirty="0">
              <a:latin typeface="Arial Rounded" charset="0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81AA45B8-07AF-4D9E-8FA3-20AF44F1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2546146"/>
            <a:ext cx="11791665" cy="6969460"/>
          </a:xfrm>
        </p:spPr>
        <p:txBody>
          <a:bodyPr/>
          <a:lstStyle/>
          <a:p>
            <a:pPr marL="0" indent="0">
              <a:buNone/>
            </a:pPr>
            <a:r>
              <a:rPr lang="fr-FR" sz="4000" b="1" dirty="0">
                <a:solidFill>
                  <a:srgbClr val="008244"/>
                </a:solidFill>
                <a:effectLst/>
                <a:latin typeface="Calibri" panose="020F0502020204030204" pitchFamily="34" charset="0"/>
              </a:rPr>
              <a:t>1. Introduction </a:t>
            </a:r>
          </a:p>
          <a:p>
            <a:r>
              <a:rPr lang="en-US" altLang="fr-FR" sz="32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Les systèmes d’élevage sont  majoritairement fondés sur la mobilité et  constituent  une importante composante de l’économie de la région;</a:t>
            </a:r>
          </a:p>
          <a:p>
            <a:r>
              <a:rPr lang="en-US" altLang="fr-FR" sz="32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L’élevage est un des sous secteurs d’activités les plus touchés et concernés par les mutations et transformations en cours en Afrique de l’Ouest et au Sahel;</a:t>
            </a:r>
          </a:p>
          <a:p>
            <a:r>
              <a:rPr lang="en-US" altLang="fr-FR" sz="32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Les mutations en cours questionnent </a:t>
            </a:r>
            <a:r>
              <a:rPr lang="fr-FR" sz="32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 devenir et l’évolution des systèmes d’élevage, particulièrement les systèmes pastoraux et agropastoraux. </a:t>
            </a:r>
          </a:p>
          <a:p>
            <a:pPr marL="0" indent="0">
              <a:buNone/>
            </a:pPr>
            <a:r>
              <a:rPr lang="fr-NG" sz="3200" dirty="0">
                <a:effectLst/>
                <a:latin typeface="Garamond" panose="02020404030301010803" pitchFamily="18" charset="0"/>
              </a:rPr>
              <a:t> </a:t>
            </a:r>
            <a:r>
              <a:rPr lang="en-US" altLang="fr-FR" sz="32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fr-FR" sz="32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r>
              <a:rPr lang="en-US" altLang="fr-FR" sz="3200" b="1" i="1" dirty="0">
                <a:latin typeface="Garamond" panose="02020404030301010803" pitchFamily="18" charset="0"/>
                <a:ea typeface="Source Sans Pro" panose="020B0503030403020204" pitchFamily="34" charset="0"/>
                <a:cs typeface="Apple Chancery" panose="03020702040506060504" pitchFamily="66" charset="-79"/>
              </a:rPr>
              <a:t>D’où la nécessité de </a:t>
            </a:r>
            <a:r>
              <a:rPr lang="fr-FR" sz="3200" b="1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pple Chancery" panose="03020702040506060504" pitchFamily="66" charset="-79"/>
              </a:rPr>
              <a:t>nourrir la construction de politiques en capacité de répondre aux défis et enjeux qui se présentent à la région d’ici à 2040-50.</a:t>
            </a:r>
            <a:endParaRPr lang="en-US" altLang="fr-FR" sz="3200" b="1" i="1" dirty="0">
              <a:latin typeface="Garamond" panose="02020404030301010803" pitchFamily="18" charset="0"/>
              <a:ea typeface="Source Sans Pro" panose="020B0503030403020204" pitchFamily="34" charset="0"/>
              <a:cs typeface="Apple Chancery" panose="03020702040506060504" pitchFamily="66" charset="-79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A" alt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dirty="0">
              <a:latin typeface="Calibri (corps)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3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>
            <a:extLst>
              <a:ext uri="{FF2B5EF4-FFF2-40B4-BE49-F238E27FC236}">
                <a16:creationId xmlns:a16="http://schemas.microsoft.com/office/drawing/2014/main" id="{4A624CFD-B4F5-4C9C-B1A2-20C06047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7" y="2306020"/>
            <a:ext cx="11969088" cy="711200"/>
          </a:xfrm>
        </p:spPr>
        <p:txBody>
          <a:bodyPr/>
          <a:lstStyle/>
          <a:p>
            <a:pPr marL="0" indent="0">
              <a:buNone/>
            </a:pPr>
            <a:r>
              <a:rPr lang="fr-FR" sz="4000" b="1" dirty="0">
                <a:solidFill>
                  <a:srgbClr val="008244"/>
                </a:solidFill>
                <a:effectLst/>
                <a:latin typeface="Calibri" panose="020F0502020204030204" pitchFamily="34" charset="0"/>
              </a:rPr>
              <a:t>2. La démarche globale 1/5</a:t>
            </a:r>
            <a:br>
              <a:rPr lang="fr-FR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</a:br>
            <a:r>
              <a:rPr lang="en-US" altLang="fr-FR" sz="16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fr-FR" sz="16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en-US" altLang="fr-FR" sz="1600" b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81AA45B8-07AF-4D9E-8FA3-20AF44F1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3017220"/>
            <a:ext cx="11791665" cy="6736380"/>
          </a:xfrm>
        </p:spPr>
        <p:txBody>
          <a:bodyPr/>
          <a:lstStyle/>
          <a:p>
            <a:pPr marL="0" indent="0">
              <a:buNone/>
            </a:pPr>
            <a:r>
              <a:rPr lang="en-US" altLang="fr-FR" sz="3600" b="1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1. </a:t>
            </a:r>
            <a:r>
              <a:rPr lang="en-US" altLang="fr-FR" sz="4400" b="1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Réalisation de trois études de base pour comprendre le fonctionnement des systèmes  d’élevage: </a:t>
            </a:r>
          </a:p>
          <a:p>
            <a:pPr lvl="1">
              <a:buFont typeface="Wingdings" pitchFamily="2" charset="2"/>
              <a:buChar char="v"/>
            </a:pPr>
            <a:r>
              <a:rPr lang="en-US" altLang="fr-FR" sz="44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Impacts socio économiques des systèmes pastoraux;  </a:t>
            </a:r>
          </a:p>
          <a:p>
            <a:pPr lvl="1">
              <a:buFont typeface="Wingdings" pitchFamily="2" charset="2"/>
              <a:buChar char="v"/>
            </a:pPr>
            <a:r>
              <a:rPr lang="en-US" altLang="fr-FR" sz="44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Évaluation du cadre reglementaire de la transhumance transfrontalière; </a:t>
            </a:r>
          </a:p>
          <a:p>
            <a:pPr lvl="1">
              <a:buFont typeface="Wingdings" pitchFamily="2" charset="2"/>
              <a:buChar char="v"/>
            </a:pPr>
            <a:r>
              <a:rPr lang="en-US" altLang="fr-FR" sz="44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Analyse de la perception des acteurs des systèmes d’élevage mobiles. 	</a:t>
            </a:r>
            <a:r>
              <a:rPr lang="en-US" altLang="fr-FR" sz="40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	</a:t>
            </a:r>
            <a:endParaRPr lang="fr-FR" sz="4000" dirty="0"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4000" dirty="0"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NG" sz="4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fr-FR" sz="4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altLang="fr-FR" sz="32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36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36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975390" lvl="2" indent="0">
              <a:buNone/>
            </a:pPr>
            <a:endParaRPr lang="en-US" altLang="fr-FR" sz="36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A" altLang="fr-FR" sz="2133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dirty="0">
              <a:latin typeface="Calibri (corps)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4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41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39F0D-82B6-2A36-C69A-D10BF56CF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>
            <a:extLst>
              <a:ext uri="{FF2B5EF4-FFF2-40B4-BE49-F238E27FC236}">
                <a16:creationId xmlns:a16="http://schemas.microsoft.com/office/drawing/2014/main" id="{4D8F0E98-1D1C-6BC2-8D24-7256F47D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7" y="2306020"/>
            <a:ext cx="11969088" cy="711200"/>
          </a:xfrm>
        </p:spPr>
        <p:txBody>
          <a:bodyPr/>
          <a:lstStyle/>
          <a:p>
            <a:pPr marL="0" indent="0">
              <a:buNone/>
            </a:pPr>
            <a:r>
              <a:rPr lang="fr-FR" sz="4000" b="1" dirty="0">
                <a:solidFill>
                  <a:srgbClr val="008244"/>
                </a:solidFill>
                <a:effectLst/>
                <a:latin typeface="Calibri" panose="020F0502020204030204" pitchFamily="34" charset="0"/>
              </a:rPr>
              <a:t>2. La démarche globale 2/5 </a:t>
            </a:r>
            <a:br>
              <a:rPr lang="fr-FR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</a:br>
            <a:r>
              <a:rPr lang="en-US" altLang="fr-FR" sz="16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fr-FR" sz="16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en-US" altLang="fr-FR" sz="1600" b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56824D6-A70D-4900-515B-2D7EDC7D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3017220"/>
            <a:ext cx="11791665" cy="6736380"/>
          </a:xfrm>
        </p:spPr>
        <p:txBody>
          <a:bodyPr/>
          <a:lstStyle/>
          <a:p>
            <a:pPr marL="0" indent="0">
              <a:buNone/>
            </a:pPr>
            <a:r>
              <a:rPr lang="en-US" altLang="fr-FR" sz="3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2. </a:t>
            </a:r>
            <a:r>
              <a:rPr lang="en-US" altLang="fr-FR" sz="4000" b="1" dirty="0">
                <a:latin typeface="Garamond" panose="02020404030301010803" pitchFamily="18" charset="0"/>
                <a:ea typeface="Source Sans Pro" panose="020B0503030403020204" pitchFamily="34" charset="0"/>
                <a:cs typeface="Apple Chancery" panose="03020702040506060504" pitchFamily="66" charset="-79"/>
              </a:rPr>
              <a:t>Conduite d’une réflexion prospective participative sur les trajectoires des systèmes d’élevage mobiles, qui ont permis de dégager trois scénarii sur “n” potentiels: </a:t>
            </a:r>
          </a:p>
          <a:p>
            <a:pPr lvl="1"/>
            <a:r>
              <a:rPr lang="en-US" altLang="fr-FR" sz="40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Tendanciel, de toute evidence sans issue,</a:t>
            </a:r>
          </a:p>
          <a:p>
            <a:pPr lvl="1"/>
            <a:r>
              <a:rPr lang="en-US" altLang="fr-FR" sz="40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de rupture, fondé sur les expériences diverses en cours, mais pour lesquelles on ne dispose pas de recul,</a:t>
            </a:r>
          </a:p>
          <a:p>
            <a:pPr lvl="1"/>
            <a:r>
              <a:rPr lang="en-US" altLang="fr-FR" sz="40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d’accompagnement qui est fondé </a:t>
            </a:r>
            <a:r>
              <a:rPr lang="en-US" altLang="fr-FR" sz="4000" dirty="0">
                <a:solidFill>
                  <a:srgbClr val="0070C0"/>
                </a:solidFill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sur une </a:t>
            </a:r>
            <a:r>
              <a:rPr lang="fr-FR" sz="4000" dirty="0">
                <a:solidFill>
                  <a:srgbClr val="0070C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transformation  maîtrisée</a:t>
            </a:r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40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 vers un système d’élevage régional intégré </a:t>
            </a:r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».</a:t>
            </a:r>
          </a:p>
          <a:p>
            <a:pPr lvl="1"/>
            <a:endParaRPr lang="fr-FR" sz="4000" dirty="0"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4000" dirty="0"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NG" sz="4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fr-FR" sz="4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altLang="fr-FR" sz="32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36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36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975390" lvl="2" indent="0">
              <a:buNone/>
            </a:pPr>
            <a:endParaRPr lang="en-US" altLang="fr-FR" sz="36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A" altLang="fr-FR" sz="2133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dirty="0">
              <a:latin typeface="Calibri (corps)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778A6-4073-476E-4C4C-6C7AD86F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5</a:t>
            </a:fld>
            <a:endParaRPr lang="en-US" alt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0D15D4-BF46-B84D-E9C3-91A08FB57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C534980-ABBA-9C56-861D-73D49547A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952029C-76B6-B7ED-05A6-D94A10476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6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7D10-C520-1ED7-32A1-E2DE58908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>
            <a:extLst>
              <a:ext uri="{FF2B5EF4-FFF2-40B4-BE49-F238E27FC236}">
                <a16:creationId xmlns:a16="http://schemas.microsoft.com/office/drawing/2014/main" id="{036C765D-A3BB-2DBB-B729-C0E4B443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7" y="2306020"/>
            <a:ext cx="11969088" cy="711200"/>
          </a:xfrm>
        </p:spPr>
        <p:txBody>
          <a:bodyPr/>
          <a:lstStyle/>
          <a:p>
            <a:pPr marL="0" indent="0">
              <a:buNone/>
            </a:pPr>
            <a:r>
              <a:rPr lang="fr-FR" sz="4000" b="1" dirty="0">
                <a:solidFill>
                  <a:srgbClr val="008244"/>
                </a:solidFill>
                <a:effectLst/>
                <a:latin typeface="Calibri" panose="020F0502020204030204" pitchFamily="34" charset="0"/>
              </a:rPr>
              <a:t>2. La démarche globale 3/5</a:t>
            </a:r>
            <a:br>
              <a:rPr lang="fr-FR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</a:br>
            <a:r>
              <a:rPr lang="en-US" altLang="fr-FR" sz="16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fr-FR" sz="16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en-US" altLang="fr-FR" sz="1600" b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6BF162DA-AD62-BDF3-A32D-41F95479A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3017220"/>
            <a:ext cx="11791665" cy="6736380"/>
          </a:xfrm>
        </p:spPr>
        <p:txBody>
          <a:bodyPr/>
          <a:lstStyle/>
          <a:p>
            <a:pPr marL="0" indent="0">
              <a:buNone/>
            </a:pPr>
            <a:r>
              <a:rPr lang="en-US" altLang="fr-FR" sz="36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3. </a:t>
            </a:r>
            <a:r>
              <a:rPr lang="en-US" altLang="fr-FR" sz="3200" b="1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La densification des concertations de haut </a:t>
            </a:r>
            <a:r>
              <a:rPr lang="en-US" altLang="fr-FR" sz="3200" b="1" dirty="0" err="1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niveau</a:t>
            </a:r>
            <a:r>
              <a:rPr lang="en-US" altLang="fr-FR" sz="3200" b="1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dans les espaces transfrontaliers sous le sceau d’une approche holistique dite “semaine pastorale” qui permet de</a:t>
            </a:r>
            <a:r>
              <a:rPr lang="en-US" altLang="fr-FR" sz="36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altLang="fr-FR" sz="28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Capitaliser les bonnes pratiques portées par les acteurs à la -base </a:t>
            </a:r>
            <a:r>
              <a:rPr lang="en-US" altLang="fr-FR" sz="2800" dirty="0" err="1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en</a:t>
            </a:r>
            <a:r>
              <a:rPr lang="en-US" altLang="fr-FR" sz="28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 matière de prevention et de gestion des conflits </a:t>
            </a:r>
          </a:p>
          <a:p>
            <a:pPr lvl="1"/>
            <a:r>
              <a:rPr lang="en-US" altLang="fr-FR" sz="28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Former trois categories d’acteurs (journalistes des radios communautaires, magistrats et agents des forces de défense et de sécurité) sur les dimensions de leur corps de métier sensibles aux conflits</a:t>
            </a:r>
          </a:p>
          <a:p>
            <a:pPr lvl="1"/>
            <a:r>
              <a:rPr lang="en-US" altLang="fr-FR" sz="28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Organisation de dialogue entre les autorités transfrontalières </a:t>
            </a:r>
          </a:p>
          <a:p>
            <a:pPr lvl="1"/>
            <a:r>
              <a:rPr lang="en-US" altLang="fr-FR" sz="28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Appui à la conclusion d’accords ou d’ententes transfrontalières </a:t>
            </a:r>
          </a:p>
          <a:p>
            <a:pPr lvl="1"/>
            <a:r>
              <a:rPr lang="en-US" altLang="fr-FR" sz="2800" dirty="0"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Appui à la dotation de certains espaces transfrontaliers de programmes holistiques de développement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Garamond" panose="02020404030301010803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Résultat: décomplexification du débat sur la transhumance</a:t>
            </a:r>
            <a:endParaRPr lang="fr-FR" sz="4000" dirty="0">
              <a:solidFill>
                <a:srgbClr val="0070C0"/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4000" dirty="0"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NG" sz="4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fr-FR" sz="4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altLang="fr-FR" sz="32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36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36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975390" lvl="2" indent="0">
              <a:buNone/>
            </a:pPr>
            <a:endParaRPr lang="en-US" altLang="fr-FR" sz="36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A" altLang="fr-FR" sz="2133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dirty="0">
              <a:latin typeface="Calibri (corps)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D25AC-62E6-EC32-C1C7-3A0F9BAE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6</a:t>
            </a:fld>
            <a:endParaRPr lang="en-US" alt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BD9EE92-50B0-C9CF-6412-97ABF6EE7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98B3984-FD19-6344-09BC-ABEBD3191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96CF210-1C9C-2AC9-CAD0-36ECAF8EE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5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re 1">
            <a:extLst>
              <a:ext uri="{FF2B5EF4-FFF2-40B4-BE49-F238E27FC236}">
                <a16:creationId xmlns:a16="http://schemas.microsoft.com/office/drawing/2014/main" id="{4A624CFD-B4F5-4C9C-B1A2-20C06047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7" y="2306020"/>
            <a:ext cx="11969088" cy="711200"/>
          </a:xfrm>
        </p:spPr>
        <p:txBody>
          <a:bodyPr/>
          <a:lstStyle/>
          <a:p>
            <a:pPr marL="0" indent="0">
              <a:buNone/>
            </a:pPr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2.</a:t>
            </a:r>
            <a:r>
              <a:rPr lang="fr-FR" sz="4000" b="1" dirty="0">
                <a:solidFill>
                  <a:srgbClr val="008244"/>
                </a:solidFill>
                <a:effectLst/>
                <a:latin typeface="Calibri" panose="020F0502020204030204" pitchFamily="34" charset="0"/>
              </a:rPr>
              <a:t> La démarche globale 4/5</a:t>
            </a:r>
            <a:br>
              <a:rPr lang="fr-FR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</a:br>
            <a:r>
              <a:rPr lang="en-US" altLang="fr-FR" sz="16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  <a:br>
              <a:rPr lang="en-US" altLang="fr-FR" sz="1600" b="1" dirty="0">
                <a:solidFill>
                  <a:srgbClr val="C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</a:br>
            <a:endParaRPr lang="en-US" altLang="fr-FR" sz="1600" b="1" dirty="0">
              <a:solidFill>
                <a:srgbClr val="C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81AA45B8-07AF-4D9E-8FA3-20AF44F1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16" y="3017220"/>
            <a:ext cx="11791665" cy="673638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rgbClr val="0070C0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Mise en débat des conclusions des travaux pour dégager les orientations de l’action publique régionale, avec </a:t>
            </a:r>
            <a:r>
              <a:rPr lang="en-US" sz="3600" dirty="0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>
                <a:latin typeface="Garamond" panose="02020404030301010803" pitchFamily="18" charset="0"/>
              </a:rPr>
              <a:t>Les responsables des organisations des producteurs agricoles (ROPPA), des pasteurs (RBM), des agro-éleveurs (APESS), qui ont également conduit un processus parallèle de réflexion prospective; </a:t>
            </a:r>
          </a:p>
          <a:p>
            <a:pPr marL="914400" lvl="2" indent="0">
              <a:buNone/>
            </a:pPr>
            <a:endParaRPr lang="en-US" sz="3600" dirty="0">
              <a:latin typeface="Garamond" panose="02020404030301010803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>
                <a:latin typeface="Garamond" panose="02020404030301010803" pitchFamily="18" charset="0"/>
              </a:rPr>
              <a:t>Les experts régionaux issus des Organisations Inter Gouvernementales,  des projets et programmes; </a:t>
            </a:r>
          </a:p>
          <a:p>
            <a:pPr marL="914400" lvl="2" indent="0">
              <a:buNone/>
            </a:pPr>
            <a:endParaRPr lang="en-US" sz="3600" dirty="0">
              <a:latin typeface="Garamond" panose="02020404030301010803" pitchFamily="18" charset="0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3600" dirty="0">
                <a:latin typeface="Garamond" panose="02020404030301010803" pitchFamily="18" charset="0"/>
              </a:rPr>
              <a:t> Des responsables des institutions nationales chargées des politiques de l’élevage</a:t>
            </a:r>
            <a:endParaRPr lang="fr-FR" sz="3600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fr-FR" sz="4000" dirty="0"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4000" dirty="0">
              <a:effectLst/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NG" sz="4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fr-FR" sz="4000" dirty="0">
                <a:latin typeface="Source Sans Pro" panose="020B0503030403020204" pitchFamily="34" charset="0"/>
                <a:ea typeface="Source Sans Pro" panose="020B050303040302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altLang="fr-FR" sz="32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36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fr-FR" sz="3600" b="1" dirty="0">
              <a:solidFill>
                <a:srgbClr val="8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975390" lvl="2" indent="0">
              <a:buNone/>
            </a:pPr>
            <a:endParaRPr lang="en-US" altLang="fr-FR" sz="3600" dirty="0">
              <a:latin typeface="Source Sans Pro" panose="020B0503030403020204" pitchFamily="34" charset="0"/>
              <a:ea typeface="Source Sans Pro" panose="020B0503030403020204" pitchFamily="34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FR" altLang="fr-F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fr-CA" altLang="fr-FR" sz="2133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dirty="0">
              <a:latin typeface="Calibri (corps)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7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5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404169"/>
            <a:ext cx="12446000" cy="711200"/>
          </a:xfrm>
        </p:spPr>
        <p:txBody>
          <a:bodyPr/>
          <a:lstStyle/>
          <a:p>
            <a:r>
              <a:rPr lang="fr-FR" sz="4000" b="1" dirty="0">
                <a:solidFill>
                  <a:srgbClr val="008244"/>
                </a:solidFill>
                <a:effectLst/>
                <a:latin typeface="Calibri" panose="020F0502020204030204" pitchFamily="34" charset="0"/>
              </a:rPr>
              <a:t>2. La démarche globale 5/5</a:t>
            </a:r>
            <a:br>
              <a:rPr lang="fr-FR" sz="32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</a:br>
            <a:br>
              <a:rPr lang="fr-CA" altLang="fr-FR" sz="3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3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158345"/>
            <a:ext cx="11675742" cy="585572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70C0"/>
                </a:solidFill>
                <a:latin typeface="Source pro"/>
              </a:rPr>
              <a:t>Quatre défis /enjeux identifiés </a:t>
            </a:r>
            <a:r>
              <a:rPr lang="en-US" sz="3200" b="1" dirty="0">
                <a:solidFill>
                  <a:srgbClr val="C00000"/>
                </a:solidFill>
                <a:latin typeface="Source pro"/>
              </a:rPr>
              <a:t>:</a:t>
            </a:r>
            <a:endParaRPr lang="fr-FR" sz="3200" dirty="0"/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r-FR" sz="28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 capacité de la région à répondre à la croissance de la demande en protéines animales (viandes, lait) et à réduire sa dépendance aux importations ; </a:t>
            </a:r>
            <a:endParaRPr lang="fr-NG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r-FR" sz="28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enjeux environnementaux locaux et climatiques (réduction des émissions et adaptation) ;</a:t>
            </a:r>
            <a:endParaRPr lang="fr-NG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Le rôle de l’élevage et des multiples métiers qui y sont liés dans la création d’emplois et l’intégration socioéconomique, notamment des jeunes et des femmes ;</a:t>
            </a:r>
            <a:endParaRPr lang="fr-NG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fr-FR" sz="2800" dirty="0"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sz="2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prévention et la gestion des conflits et la contribution des systèmes d’élevage à la paix, la sécurité régionale et l’intégration des communautés au sein de l’espace régional. </a:t>
            </a:r>
            <a:endParaRPr lang="fr-NG" sz="28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fr-FR" altLang="fr-FR" sz="2600" dirty="0">
              <a:latin typeface="Source pro"/>
              <a:cs typeface="Source pro"/>
            </a:endParaRPr>
          </a:p>
          <a:p>
            <a:pPr>
              <a:buFont typeface="Arial" panose="020B0604020202020204" pitchFamily="34" charset="0"/>
              <a:buNone/>
            </a:pPr>
            <a:endParaRPr lang="fr-CA" altLang="fr-FR" sz="2600" b="1" dirty="0">
              <a:latin typeface="Source pro"/>
              <a:cs typeface="Source pro"/>
            </a:endParaRPr>
          </a:p>
          <a:p>
            <a:pPr>
              <a:buFont typeface="Arial" panose="020B0604020202020204" pitchFamily="34" charset="0"/>
              <a:buNone/>
            </a:pPr>
            <a:endParaRPr lang="fr-CA" altLang="fr-FR" sz="2600" b="1" dirty="0">
              <a:latin typeface="Source pro"/>
              <a:cs typeface="Source pro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8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1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>
            <a:extLst>
              <a:ext uri="{FF2B5EF4-FFF2-40B4-BE49-F238E27FC236}">
                <a16:creationId xmlns:a16="http://schemas.microsoft.com/office/drawing/2014/main" id="{BC64BBBF-F3D1-4A1B-BF17-EB0F04EE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71" y="2329013"/>
            <a:ext cx="12446000" cy="711200"/>
          </a:xfrm>
        </p:spPr>
        <p:txBody>
          <a:bodyPr/>
          <a:lstStyle/>
          <a:p>
            <a:r>
              <a:rPr lang="fr-FR" sz="4000" dirty="0">
                <a:solidFill>
                  <a:srgbClr val="008244"/>
                </a:solidFill>
                <a:latin typeface="Calibri" panose="020F0502020204030204" pitchFamily="34" charset="0"/>
              </a:rPr>
              <a:t>3. Les orientations de la stratégie</a:t>
            </a: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br>
              <a:rPr lang="fr-CA" altLang="fr-FR" sz="4000" dirty="0">
                <a:solidFill>
                  <a:srgbClr val="008244"/>
                </a:solidFill>
                <a:latin typeface="Source pro"/>
                <a:cs typeface="Source pro"/>
              </a:rPr>
            </a:br>
            <a:endParaRPr lang="en-US" altLang="fr-FR" sz="4000" dirty="0">
              <a:solidFill>
                <a:srgbClr val="008244"/>
              </a:solidFill>
              <a:latin typeface="Source pro"/>
              <a:cs typeface="Source pro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542BBDAA-E5F1-49B5-928F-29F3C4AB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087419"/>
            <a:ext cx="11675742" cy="526277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fr-CA" altLang="fr-FR" sz="4000" b="1" dirty="0">
                <a:latin typeface="Source pro"/>
                <a:cs typeface="Source pro"/>
              </a:rPr>
              <a:t>Une vision régionale partagée</a:t>
            </a:r>
          </a:p>
          <a:p>
            <a:pPr>
              <a:buFont typeface="Arial" panose="020B0604020202020204" pitchFamily="34" charset="0"/>
              <a:buNone/>
            </a:pPr>
            <a:r>
              <a:rPr lang="fr-CA" altLang="fr-FR" sz="4000" b="1" dirty="0">
                <a:solidFill>
                  <a:srgbClr val="C00000"/>
                </a:solidFill>
                <a:latin typeface="Garamond" panose="02020404030301010803" pitchFamily="18" charset="0"/>
                <a:cs typeface="APPLE CHANCERY" panose="03020702040506060504" pitchFamily="66" charset="-79"/>
              </a:rPr>
              <a:t>En cohérence avec celles de la CEDEAO et de l’ECOWAP</a:t>
            </a:r>
          </a:p>
          <a:p>
            <a:pPr>
              <a:buNone/>
            </a:pPr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 </a:t>
            </a:r>
            <a:r>
              <a:rPr lang="fr-FR" sz="4000" i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Une région où les systèmes d’élevage de toutes espèces confondues sont résilients, bien gouvernés, opèrent en symbiose entre eux et sont intégrés aux autres systèmes agraires, contribuent à la sécurité, à la souveraineté alimentaire et à la nutrition, sont garants de la cohésion sociale entre les communautés et d’une gestion durable des ressources naturelles des territoires </a:t>
            </a:r>
            <a:r>
              <a:rPr lang="fr-FR" sz="40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».</a:t>
            </a:r>
            <a:endParaRPr lang="fr-NG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fr-FR" sz="2600" dirty="0">
              <a:latin typeface="Source pro"/>
              <a:cs typeface="Source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2CB1-90B7-4F38-BA7E-A577D9468163}" type="slidenum">
              <a:rPr lang="en-US" altLang="fr-FR" smtClean="0"/>
              <a:pPr/>
              <a:t>9</a:t>
            </a:fld>
            <a:endParaRPr lang="en-US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89" y="160330"/>
            <a:ext cx="1998089" cy="14057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006" y="191496"/>
            <a:ext cx="886503" cy="13034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6390" y="9237768"/>
            <a:ext cx="1194666" cy="45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783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slide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2" id="{DDBF05E1-656B-C44F-BBE8-18C24706E747}" vid="{8257E685-30C7-3440-9BD3-3ECA62FD13A7}"/>
    </a:ext>
  </a:extLst>
</a:theme>
</file>

<file path=ppt/theme/theme2.xml><?xml version="1.0" encoding="utf-8"?>
<a:theme xmlns:a="http://schemas.openxmlformats.org/drawingml/2006/main" name="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DDBF05E1-656B-C44F-BBE8-18C24706E747}" vid="{94F1ED54-557C-3242-B556-724B7FC43D5D}"/>
    </a:ext>
  </a:extLst>
</a:theme>
</file>

<file path=ppt/theme/theme3.xml><?xml version="1.0" encoding="utf-8"?>
<a:theme xmlns:a="http://schemas.openxmlformats.org/drawingml/2006/main" name="Slide 3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äsentation2" id="{DDBF05E1-656B-C44F-BBE8-18C24706E747}" vid="{BF1C2614-1D8F-DA4B-B62C-BD506349A1CC}"/>
    </a:ext>
  </a:extLst>
</a:theme>
</file>

<file path=ppt/theme/theme4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Titel slide</Template>
  <TotalTime>51961</TotalTime>
  <Words>1436</Words>
  <Application>Microsoft Macintosh PowerPoint</Application>
  <PresentationFormat>Personnalisé</PresentationFormat>
  <Paragraphs>193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4" baseType="lpstr">
      <vt:lpstr>Arial</vt:lpstr>
      <vt:lpstr>Arial Rounded</vt:lpstr>
      <vt:lpstr>Calibri</vt:lpstr>
      <vt:lpstr>Calibri (corps)</vt:lpstr>
      <vt:lpstr>Garamond</vt:lpstr>
      <vt:lpstr>Helvetica Neue</vt:lpstr>
      <vt:lpstr>Source pro</vt:lpstr>
      <vt:lpstr>Source Sans Pro</vt:lpstr>
      <vt:lpstr>Source Sans Pro Semibold</vt:lpstr>
      <vt:lpstr>Times New Roman</vt:lpstr>
      <vt:lpstr>Wingdings</vt:lpstr>
      <vt:lpstr>Titel slide</vt:lpstr>
      <vt:lpstr>Slide 2</vt:lpstr>
      <vt:lpstr>Slide 3</vt:lpstr>
      <vt:lpstr>Présentation PowerPoint</vt:lpstr>
      <vt:lpstr>Plan de présentation</vt:lpstr>
      <vt:lpstr> </vt:lpstr>
      <vt:lpstr>2. La démarche globale 1/5   </vt:lpstr>
      <vt:lpstr>2. La démarche globale 2/5    </vt:lpstr>
      <vt:lpstr>2. La démarche globale 3/5   </vt:lpstr>
      <vt:lpstr>2. La démarche globale 4/5   </vt:lpstr>
      <vt:lpstr>2. La démarche globale 5/5  </vt:lpstr>
      <vt:lpstr>3. Les orientations de la stratégie  </vt:lpstr>
      <vt:lpstr>3. Les orientations de la stratégie  </vt:lpstr>
      <vt:lpstr>3. Les orientations de la stratégie  </vt:lpstr>
      <vt:lpstr>3. Les orientations de la stratégie  </vt:lpstr>
      <vt:lpstr>3. Les orientations de la stratégie  </vt:lpstr>
      <vt:lpstr>3. Les orientations de la stratégie    </vt:lpstr>
      <vt:lpstr>3. Les orientations de la stratégie  </vt:lpstr>
      <vt:lpstr>3. Les orientations de la stratégie     </vt:lpstr>
      <vt:lpstr>4. L’opérationnalisation de la stratégie    </vt:lpstr>
      <vt:lpstr>4. L’opérationnalisation de la stratégie    </vt:lpstr>
      <vt:lpstr>4. L’opérationnalisation de la stratégie  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Aladdin Jokhosha</dc:creator>
  <cp:lastModifiedBy>Bio Goura Soulé</cp:lastModifiedBy>
  <cp:revision>370</cp:revision>
  <cp:lastPrinted>2022-09-26T10:39:49Z</cp:lastPrinted>
  <dcterms:created xsi:type="dcterms:W3CDTF">2020-06-11T20:22:14Z</dcterms:created>
  <dcterms:modified xsi:type="dcterms:W3CDTF">2024-11-06T23:09:26Z</dcterms:modified>
</cp:coreProperties>
</file>