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3" r:id="rId2"/>
    <p:sldId id="273" r:id="rId3"/>
    <p:sldId id="260" r:id="rId4"/>
    <p:sldId id="264" r:id="rId5"/>
    <p:sldId id="261" r:id="rId6"/>
    <p:sldId id="262" r:id="rId7"/>
    <p:sldId id="271" r:id="rId8"/>
    <p:sldId id="274" r:id="rId9"/>
    <p:sldId id="265" r:id="rId10"/>
    <p:sldId id="267" r:id="rId11"/>
    <p:sldId id="276" r:id="rId12"/>
    <p:sldId id="266" r:id="rId13"/>
    <p:sldId id="258" r:id="rId14"/>
    <p:sldId id="272" r:id="rId15"/>
    <p:sldId id="259" r:id="rId16"/>
    <p:sldId id="268" r:id="rId17"/>
    <p:sldId id="275" r:id="rId18"/>
    <p:sldId id="270"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9745"/>
    <a:srgbClr val="DD550B"/>
    <a:srgbClr val="06325A"/>
    <a:srgbClr val="B87326"/>
    <a:srgbClr val="8E87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2" d="100"/>
          <a:sy n="112" d="100"/>
        </p:scale>
        <p:origin x="60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BB7F34-1F90-47AF-A6D2-1A69BD9D99C7}" type="datetimeFigureOut">
              <a:rPr lang="fr-FR" smtClean="0"/>
              <a:t>06/11/2024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AA49E-4C4D-41EF-AD8E-FA2A68D66216}" type="slidenum">
              <a:rPr lang="fr-FR" smtClean="0"/>
              <a:t>‹#›</a:t>
            </a:fld>
            <a:endParaRPr lang="fr-FR"/>
          </a:p>
        </p:txBody>
      </p:sp>
    </p:spTree>
    <p:extLst>
      <p:ext uri="{BB962C8B-B14F-4D97-AF65-F5344CB8AC3E}">
        <p14:creationId xmlns:p14="http://schemas.microsoft.com/office/powerpoint/2010/main" val="195461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DDCA-7F06-4CD7-A30B-93760E8919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5707443C-8102-4C2C-B50C-0CAB1BF3C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1E3F1084-5737-4E93-8A66-97953006B617}"/>
              </a:ext>
            </a:extLst>
          </p:cNvPr>
          <p:cNvSpPr>
            <a:spLocks noGrp="1"/>
          </p:cNvSpPr>
          <p:nvPr>
            <p:ph type="dt" sz="half" idx="10"/>
          </p:nvPr>
        </p:nvSpPr>
        <p:spPr/>
        <p:txBody>
          <a:bodyPr/>
          <a:lstStyle/>
          <a:p>
            <a:fld id="{A548DCCA-D718-4581-BA77-B77458DD4370}" type="datetime1">
              <a:rPr lang="fr-FR" smtClean="0"/>
              <a:t>06/11/2024</a:t>
            </a:fld>
            <a:endParaRPr lang="fr-FR"/>
          </a:p>
        </p:txBody>
      </p:sp>
      <p:sp>
        <p:nvSpPr>
          <p:cNvPr id="5" name="Footer Placeholder 4">
            <a:extLst>
              <a:ext uri="{FF2B5EF4-FFF2-40B4-BE49-F238E27FC236}">
                <a16:creationId xmlns:a16="http://schemas.microsoft.com/office/drawing/2014/main" id="{67BE4693-BEC6-483B-9863-D4219C72075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7C6F4D98-75CF-43D3-9340-46E565D2A1C3}"/>
              </a:ext>
            </a:extLst>
          </p:cNvPr>
          <p:cNvSpPr>
            <a:spLocks noGrp="1"/>
          </p:cNvSpPr>
          <p:nvPr>
            <p:ph type="sldNum" sz="quarter" idx="12"/>
          </p:nvPr>
        </p:nvSpPr>
        <p:spPr/>
        <p:txBody>
          <a:bodyPr/>
          <a:lstStyle/>
          <a:p>
            <a:fld id="{B10C56EA-1E49-43A1-A432-83484A8FD55F}" type="slidenum">
              <a:rPr lang="fr-FR" smtClean="0"/>
              <a:t>‹#›</a:t>
            </a:fld>
            <a:endParaRPr lang="fr-FR"/>
          </a:p>
        </p:txBody>
      </p:sp>
    </p:spTree>
    <p:extLst>
      <p:ext uri="{BB962C8B-B14F-4D97-AF65-F5344CB8AC3E}">
        <p14:creationId xmlns:p14="http://schemas.microsoft.com/office/powerpoint/2010/main" val="4055859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96389-5BE3-4A05-BA45-85A2323EAA25}"/>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012397DF-146C-44E4-83C8-99F826FD3B3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10136C5-D0B4-4325-BBA4-5D318ED0E2E7}"/>
              </a:ext>
            </a:extLst>
          </p:cNvPr>
          <p:cNvSpPr>
            <a:spLocks noGrp="1"/>
          </p:cNvSpPr>
          <p:nvPr>
            <p:ph type="dt" sz="half" idx="10"/>
          </p:nvPr>
        </p:nvSpPr>
        <p:spPr/>
        <p:txBody>
          <a:bodyPr/>
          <a:lstStyle/>
          <a:p>
            <a:fld id="{D55FFB8E-E64A-4316-9151-665C940E920A}" type="datetime1">
              <a:rPr lang="fr-FR" smtClean="0"/>
              <a:t>06/11/2024</a:t>
            </a:fld>
            <a:endParaRPr lang="fr-FR"/>
          </a:p>
        </p:txBody>
      </p:sp>
      <p:sp>
        <p:nvSpPr>
          <p:cNvPr id="5" name="Footer Placeholder 4">
            <a:extLst>
              <a:ext uri="{FF2B5EF4-FFF2-40B4-BE49-F238E27FC236}">
                <a16:creationId xmlns:a16="http://schemas.microsoft.com/office/drawing/2014/main" id="{ADE04CE0-14B7-43C6-8804-8F9FBFB90425}"/>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B58F8F7-23BC-45C4-9DBE-C892649A1975}"/>
              </a:ext>
            </a:extLst>
          </p:cNvPr>
          <p:cNvSpPr>
            <a:spLocks noGrp="1"/>
          </p:cNvSpPr>
          <p:nvPr>
            <p:ph type="sldNum" sz="quarter" idx="12"/>
          </p:nvPr>
        </p:nvSpPr>
        <p:spPr/>
        <p:txBody>
          <a:bodyPr/>
          <a:lstStyle/>
          <a:p>
            <a:fld id="{B10C56EA-1E49-43A1-A432-83484A8FD55F}" type="slidenum">
              <a:rPr lang="fr-FR" smtClean="0"/>
              <a:t>‹#›</a:t>
            </a:fld>
            <a:endParaRPr lang="fr-FR"/>
          </a:p>
        </p:txBody>
      </p:sp>
    </p:spTree>
    <p:extLst>
      <p:ext uri="{BB962C8B-B14F-4D97-AF65-F5344CB8AC3E}">
        <p14:creationId xmlns:p14="http://schemas.microsoft.com/office/powerpoint/2010/main" val="3727558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D73071-D03C-478F-911D-A872C8C344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70225CA3-F804-42DE-92E1-A439C44194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57F78034-E9B8-42F2-B0A5-E80FF9471BD3}"/>
              </a:ext>
            </a:extLst>
          </p:cNvPr>
          <p:cNvSpPr>
            <a:spLocks noGrp="1"/>
          </p:cNvSpPr>
          <p:nvPr>
            <p:ph type="dt" sz="half" idx="10"/>
          </p:nvPr>
        </p:nvSpPr>
        <p:spPr/>
        <p:txBody>
          <a:bodyPr/>
          <a:lstStyle/>
          <a:p>
            <a:fld id="{5982D931-46B1-4076-B8E7-ACE33549EBEF}" type="datetime1">
              <a:rPr lang="fr-FR" smtClean="0"/>
              <a:t>06/11/2024</a:t>
            </a:fld>
            <a:endParaRPr lang="fr-FR"/>
          </a:p>
        </p:txBody>
      </p:sp>
      <p:sp>
        <p:nvSpPr>
          <p:cNvPr id="5" name="Footer Placeholder 4">
            <a:extLst>
              <a:ext uri="{FF2B5EF4-FFF2-40B4-BE49-F238E27FC236}">
                <a16:creationId xmlns:a16="http://schemas.microsoft.com/office/drawing/2014/main" id="{D83913EA-6F0A-43C0-8486-080D2DFC1E5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282F6CA-717D-4AD4-AD68-24A66295626D}"/>
              </a:ext>
            </a:extLst>
          </p:cNvPr>
          <p:cNvSpPr>
            <a:spLocks noGrp="1"/>
          </p:cNvSpPr>
          <p:nvPr>
            <p:ph type="sldNum" sz="quarter" idx="12"/>
          </p:nvPr>
        </p:nvSpPr>
        <p:spPr/>
        <p:txBody>
          <a:bodyPr/>
          <a:lstStyle/>
          <a:p>
            <a:fld id="{B10C56EA-1E49-43A1-A432-83484A8FD55F}" type="slidenum">
              <a:rPr lang="fr-FR" smtClean="0"/>
              <a:t>‹#›</a:t>
            </a:fld>
            <a:endParaRPr lang="fr-FR"/>
          </a:p>
        </p:txBody>
      </p:sp>
    </p:spTree>
    <p:extLst>
      <p:ext uri="{BB962C8B-B14F-4D97-AF65-F5344CB8AC3E}">
        <p14:creationId xmlns:p14="http://schemas.microsoft.com/office/powerpoint/2010/main" val="115388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F73C3-6C49-49B6-AD5F-47F5FF664956}"/>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62B574DE-87FD-4FAD-BAA1-B3D320CD3AF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3F060E6-82F4-464B-9A06-BE2D2F352B65}"/>
              </a:ext>
            </a:extLst>
          </p:cNvPr>
          <p:cNvSpPr>
            <a:spLocks noGrp="1"/>
          </p:cNvSpPr>
          <p:nvPr>
            <p:ph type="dt" sz="half" idx="10"/>
          </p:nvPr>
        </p:nvSpPr>
        <p:spPr/>
        <p:txBody>
          <a:bodyPr/>
          <a:lstStyle/>
          <a:p>
            <a:fld id="{43B73926-A77B-4D9C-95F5-6FA5E7A2541F}" type="datetime1">
              <a:rPr lang="fr-FR" smtClean="0"/>
              <a:t>06/11/2024</a:t>
            </a:fld>
            <a:endParaRPr lang="fr-FR"/>
          </a:p>
        </p:txBody>
      </p:sp>
      <p:sp>
        <p:nvSpPr>
          <p:cNvPr id="5" name="Footer Placeholder 4">
            <a:extLst>
              <a:ext uri="{FF2B5EF4-FFF2-40B4-BE49-F238E27FC236}">
                <a16:creationId xmlns:a16="http://schemas.microsoft.com/office/drawing/2014/main" id="{2C5A6E64-19C8-4AFC-B621-77D8069B37CB}"/>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0FEB2250-D972-47AC-A049-3AD128CBEEA7}"/>
              </a:ext>
            </a:extLst>
          </p:cNvPr>
          <p:cNvSpPr>
            <a:spLocks noGrp="1"/>
          </p:cNvSpPr>
          <p:nvPr>
            <p:ph type="sldNum" sz="quarter" idx="12"/>
          </p:nvPr>
        </p:nvSpPr>
        <p:spPr/>
        <p:txBody>
          <a:bodyPr/>
          <a:lstStyle/>
          <a:p>
            <a:fld id="{B10C56EA-1E49-43A1-A432-83484A8FD55F}" type="slidenum">
              <a:rPr lang="fr-FR" smtClean="0"/>
              <a:t>‹#›</a:t>
            </a:fld>
            <a:endParaRPr lang="fr-FR"/>
          </a:p>
        </p:txBody>
      </p:sp>
    </p:spTree>
    <p:extLst>
      <p:ext uri="{BB962C8B-B14F-4D97-AF65-F5344CB8AC3E}">
        <p14:creationId xmlns:p14="http://schemas.microsoft.com/office/powerpoint/2010/main" val="390910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0A99D-B2F6-4F2D-90C2-A44BE4E40A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82551C2E-75E8-464E-8D4B-8E79C7C5CD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657401E-8177-4F39-B572-4E23A59C9271}"/>
              </a:ext>
            </a:extLst>
          </p:cNvPr>
          <p:cNvSpPr>
            <a:spLocks noGrp="1"/>
          </p:cNvSpPr>
          <p:nvPr>
            <p:ph type="dt" sz="half" idx="10"/>
          </p:nvPr>
        </p:nvSpPr>
        <p:spPr/>
        <p:txBody>
          <a:bodyPr/>
          <a:lstStyle/>
          <a:p>
            <a:fld id="{CC886625-8AF3-4713-874C-4AABFEED0535}" type="datetime1">
              <a:rPr lang="fr-FR" smtClean="0"/>
              <a:t>06/11/2024</a:t>
            </a:fld>
            <a:endParaRPr lang="fr-FR"/>
          </a:p>
        </p:txBody>
      </p:sp>
      <p:sp>
        <p:nvSpPr>
          <p:cNvPr id="5" name="Footer Placeholder 4">
            <a:extLst>
              <a:ext uri="{FF2B5EF4-FFF2-40B4-BE49-F238E27FC236}">
                <a16:creationId xmlns:a16="http://schemas.microsoft.com/office/drawing/2014/main" id="{D32A4F80-02E2-4B8D-AE9E-A6686514281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59F5C33-06FE-49F3-AF86-F3ADE024F0BE}"/>
              </a:ext>
            </a:extLst>
          </p:cNvPr>
          <p:cNvSpPr>
            <a:spLocks noGrp="1"/>
          </p:cNvSpPr>
          <p:nvPr>
            <p:ph type="sldNum" sz="quarter" idx="12"/>
          </p:nvPr>
        </p:nvSpPr>
        <p:spPr/>
        <p:txBody>
          <a:bodyPr/>
          <a:lstStyle/>
          <a:p>
            <a:fld id="{B10C56EA-1E49-43A1-A432-83484A8FD55F}" type="slidenum">
              <a:rPr lang="fr-FR" smtClean="0"/>
              <a:t>‹#›</a:t>
            </a:fld>
            <a:endParaRPr lang="fr-FR"/>
          </a:p>
        </p:txBody>
      </p:sp>
    </p:spTree>
    <p:extLst>
      <p:ext uri="{BB962C8B-B14F-4D97-AF65-F5344CB8AC3E}">
        <p14:creationId xmlns:p14="http://schemas.microsoft.com/office/powerpoint/2010/main" val="445999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C8B6-99F6-4017-B0F6-34AA7EF88286}"/>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CA2B327A-4721-48E9-BEA5-84E6557B7A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38558EAA-F9AA-410F-BCF4-0FB07A1A36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AC18C801-D1A5-475D-A358-FFD840A48418}"/>
              </a:ext>
            </a:extLst>
          </p:cNvPr>
          <p:cNvSpPr>
            <a:spLocks noGrp="1"/>
          </p:cNvSpPr>
          <p:nvPr>
            <p:ph type="dt" sz="half" idx="10"/>
          </p:nvPr>
        </p:nvSpPr>
        <p:spPr/>
        <p:txBody>
          <a:bodyPr/>
          <a:lstStyle/>
          <a:p>
            <a:fld id="{ADAE6E28-8038-4772-895E-3B8EAEB83CD4}" type="datetime1">
              <a:rPr lang="fr-FR" smtClean="0"/>
              <a:t>06/11/2024</a:t>
            </a:fld>
            <a:endParaRPr lang="fr-FR"/>
          </a:p>
        </p:txBody>
      </p:sp>
      <p:sp>
        <p:nvSpPr>
          <p:cNvPr id="6" name="Footer Placeholder 5">
            <a:extLst>
              <a:ext uri="{FF2B5EF4-FFF2-40B4-BE49-F238E27FC236}">
                <a16:creationId xmlns:a16="http://schemas.microsoft.com/office/drawing/2014/main" id="{98D9B8BC-E16A-4C8D-83D2-BE6BB9823008}"/>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05FEB3A-5FFA-49EB-8DF1-BE903FF87CBE}"/>
              </a:ext>
            </a:extLst>
          </p:cNvPr>
          <p:cNvSpPr>
            <a:spLocks noGrp="1"/>
          </p:cNvSpPr>
          <p:nvPr>
            <p:ph type="sldNum" sz="quarter" idx="12"/>
          </p:nvPr>
        </p:nvSpPr>
        <p:spPr/>
        <p:txBody>
          <a:bodyPr/>
          <a:lstStyle/>
          <a:p>
            <a:fld id="{B10C56EA-1E49-43A1-A432-83484A8FD55F}" type="slidenum">
              <a:rPr lang="fr-FR" smtClean="0"/>
              <a:t>‹#›</a:t>
            </a:fld>
            <a:endParaRPr lang="fr-FR"/>
          </a:p>
        </p:txBody>
      </p:sp>
    </p:spTree>
    <p:extLst>
      <p:ext uri="{BB962C8B-B14F-4D97-AF65-F5344CB8AC3E}">
        <p14:creationId xmlns:p14="http://schemas.microsoft.com/office/powerpoint/2010/main" val="3643816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97387-3E3D-4731-A4E0-08ADF42A6DDC}"/>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4887278F-8E0A-4863-BBDA-A35E31F354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46F1DB-962F-4BB5-BCEB-D8E069F9AA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A5521396-8817-4182-88C1-B3D139FFEB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333469-585D-4177-98B2-E1876F3D570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8F84C6E5-E145-460F-B440-53E25099FE46}"/>
              </a:ext>
            </a:extLst>
          </p:cNvPr>
          <p:cNvSpPr>
            <a:spLocks noGrp="1"/>
          </p:cNvSpPr>
          <p:nvPr>
            <p:ph type="dt" sz="half" idx="10"/>
          </p:nvPr>
        </p:nvSpPr>
        <p:spPr/>
        <p:txBody>
          <a:bodyPr/>
          <a:lstStyle/>
          <a:p>
            <a:fld id="{5B7433B0-4873-443E-BA09-E85ED5F86790}" type="datetime1">
              <a:rPr lang="fr-FR" smtClean="0"/>
              <a:t>06/11/2024</a:t>
            </a:fld>
            <a:endParaRPr lang="fr-FR"/>
          </a:p>
        </p:txBody>
      </p:sp>
      <p:sp>
        <p:nvSpPr>
          <p:cNvPr id="8" name="Footer Placeholder 7">
            <a:extLst>
              <a:ext uri="{FF2B5EF4-FFF2-40B4-BE49-F238E27FC236}">
                <a16:creationId xmlns:a16="http://schemas.microsoft.com/office/drawing/2014/main" id="{EA4CD72B-AD9A-42CF-AA4A-4C1D2D2756F4}"/>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DD37079D-BF8F-467A-B3D5-9DE3C4956890}"/>
              </a:ext>
            </a:extLst>
          </p:cNvPr>
          <p:cNvSpPr>
            <a:spLocks noGrp="1"/>
          </p:cNvSpPr>
          <p:nvPr>
            <p:ph type="sldNum" sz="quarter" idx="12"/>
          </p:nvPr>
        </p:nvSpPr>
        <p:spPr/>
        <p:txBody>
          <a:bodyPr/>
          <a:lstStyle/>
          <a:p>
            <a:fld id="{B10C56EA-1E49-43A1-A432-83484A8FD55F}" type="slidenum">
              <a:rPr lang="fr-FR" smtClean="0"/>
              <a:t>‹#›</a:t>
            </a:fld>
            <a:endParaRPr lang="fr-FR"/>
          </a:p>
        </p:txBody>
      </p:sp>
    </p:spTree>
    <p:extLst>
      <p:ext uri="{BB962C8B-B14F-4D97-AF65-F5344CB8AC3E}">
        <p14:creationId xmlns:p14="http://schemas.microsoft.com/office/powerpoint/2010/main" val="2625786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B301-AB7F-4B0F-B07D-9604B1DC0DB4}"/>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A5373BCB-FB30-464F-AA36-560F58172114}"/>
              </a:ext>
            </a:extLst>
          </p:cNvPr>
          <p:cNvSpPr>
            <a:spLocks noGrp="1"/>
          </p:cNvSpPr>
          <p:nvPr>
            <p:ph type="dt" sz="half" idx="10"/>
          </p:nvPr>
        </p:nvSpPr>
        <p:spPr/>
        <p:txBody>
          <a:bodyPr/>
          <a:lstStyle/>
          <a:p>
            <a:fld id="{B3BB28D5-6E97-4978-BF3B-FA7F0E274A0E}" type="datetime1">
              <a:rPr lang="fr-FR" smtClean="0"/>
              <a:t>06/11/2024</a:t>
            </a:fld>
            <a:endParaRPr lang="fr-FR"/>
          </a:p>
        </p:txBody>
      </p:sp>
      <p:sp>
        <p:nvSpPr>
          <p:cNvPr id="4" name="Footer Placeholder 3">
            <a:extLst>
              <a:ext uri="{FF2B5EF4-FFF2-40B4-BE49-F238E27FC236}">
                <a16:creationId xmlns:a16="http://schemas.microsoft.com/office/drawing/2014/main" id="{406A99B8-BDC7-4723-9CFC-81641699F8C5}"/>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1C587C59-6D8B-4872-A02C-0E7202D38623}"/>
              </a:ext>
            </a:extLst>
          </p:cNvPr>
          <p:cNvSpPr>
            <a:spLocks noGrp="1"/>
          </p:cNvSpPr>
          <p:nvPr>
            <p:ph type="sldNum" sz="quarter" idx="12"/>
          </p:nvPr>
        </p:nvSpPr>
        <p:spPr/>
        <p:txBody>
          <a:bodyPr/>
          <a:lstStyle/>
          <a:p>
            <a:fld id="{B10C56EA-1E49-43A1-A432-83484A8FD55F}" type="slidenum">
              <a:rPr lang="fr-FR" smtClean="0"/>
              <a:t>‹#›</a:t>
            </a:fld>
            <a:endParaRPr lang="fr-FR"/>
          </a:p>
        </p:txBody>
      </p:sp>
    </p:spTree>
    <p:extLst>
      <p:ext uri="{BB962C8B-B14F-4D97-AF65-F5344CB8AC3E}">
        <p14:creationId xmlns:p14="http://schemas.microsoft.com/office/powerpoint/2010/main" val="253500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4802D-DBF7-4182-8C85-FAF2A285A09E}"/>
              </a:ext>
            </a:extLst>
          </p:cNvPr>
          <p:cNvSpPr>
            <a:spLocks noGrp="1"/>
          </p:cNvSpPr>
          <p:nvPr>
            <p:ph type="dt" sz="half" idx="10"/>
          </p:nvPr>
        </p:nvSpPr>
        <p:spPr/>
        <p:txBody>
          <a:bodyPr/>
          <a:lstStyle/>
          <a:p>
            <a:fld id="{AB2F43FA-11C2-432B-8B8A-34823AC9F404}" type="datetime1">
              <a:rPr lang="fr-FR" smtClean="0"/>
              <a:t>06/11/2024</a:t>
            </a:fld>
            <a:endParaRPr lang="fr-FR"/>
          </a:p>
        </p:txBody>
      </p:sp>
      <p:sp>
        <p:nvSpPr>
          <p:cNvPr id="3" name="Footer Placeholder 2">
            <a:extLst>
              <a:ext uri="{FF2B5EF4-FFF2-40B4-BE49-F238E27FC236}">
                <a16:creationId xmlns:a16="http://schemas.microsoft.com/office/drawing/2014/main" id="{D001383C-1329-46DC-8EA8-6E60FC24C8BE}"/>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A57D531D-9FC7-47EE-8D41-8FD3BD9C2910}"/>
              </a:ext>
            </a:extLst>
          </p:cNvPr>
          <p:cNvSpPr>
            <a:spLocks noGrp="1"/>
          </p:cNvSpPr>
          <p:nvPr>
            <p:ph type="sldNum" sz="quarter" idx="12"/>
          </p:nvPr>
        </p:nvSpPr>
        <p:spPr/>
        <p:txBody>
          <a:bodyPr/>
          <a:lstStyle/>
          <a:p>
            <a:fld id="{B10C56EA-1E49-43A1-A432-83484A8FD55F}" type="slidenum">
              <a:rPr lang="fr-FR" smtClean="0"/>
              <a:t>‹#›</a:t>
            </a:fld>
            <a:endParaRPr lang="fr-FR"/>
          </a:p>
        </p:txBody>
      </p:sp>
    </p:spTree>
    <p:extLst>
      <p:ext uri="{BB962C8B-B14F-4D97-AF65-F5344CB8AC3E}">
        <p14:creationId xmlns:p14="http://schemas.microsoft.com/office/powerpoint/2010/main" val="252912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7E2A-74BB-440F-BF86-BB00607A18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61C55334-4994-42A6-A39B-F78C7B31CF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9B038FD3-0442-4DDC-8978-4B9660559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E60EB8-E582-4E59-9EC7-67A4F6474295}"/>
              </a:ext>
            </a:extLst>
          </p:cNvPr>
          <p:cNvSpPr>
            <a:spLocks noGrp="1"/>
          </p:cNvSpPr>
          <p:nvPr>
            <p:ph type="dt" sz="half" idx="10"/>
          </p:nvPr>
        </p:nvSpPr>
        <p:spPr/>
        <p:txBody>
          <a:bodyPr/>
          <a:lstStyle/>
          <a:p>
            <a:fld id="{C42D9EC5-567E-44CB-B15B-44BBFAF65F17}" type="datetime1">
              <a:rPr lang="fr-FR" smtClean="0"/>
              <a:t>06/11/2024</a:t>
            </a:fld>
            <a:endParaRPr lang="fr-FR"/>
          </a:p>
        </p:txBody>
      </p:sp>
      <p:sp>
        <p:nvSpPr>
          <p:cNvPr id="6" name="Footer Placeholder 5">
            <a:extLst>
              <a:ext uri="{FF2B5EF4-FFF2-40B4-BE49-F238E27FC236}">
                <a16:creationId xmlns:a16="http://schemas.microsoft.com/office/drawing/2014/main" id="{F9E317FF-6E01-4963-9789-580E526D551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2449594E-8615-40CB-B7AE-807DDBD9973C}"/>
              </a:ext>
            </a:extLst>
          </p:cNvPr>
          <p:cNvSpPr>
            <a:spLocks noGrp="1"/>
          </p:cNvSpPr>
          <p:nvPr>
            <p:ph type="sldNum" sz="quarter" idx="12"/>
          </p:nvPr>
        </p:nvSpPr>
        <p:spPr/>
        <p:txBody>
          <a:bodyPr/>
          <a:lstStyle/>
          <a:p>
            <a:fld id="{B10C56EA-1E49-43A1-A432-83484A8FD55F}" type="slidenum">
              <a:rPr lang="fr-FR" smtClean="0"/>
              <a:t>‹#›</a:t>
            </a:fld>
            <a:endParaRPr lang="fr-FR"/>
          </a:p>
        </p:txBody>
      </p:sp>
    </p:spTree>
    <p:extLst>
      <p:ext uri="{BB962C8B-B14F-4D97-AF65-F5344CB8AC3E}">
        <p14:creationId xmlns:p14="http://schemas.microsoft.com/office/powerpoint/2010/main" val="3339282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562A-5A8B-4D11-992E-F78250425B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8D4094B1-E1E6-4E7B-A353-3FC51CABEA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56D2D5B0-B807-4098-99CF-4F7CAD43C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520F31-CEF2-4CD7-B5CF-614AA5937B89}"/>
              </a:ext>
            </a:extLst>
          </p:cNvPr>
          <p:cNvSpPr>
            <a:spLocks noGrp="1"/>
          </p:cNvSpPr>
          <p:nvPr>
            <p:ph type="dt" sz="half" idx="10"/>
          </p:nvPr>
        </p:nvSpPr>
        <p:spPr/>
        <p:txBody>
          <a:bodyPr/>
          <a:lstStyle/>
          <a:p>
            <a:fld id="{57914CF7-5D81-4BE8-A407-674AFDA7638A}" type="datetime1">
              <a:rPr lang="fr-FR" smtClean="0"/>
              <a:t>06/11/2024</a:t>
            </a:fld>
            <a:endParaRPr lang="fr-FR"/>
          </a:p>
        </p:txBody>
      </p:sp>
      <p:sp>
        <p:nvSpPr>
          <p:cNvPr id="6" name="Footer Placeholder 5">
            <a:extLst>
              <a:ext uri="{FF2B5EF4-FFF2-40B4-BE49-F238E27FC236}">
                <a16:creationId xmlns:a16="http://schemas.microsoft.com/office/drawing/2014/main" id="{04441BED-930A-46A5-A7E8-401FAA47D0C5}"/>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356F1A36-64F0-4BFC-B4CF-0D2DEA6ED1F6}"/>
              </a:ext>
            </a:extLst>
          </p:cNvPr>
          <p:cNvSpPr>
            <a:spLocks noGrp="1"/>
          </p:cNvSpPr>
          <p:nvPr>
            <p:ph type="sldNum" sz="quarter" idx="12"/>
          </p:nvPr>
        </p:nvSpPr>
        <p:spPr/>
        <p:txBody>
          <a:bodyPr/>
          <a:lstStyle/>
          <a:p>
            <a:fld id="{B10C56EA-1E49-43A1-A432-83484A8FD55F}" type="slidenum">
              <a:rPr lang="fr-FR" smtClean="0"/>
              <a:t>‹#›</a:t>
            </a:fld>
            <a:endParaRPr lang="fr-FR"/>
          </a:p>
        </p:txBody>
      </p:sp>
    </p:spTree>
    <p:extLst>
      <p:ext uri="{BB962C8B-B14F-4D97-AF65-F5344CB8AC3E}">
        <p14:creationId xmlns:p14="http://schemas.microsoft.com/office/powerpoint/2010/main" val="3989483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411093-903B-453D-8EC6-36DD2EBE4A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176A9CDC-3290-46E7-B3A0-C1EB0AF887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FEC84AF-82FE-4D50-B11D-AAC5127A92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99809-47BC-4F53-B7AC-1A4D053160C9}" type="datetime1">
              <a:rPr lang="fr-FR" smtClean="0"/>
              <a:t>06/11/2024</a:t>
            </a:fld>
            <a:endParaRPr lang="fr-FR"/>
          </a:p>
        </p:txBody>
      </p:sp>
      <p:sp>
        <p:nvSpPr>
          <p:cNvPr id="5" name="Footer Placeholder 4">
            <a:extLst>
              <a:ext uri="{FF2B5EF4-FFF2-40B4-BE49-F238E27FC236}">
                <a16:creationId xmlns:a16="http://schemas.microsoft.com/office/drawing/2014/main" id="{064B1FDC-6C2B-49CA-BFBA-01F60A718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6C204383-5011-42F8-A775-B4AA0E95A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C56EA-1E49-43A1-A432-83484A8FD55F}" type="slidenum">
              <a:rPr lang="fr-FR" smtClean="0"/>
              <a:t>‹#›</a:t>
            </a:fld>
            <a:endParaRPr lang="fr-FR"/>
          </a:p>
        </p:txBody>
      </p:sp>
    </p:spTree>
    <p:extLst>
      <p:ext uri="{BB962C8B-B14F-4D97-AF65-F5344CB8AC3E}">
        <p14:creationId xmlns:p14="http://schemas.microsoft.com/office/powerpoint/2010/main" val="1075028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hyperlink" Target="https://ruralinfos.tg/production/elevage/lelevage-en-afrique-de-louest-et-au-sahel-une-priorite-pour-la-cedeao-et-ses-partenair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382B-69B9-5C51-8F21-65D31E97F830}"/>
              </a:ext>
            </a:extLst>
          </p:cNvPr>
          <p:cNvSpPr>
            <a:spLocks noGrp="1"/>
          </p:cNvSpPr>
          <p:nvPr>
            <p:ph type="title"/>
          </p:nvPr>
        </p:nvSpPr>
        <p:spPr/>
        <p:txBody>
          <a:bodyPr/>
          <a:lstStyle/>
          <a:p>
            <a:endParaRPr lang="en-US" dirty="0"/>
          </a:p>
        </p:txBody>
      </p:sp>
      <p:pic>
        <p:nvPicPr>
          <p:cNvPr id="10" name="Content Placeholder 9" descr="A person in purple standing in front of a herd of sheep&#10;&#10;Description automatically generated">
            <a:extLst>
              <a:ext uri="{FF2B5EF4-FFF2-40B4-BE49-F238E27FC236}">
                <a16:creationId xmlns:a16="http://schemas.microsoft.com/office/drawing/2014/main" id="{33791127-30EB-6CE4-C1E9-E8A566F8A19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64155" y="2593590"/>
            <a:ext cx="6395939" cy="4264410"/>
          </a:xfrm>
        </p:spPr>
      </p:pic>
      <p:sp>
        <p:nvSpPr>
          <p:cNvPr id="5" name="Slide Number Placeholder 4">
            <a:extLst>
              <a:ext uri="{FF2B5EF4-FFF2-40B4-BE49-F238E27FC236}">
                <a16:creationId xmlns:a16="http://schemas.microsoft.com/office/drawing/2014/main" id="{A11D6BBF-F491-F112-375C-EBAAF3F47597}"/>
              </a:ext>
            </a:extLst>
          </p:cNvPr>
          <p:cNvSpPr>
            <a:spLocks noGrp="1"/>
          </p:cNvSpPr>
          <p:nvPr>
            <p:ph type="sldNum" sz="quarter" idx="12"/>
          </p:nvPr>
        </p:nvSpPr>
        <p:spPr/>
        <p:txBody>
          <a:bodyPr/>
          <a:lstStyle/>
          <a:p>
            <a:fld id="{B10C56EA-1E49-43A1-A432-83484A8FD55F}" type="slidenum">
              <a:rPr lang="fr-FR" smtClean="0"/>
              <a:t>1</a:t>
            </a:fld>
            <a:endParaRPr lang="fr-FR"/>
          </a:p>
        </p:txBody>
      </p:sp>
      <p:pic>
        <p:nvPicPr>
          <p:cNvPr id="7" name="Picture 6">
            <a:extLst>
              <a:ext uri="{FF2B5EF4-FFF2-40B4-BE49-F238E27FC236}">
                <a16:creationId xmlns:a16="http://schemas.microsoft.com/office/drawing/2014/main" id="{59FBA22D-BD9A-E820-9957-D7A8B07B7A70}"/>
              </a:ext>
            </a:extLst>
          </p:cNvPr>
          <p:cNvPicPr>
            <a:picLocks noChangeAspect="1"/>
          </p:cNvPicPr>
          <p:nvPr/>
        </p:nvPicPr>
        <p:blipFill>
          <a:blip r:embed="rId3"/>
          <a:stretch>
            <a:fillRect/>
          </a:stretch>
        </p:blipFill>
        <p:spPr>
          <a:xfrm>
            <a:off x="0" y="-1"/>
            <a:ext cx="12192000" cy="2593591"/>
          </a:xfrm>
          <a:prstGeom prst="rect">
            <a:avLst/>
          </a:prstGeom>
        </p:spPr>
      </p:pic>
      <p:pic>
        <p:nvPicPr>
          <p:cNvPr id="16" name="Content Placeholder 15" descr="A group of cows running on a dirt road&#10;&#10;Description automatically generated">
            <a:extLst>
              <a:ext uri="{FF2B5EF4-FFF2-40B4-BE49-F238E27FC236}">
                <a16:creationId xmlns:a16="http://schemas.microsoft.com/office/drawing/2014/main" id="{607262BC-FBCF-620E-F024-F99EDE53B9E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 y="2593590"/>
            <a:ext cx="6328633" cy="4264410"/>
          </a:xfrm>
        </p:spPr>
      </p:pic>
    </p:spTree>
    <p:extLst>
      <p:ext uri="{BB962C8B-B14F-4D97-AF65-F5344CB8AC3E}">
        <p14:creationId xmlns:p14="http://schemas.microsoft.com/office/powerpoint/2010/main" val="1531992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0" y="-28135"/>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0" y="139929"/>
            <a:ext cx="10241279" cy="830997"/>
          </a:xfrm>
          <a:prstGeom prst="rect">
            <a:avLst/>
          </a:prstGeom>
          <a:noFill/>
        </p:spPr>
        <p:txBody>
          <a:bodyPr wrap="square" rtlCol="0">
            <a:spAutoFit/>
          </a:bodyPr>
          <a:lstStyle/>
          <a:p>
            <a:r>
              <a:rPr lang="fr-FR" sz="2400" dirty="0">
                <a:solidFill>
                  <a:schemeClr val="bg1"/>
                </a:solidFill>
                <a:latin typeface="Arial" panose="020B0604020202020204" pitchFamily="34" charset="0"/>
                <a:cs typeface="Arial" panose="020B0604020202020204" pitchFamily="34" charset="0"/>
              </a:rPr>
              <a:t>Une analyse plus différenciée des chocs perçus par les ménages entre 2017 et 2020</a:t>
            </a:r>
          </a:p>
        </p:txBody>
      </p:sp>
      <p:sp>
        <p:nvSpPr>
          <p:cNvPr id="5" name="Snip Diagonal Corner Rectangle 2">
            <a:extLst>
              <a:ext uri="{FF2B5EF4-FFF2-40B4-BE49-F238E27FC236}">
                <a16:creationId xmlns:a16="http://schemas.microsoft.com/office/drawing/2014/main" id="{A2D8D94D-32AA-4B90-BA9A-1ED4923394CB}"/>
              </a:ext>
            </a:extLst>
          </p:cNvPr>
          <p:cNvSpPr/>
          <p:nvPr/>
        </p:nvSpPr>
        <p:spPr>
          <a:xfrm>
            <a:off x="459360" y="1253041"/>
            <a:ext cx="1740844" cy="931863"/>
          </a:xfrm>
          <a:prstGeom prst="snip2DiagRect">
            <a:avLst/>
          </a:prstGeom>
          <a:solidFill>
            <a:srgbClr val="5397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r>
              <a:rPr lang="en-GB" b="1" dirty="0">
                <a:solidFill>
                  <a:schemeClr val="bg1"/>
                </a:solidFill>
                <a:latin typeface="Arial" panose="020B0604020202020204" pitchFamily="34" charset="0"/>
                <a:cs typeface="Arial" panose="020B0604020202020204" pitchFamily="34" charset="0"/>
              </a:rPr>
              <a:t>Chocs </a:t>
            </a:r>
            <a:r>
              <a:rPr lang="en-GB" b="1" dirty="0" err="1">
                <a:solidFill>
                  <a:schemeClr val="bg1"/>
                </a:solidFill>
                <a:latin typeface="Arial" panose="020B0604020202020204" pitchFamily="34" charset="0"/>
                <a:cs typeface="Arial" panose="020B0604020202020204" pitchFamily="34" charset="0"/>
              </a:rPr>
              <a:t>climatiques</a:t>
            </a:r>
            <a:endParaRPr lang="en-GB" b="1" dirty="0">
              <a:solidFill>
                <a:schemeClr val="bg1"/>
              </a:solidFill>
              <a:latin typeface="Arial" panose="020B0604020202020204" pitchFamily="34" charset="0"/>
              <a:cs typeface="Arial" panose="020B0604020202020204" pitchFamily="34" charset="0"/>
            </a:endParaRPr>
          </a:p>
        </p:txBody>
      </p:sp>
      <p:sp>
        <p:nvSpPr>
          <p:cNvPr id="7" name="Snip Diagonal Corner Rectangle 21">
            <a:extLst>
              <a:ext uri="{FF2B5EF4-FFF2-40B4-BE49-F238E27FC236}">
                <a16:creationId xmlns:a16="http://schemas.microsoft.com/office/drawing/2014/main" id="{3F573129-D2DE-407B-8B4C-DB27E4A8C850}"/>
              </a:ext>
            </a:extLst>
          </p:cNvPr>
          <p:cNvSpPr/>
          <p:nvPr/>
        </p:nvSpPr>
        <p:spPr>
          <a:xfrm>
            <a:off x="459360" y="2942297"/>
            <a:ext cx="1740844" cy="888925"/>
          </a:xfrm>
          <a:prstGeom prst="snip2DiagRect">
            <a:avLst/>
          </a:prstGeom>
          <a:solidFill>
            <a:srgbClr val="5397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r>
              <a:rPr lang="en-GB" b="1" dirty="0">
                <a:solidFill>
                  <a:schemeClr val="bg1"/>
                </a:solidFill>
                <a:latin typeface="Arial" panose="020B0604020202020204" pitchFamily="34" charset="0"/>
                <a:cs typeface="Arial" panose="020B0604020202020204" pitchFamily="34" charset="0"/>
              </a:rPr>
              <a:t>Chocs </a:t>
            </a:r>
            <a:r>
              <a:rPr lang="en-GB" b="1" dirty="0" err="1">
                <a:solidFill>
                  <a:schemeClr val="bg1"/>
                </a:solidFill>
                <a:latin typeface="Arial" panose="020B0604020202020204" pitchFamily="34" charset="0"/>
                <a:cs typeface="Arial" panose="020B0604020202020204" pitchFamily="34" charset="0"/>
              </a:rPr>
              <a:t>sanitaires</a:t>
            </a:r>
            <a:endParaRPr lang="en-GB" b="1" dirty="0">
              <a:solidFill>
                <a:schemeClr val="bg1"/>
              </a:solidFill>
              <a:latin typeface="Arial" panose="020B0604020202020204" pitchFamily="34" charset="0"/>
              <a:cs typeface="Arial" panose="020B0604020202020204" pitchFamily="34" charset="0"/>
            </a:endParaRPr>
          </a:p>
        </p:txBody>
      </p:sp>
      <p:sp>
        <p:nvSpPr>
          <p:cNvPr id="8" name="Snip Diagonal Corner Rectangle 21">
            <a:extLst>
              <a:ext uri="{FF2B5EF4-FFF2-40B4-BE49-F238E27FC236}">
                <a16:creationId xmlns:a16="http://schemas.microsoft.com/office/drawing/2014/main" id="{408104C6-AB92-4161-9BE1-6137AE2E60B5}"/>
              </a:ext>
            </a:extLst>
          </p:cNvPr>
          <p:cNvSpPr/>
          <p:nvPr/>
        </p:nvSpPr>
        <p:spPr>
          <a:xfrm>
            <a:off x="335280" y="5160496"/>
            <a:ext cx="1740844" cy="888925"/>
          </a:xfrm>
          <a:prstGeom prst="snip2DiagRect">
            <a:avLst/>
          </a:prstGeom>
          <a:solidFill>
            <a:srgbClr val="5397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r>
              <a:rPr lang="en-GB" b="1" dirty="0">
                <a:solidFill>
                  <a:schemeClr val="bg1"/>
                </a:solidFill>
                <a:latin typeface="Arial" panose="020B0604020202020204" pitchFamily="34" charset="0"/>
                <a:cs typeface="Arial" panose="020B0604020202020204" pitchFamily="34" charset="0"/>
              </a:rPr>
              <a:t>Chocs </a:t>
            </a:r>
            <a:r>
              <a:rPr lang="en-GB" b="1" dirty="0" err="1">
                <a:solidFill>
                  <a:schemeClr val="bg1"/>
                </a:solidFill>
                <a:latin typeface="Arial" panose="020B0604020202020204" pitchFamily="34" charset="0"/>
                <a:cs typeface="Arial" panose="020B0604020202020204" pitchFamily="34" charset="0"/>
              </a:rPr>
              <a:t>économiques</a:t>
            </a:r>
            <a:endParaRPr lang="en-GB"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23DBFE8-E805-4C00-9B01-562DF1DF8B00}"/>
              </a:ext>
            </a:extLst>
          </p:cNvPr>
          <p:cNvSpPr txBox="1"/>
          <p:nvPr/>
        </p:nvSpPr>
        <p:spPr>
          <a:xfrm>
            <a:off x="2464182" y="1280171"/>
            <a:ext cx="9052570" cy="1128420"/>
          </a:xfrm>
          <a:prstGeom prst="rect">
            <a:avLst/>
          </a:prstGeom>
          <a:noFill/>
        </p:spPr>
        <p:txBody>
          <a:bodyPr wrap="square" lIns="0" tIns="0" rIns="0" bIns="0" rtlCol="0">
            <a:noAutofit/>
          </a:bodyPr>
          <a:lstStyle/>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Sécheresse </a:t>
            </a:r>
            <a:r>
              <a:rPr lang="en-GH" kern="100" dirty="0">
                <a:effectLst/>
                <a:latin typeface="Arial" panose="020B0604020202020204" pitchFamily="34" charset="0"/>
                <a:ea typeface="Calibri" panose="020F0502020204030204" pitchFamily="34" charset="0"/>
                <a:cs typeface="Arial" panose="020B0604020202020204" pitchFamily="34" charset="0"/>
              </a:rPr>
              <a:t>: 71% des perceptions (Mauritanie : 92%; BF : 89%; Sénégal : 90%; Niger : 65%)</a:t>
            </a: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Inondations</a:t>
            </a:r>
            <a:r>
              <a:rPr lang="en-GH" kern="100" dirty="0">
                <a:effectLst/>
                <a:latin typeface="Arial" panose="020B0604020202020204" pitchFamily="34" charset="0"/>
                <a:ea typeface="Calibri" panose="020F0502020204030204" pitchFamily="34" charset="0"/>
                <a:cs typeface="Arial" panose="020B0604020202020204" pitchFamily="34" charset="0"/>
              </a:rPr>
              <a:t> : 51% au Tchad, 48% au Mali</a:t>
            </a: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Pluies hors-saison </a:t>
            </a:r>
            <a:r>
              <a:rPr lang="en-GH" kern="100" dirty="0">
                <a:effectLst/>
                <a:latin typeface="Arial" panose="020B0604020202020204" pitchFamily="34" charset="0"/>
                <a:ea typeface="Calibri" panose="020F0502020204030204" pitchFamily="34" charset="0"/>
                <a:cs typeface="Arial" panose="020B0604020202020204" pitchFamily="34" charset="0"/>
              </a:rPr>
              <a:t>: 13% au Tchad, 12% au Niger</a:t>
            </a:r>
          </a:p>
        </p:txBody>
      </p:sp>
      <p:sp>
        <p:nvSpPr>
          <p:cNvPr id="10" name="TextBox 9">
            <a:extLst>
              <a:ext uri="{FF2B5EF4-FFF2-40B4-BE49-F238E27FC236}">
                <a16:creationId xmlns:a16="http://schemas.microsoft.com/office/drawing/2014/main" id="{10E9D8B8-D73F-427B-A1F1-BABE9EDA4731}"/>
              </a:ext>
            </a:extLst>
          </p:cNvPr>
          <p:cNvSpPr txBox="1"/>
          <p:nvPr/>
        </p:nvSpPr>
        <p:spPr>
          <a:xfrm>
            <a:off x="2464182" y="2732165"/>
            <a:ext cx="8963214" cy="1508524"/>
          </a:xfrm>
          <a:prstGeom prst="rect">
            <a:avLst/>
          </a:prstGeom>
          <a:noFill/>
        </p:spPr>
        <p:txBody>
          <a:bodyPr wrap="square" lIns="0" tIns="0" rIns="0" bIns="0" rtlCol="0">
            <a:noAutofit/>
          </a:bodyPr>
          <a:lstStyle/>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Chocs sanitaires </a:t>
            </a:r>
            <a:r>
              <a:rPr lang="en-GH" kern="100" dirty="0">
                <a:effectLst/>
                <a:latin typeface="Arial" panose="020B0604020202020204" pitchFamily="34" charset="0"/>
                <a:ea typeface="Calibri" panose="020F0502020204030204" pitchFamily="34" charset="0"/>
                <a:cs typeface="Arial" panose="020B0604020202020204" pitchFamily="34" charset="0"/>
              </a:rPr>
              <a:t>: 50% des perceptions moyennes au Sahel les attribuent à des maladies animales (Burkina Faso : 86%; Tchad : 61%; Niger : 59%; Mauritanie : 42%; Mali : 40%; Sénégal : 34%)</a:t>
            </a: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Pandémie de Covid-19 </a:t>
            </a:r>
            <a:r>
              <a:rPr lang="en-GH" kern="100" dirty="0">
                <a:effectLst/>
                <a:latin typeface="Arial" panose="020B0604020202020204" pitchFamily="34" charset="0"/>
                <a:ea typeface="Calibri" panose="020F0502020204030204" pitchFamily="34" charset="0"/>
                <a:cs typeface="Arial" panose="020B0604020202020204" pitchFamily="34" charset="0"/>
              </a:rPr>
              <a:t>: 48% au Sénégal, 28% en Mauritanie, 25% au Mali.</a:t>
            </a: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Accès aux services vétérinaires </a:t>
            </a:r>
            <a:r>
              <a:rPr lang="en-GH" kern="100" dirty="0">
                <a:effectLst/>
                <a:latin typeface="Arial" panose="020B0604020202020204" pitchFamily="34" charset="0"/>
                <a:ea typeface="Calibri" panose="020F0502020204030204" pitchFamily="34" charset="0"/>
                <a:cs typeface="Arial" panose="020B0604020202020204" pitchFamily="34" charset="0"/>
              </a:rPr>
              <a:t>: 17% des ménages au Mali, 15% en Mauritanie</a:t>
            </a:r>
          </a:p>
        </p:txBody>
      </p:sp>
      <p:sp>
        <p:nvSpPr>
          <p:cNvPr id="11" name="TextBox 10">
            <a:extLst>
              <a:ext uri="{FF2B5EF4-FFF2-40B4-BE49-F238E27FC236}">
                <a16:creationId xmlns:a16="http://schemas.microsoft.com/office/drawing/2014/main" id="{6E11AF28-C39C-44DB-88B2-C066B2E09BD5}"/>
              </a:ext>
            </a:extLst>
          </p:cNvPr>
          <p:cNvSpPr txBox="1"/>
          <p:nvPr/>
        </p:nvSpPr>
        <p:spPr>
          <a:xfrm>
            <a:off x="2464182" y="4705444"/>
            <a:ext cx="9052569" cy="2027132"/>
          </a:xfrm>
          <a:prstGeom prst="rect">
            <a:avLst/>
          </a:prstGeom>
          <a:noFill/>
        </p:spPr>
        <p:txBody>
          <a:bodyPr wrap="square" lIns="0" tIns="0" rIns="0" bIns="0" rtlCol="0">
            <a:noAutofit/>
          </a:bodyPr>
          <a:lstStyle/>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Chocs économiques </a:t>
            </a:r>
            <a:r>
              <a:rPr lang="en-GH" kern="100" dirty="0">
                <a:effectLst/>
                <a:latin typeface="Arial" panose="020B0604020202020204" pitchFamily="34" charset="0"/>
                <a:ea typeface="Calibri" panose="020F0502020204030204" pitchFamily="34" charset="0"/>
                <a:cs typeface="Arial" panose="020B0604020202020204" pitchFamily="34" charset="0"/>
              </a:rPr>
              <a:t>: Les chocs de marchés sont la principale source de préoccupation.</a:t>
            </a: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Hausse des prix des denrées alimentaires </a:t>
            </a:r>
            <a:r>
              <a:rPr lang="en-GH" kern="100" dirty="0">
                <a:effectLst/>
                <a:latin typeface="Arial" panose="020B0604020202020204" pitchFamily="34" charset="0"/>
                <a:ea typeface="Calibri" panose="020F0502020204030204" pitchFamily="34" charset="0"/>
                <a:cs typeface="Arial" panose="020B0604020202020204" pitchFamily="34" charset="0"/>
              </a:rPr>
              <a:t>: 27% des ménages.</a:t>
            </a: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Hausse des prix des aliments de bétail </a:t>
            </a:r>
            <a:r>
              <a:rPr lang="en-GH" kern="100" dirty="0">
                <a:effectLst/>
                <a:latin typeface="Arial" panose="020B0604020202020204" pitchFamily="34" charset="0"/>
                <a:ea typeface="Calibri" panose="020F0502020204030204" pitchFamily="34" charset="0"/>
                <a:cs typeface="Arial" panose="020B0604020202020204" pitchFamily="34" charset="0"/>
              </a:rPr>
              <a:t>: 22%. (56% au Burkina Faso, 32% en Mauritanie, 29% au Mali)</a:t>
            </a: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Baisse des prix de vente du bétail et des céréales </a:t>
            </a:r>
            <a:r>
              <a:rPr lang="en-GH" kern="100" dirty="0">
                <a:effectLst/>
                <a:latin typeface="Arial" panose="020B0604020202020204" pitchFamily="34" charset="0"/>
                <a:ea typeface="Calibri" panose="020F0502020204030204" pitchFamily="34" charset="0"/>
                <a:cs typeface="Arial" panose="020B0604020202020204" pitchFamily="34" charset="0"/>
              </a:rPr>
              <a:t>: 16% et 7%</a:t>
            </a: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Pertes post-production de récoltes </a:t>
            </a:r>
            <a:r>
              <a:rPr lang="en-GH" kern="100" dirty="0">
                <a:effectLst/>
                <a:latin typeface="Arial" panose="020B0604020202020204" pitchFamily="34" charset="0"/>
                <a:ea typeface="Calibri" panose="020F0502020204030204" pitchFamily="34" charset="0"/>
                <a:cs typeface="Arial" panose="020B0604020202020204" pitchFamily="34" charset="0"/>
              </a:rPr>
              <a:t>: 15%, plus fréquentes au Sénégal, Niger </a:t>
            </a:r>
            <a:r>
              <a:rPr lang="en-GH" kern="100" dirty="0">
                <a:latin typeface="Arial" panose="020B0604020202020204" pitchFamily="34" charset="0"/>
                <a:ea typeface="Calibri" panose="020F0502020204030204" pitchFamily="34" charset="0"/>
                <a:cs typeface="Arial" panose="020B0604020202020204" pitchFamily="34" charset="0"/>
              </a:rPr>
              <a:t>&amp;</a:t>
            </a:r>
            <a:r>
              <a:rPr lang="en-GH" kern="100" dirty="0">
                <a:effectLst/>
                <a:latin typeface="Arial" panose="020B0604020202020204" pitchFamily="34" charset="0"/>
                <a:ea typeface="Calibri" panose="020F0502020204030204" pitchFamily="34" charset="0"/>
                <a:cs typeface="Arial" panose="020B0604020202020204" pitchFamily="34" charset="0"/>
              </a:rPr>
              <a:t> Tchad.</a:t>
            </a:r>
          </a:p>
        </p:txBody>
      </p:sp>
      <p:pic>
        <p:nvPicPr>
          <p:cNvPr id="18" name="Picture 17">
            <a:extLst>
              <a:ext uri="{FF2B5EF4-FFF2-40B4-BE49-F238E27FC236}">
                <a16:creationId xmlns:a16="http://schemas.microsoft.com/office/drawing/2014/main" id="{5EB14C01-13D7-419F-BD8B-02E19A319F63}"/>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sp>
        <p:nvSpPr>
          <p:cNvPr id="20" name="Slide Number Placeholder 19">
            <a:extLst>
              <a:ext uri="{FF2B5EF4-FFF2-40B4-BE49-F238E27FC236}">
                <a16:creationId xmlns:a16="http://schemas.microsoft.com/office/drawing/2014/main" id="{C09E066F-1099-4C75-A37E-35FFA4BE6F68}"/>
              </a:ext>
            </a:extLst>
          </p:cNvPr>
          <p:cNvSpPr>
            <a:spLocks noGrp="1"/>
          </p:cNvSpPr>
          <p:nvPr>
            <p:ph type="sldNum" sz="quarter" idx="12"/>
          </p:nvPr>
        </p:nvSpPr>
        <p:spPr/>
        <p:txBody>
          <a:bodyPr/>
          <a:lstStyle/>
          <a:p>
            <a:fld id="{B10C56EA-1E49-43A1-A432-83484A8FD55F}" type="slidenum">
              <a:rPr lang="fr-FR" smtClean="0"/>
              <a:t>10</a:t>
            </a:fld>
            <a:endParaRPr lang="fr-FR"/>
          </a:p>
        </p:txBody>
      </p:sp>
      <p:sp>
        <p:nvSpPr>
          <p:cNvPr id="2" name="Left Brace 1">
            <a:extLst>
              <a:ext uri="{FF2B5EF4-FFF2-40B4-BE49-F238E27FC236}">
                <a16:creationId xmlns:a16="http://schemas.microsoft.com/office/drawing/2014/main" id="{0ABCE165-C689-205B-B49F-046F1A5FFEBE}"/>
              </a:ext>
            </a:extLst>
          </p:cNvPr>
          <p:cNvSpPr/>
          <p:nvPr/>
        </p:nvSpPr>
        <p:spPr>
          <a:xfrm>
            <a:off x="2206936" y="1280170"/>
            <a:ext cx="165806" cy="1128419"/>
          </a:xfrm>
          <a:prstGeom prst="leftBrace">
            <a:avLst/>
          </a:prstGeom>
          <a:ln w="38100">
            <a:solidFill>
              <a:srgbClr val="5397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H"/>
          </a:p>
        </p:txBody>
      </p:sp>
      <p:sp>
        <p:nvSpPr>
          <p:cNvPr id="13" name="Left Brace 12">
            <a:extLst>
              <a:ext uri="{FF2B5EF4-FFF2-40B4-BE49-F238E27FC236}">
                <a16:creationId xmlns:a16="http://schemas.microsoft.com/office/drawing/2014/main" id="{B3A174E7-A055-6A8C-9788-BDAD0A56CD6F}"/>
              </a:ext>
            </a:extLst>
          </p:cNvPr>
          <p:cNvSpPr/>
          <p:nvPr/>
        </p:nvSpPr>
        <p:spPr>
          <a:xfrm>
            <a:off x="2206936" y="2792565"/>
            <a:ext cx="165806" cy="1272870"/>
          </a:xfrm>
          <a:prstGeom prst="leftBrace">
            <a:avLst/>
          </a:prstGeom>
          <a:ln w="38100">
            <a:solidFill>
              <a:srgbClr val="5397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H"/>
          </a:p>
        </p:txBody>
      </p:sp>
      <p:sp>
        <p:nvSpPr>
          <p:cNvPr id="15" name="Left Brace 14">
            <a:extLst>
              <a:ext uri="{FF2B5EF4-FFF2-40B4-BE49-F238E27FC236}">
                <a16:creationId xmlns:a16="http://schemas.microsoft.com/office/drawing/2014/main" id="{2B7E158D-A6A0-7EEA-A282-1D3B033EE4AC}"/>
              </a:ext>
            </a:extLst>
          </p:cNvPr>
          <p:cNvSpPr/>
          <p:nvPr/>
        </p:nvSpPr>
        <p:spPr>
          <a:xfrm>
            <a:off x="2079046" y="4705444"/>
            <a:ext cx="280290" cy="2012627"/>
          </a:xfrm>
          <a:prstGeom prst="leftBrace">
            <a:avLst/>
          </a:prstGeom>
          <a:ln w="38100">
            <a:solidFill>
              <a:srgbClr val="5397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H"/>
          </a:p>
        </p:txBody>
      </p:sp>
    </p:spTree>
    <p:extLst>
      <p:ext uri="{BB962C8B-B14F-4D97-AF65-F5344CB8AC3E}">
        <p14:creationId xmlns:p14="http://schemas.microsoft.com/office/powerpoint/2010/main" val="1848296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0" y="-28135"/>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0" y="139929"/>
            <a:ext cx="10241279" cy="830997"/>
          </a:xfrm>
          <a:prstGeom prst="rect">
            <a:avLst/>
          </a:prstGeom>
          <a:noFill/>
        </p:spPr>
        <p:txBody>
          <a:bodyPr wrap="square" rtlCol="0">
            <a:spAutoFit/>
          </a:bodyPr>
          <a:lstStyle/>
          <a:p>
            <a:r>
              <a:rPr lang="fr-FR" sz="2400" dirty="0">
                <a:solidFill>
                  <a:schemeClr val="bg1"/>
                </a:solidFill>
                <a:latin typeface="Arial" panose="020B0604020202020204" pitchFamily="34" charset="0"/>
                <a:cs typeface="Arial" panose="020B0604020202020204" pitchFamily="34" charset="0"/>
              </a:rPr>
              <a:t>Une analyse plus différenciée des chocs perçus par les ménages entre 2017 et 2020</a:t>
            </a:r>
          </a:p>
        </p:txBody>
      </p:sp>
      <p:sp>
        <p:nvSpPr>
          <p:cNvPr id="6" name="Snip Diagonal Corner Rectangle 20">
            <a:extLst>
              <a:ext uri="{FF2B5EF4-FFF2-40B4-BE49-F238E27FC236}">
                <a16:creationId xmlns:a16="http://schemas.microsoft.com/office/drawing/2014/main" id="{EBB5649A-90C1-4BAA-BAC5-2284C3BCF197}"/>
              </a:ext>
            </a:extLst>
          </p:cNvPr>
          <p:cNvSpPr/>
          <p:nvPr/>
        </p:nvSpPr>
        <p:spPr>
          <a:xfrm>
            <a:off x="402209" y="1828800"/>
            <a:ext cx="1740843" cy="888925"/>
          </a:xfrm>
          <a:prstGeom prst="snip2DiagRect">
            <a:avLst/>
          </a:prstGeom>
          <a:solidFill>
            <a:srgbClr val="5397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r>
              <a:rPr lang="en-GB" b="1" dirty="0">
                <a:solidFill>
                  <a:schemeClr val="bg1"/>
                </a:solidFill>
                <a:latin typeface="Arial" panose="020B0604020202020204" pitchFamily="34" charset="0"/>
                <a:cs typeface="Arial" panose="020B0604020202020204" pitchFamily="34" charset="0"/>
              </a:rPr>
              <a:t>Chocs </a:t>
            </a:r>
            <a:r>
              <a:rPr lang="en-GB" b="1" dirty="0" err="1">
                <a:solidFill>
                  <a:schemeClr val="bg1"/>
                </a:solidFill>
                <a:latin typeface="Arial" panose="020B0604020202020204" pitchFamily="34" charset="0"/>
                <a:cs typeface="Arial" panose="020B0604020202020204" pitchFamily="34" charset="0"/>
              </a:rPr>
              <a:t>sécuritaires</a:t>
            </a:r>
            <a:endParaRPr lang="en-GB"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59BC860-CADC-4AFF-8AC4-4EBD1AF5162C}"/>
              </a:ext>
            </a:extLst>
          </p:cNvPr>
          <p:cNvSpPr txBox="1"/>
          <p:nvPr/>
        </p:nvSpPr>
        <p:spPr>
          <a:xfrm>
            <a:off x="2524284" y="1828798"/>
            <a:ext cx="8963214" cy="1237445"/>
          </a:xfrm>
          <a:prstGeom prst="rect">
            <a:avLst/>
          </a:prstGeom>
          <a:noFill/>
        </p:spPr>
        <p:txBody>
          <a:bodyPr wrap="square" lIns="0" tIns="0" rIns="0" bIns="0" rtlCol="0">
            <a:noAutofit/>
          </a:bodyPr>
          <a:lstStyle/>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Vols de bétail et de récoltes </a:t>
            </a:r>
            <a:r>
              <a:rPr lang="en-GH" kern="100" dirty="0">
                <a:effectLst/>
                <a:latin typeface="Arial" panose="020B0604020202020204" pitchFamily="34" charset="0"/>
                <a:ea typeface="Calibri" panose="020F0502020204030204" pitchFamily="34" charset="0"/>
                <a:cs typeface="Arial" panose="020B0604020202020204" pitchFamily="34" charset="0"/>
              </a:rPr>
              <a:t>: considérés comme des fléaux structurels.</a:t>
            </a: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Feux de brousse </a:t>
            </a:r>
            <a:r>
              <a:rPr lang="en-GH" kern="100" dirty="0">
                <a:effectLst/>
                <a:latin typeface="Arial" panose="020B0604020202020204" pitchFamily="34" charset="0"/>
                <a:ea typeface="Calibri" panose="020F0502020204030204" pitchFamily="34" charset="0"/>
                <a:cs typeface="Arial" panose="020B0604020202020204" pitchFamily="34" charset="0"/>
              </a:rPr>
              <a:t>: principalement mentionnés par les ménages du Burkina Faso.</a:t>
            </a: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Pillages </a:t>
            </a:r>
            <a:r>
              <a:rPr lang="en-GH" kern="100" dirty="0">
                <a:effectLst/>
                <a:latin typeface="Arial" panose="020B0604020202020204" pitchFamily="34" charset="0"/>
                <a:ea typeface="Calibri" panose="020F0502020204030204" pitchFamily="34" charset="0"/>
                <a:cs typeface="Arial" panose="020B0604020202020204" pitchFamily="34" charset="0"/>
              </a:rPr>
              <a:t>: principalement le bétail et les produits récoltés dans la plupart des autres pays.</a:t>
            </a:r>
          </a:p>
        </p:txBody>
      </p:sp>
      <p:pic>
        <p:nvPicPr>
          <p:cNvPr id="18" name="Picture 17">
            <a:extLst>
              <a:ext uri="{FF2B5EF4-FFF2-40B4-BE49-F238E27FC236}">
                <a16:creationId xmlns:a16="http://schemas.microsoft.com/office/drawing/2014/main" id="{5EB14C01-13D7-419F-BD8B-02E19A319F63}"/>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sp>
        <p:nvSpPr>
          <p:cNvPr id="20" name="Slide Number Placeholder 19">
            <a:extLst>
              <a:ext uri="{FF2B5EF4-FFF2-40B4-BE49-F238E27FC236}">
                <a16:creationId xmlns:a16="http://schemas.microsoft.com/office/drawing/2014/main" id="{C09E066F-1099-4C75-A37E-35FFA4BE6F68}"/>
              </a:ext>
            </a:extLst>
          </p:cNvPr>
          <p:cNvSpPr>
            <a:spLocks noGrp="1"/>
          </p:cNvSpPr>
          <p:nvPr>
            <p:ph type="sldNum" sz="quarter" idx="12"/>
          </p:nvPr>
        </p:nvSpPr>
        <p:spPr/>
        <p:txBody>
          <a:bodyPr/>
          <a:lstStyle/>
          <a:p>
            <a:fld id="{B10C56EA-1E49-43A1-A432-83484A8FD55F}" type="slidenum">
              <a:rPr lang="fr-FR" smtClean="0"/>
              <a:t>11</a:t>
            </a:fld>
            <a:endParaRPr lang="fr-FR"/>
          </a:p>
        </p:txBody>
      </p:sp>
      <p:sp>
        <p:nvSpPr>
          <p:cNvPr id="14" name="Snip Diagonal Corner Rectangle 20">
            <a:extLst>
              <a:ext uri="{FF2B5EF4-FFF2-40B4-BE49-F238E27FC236}">
                <a16:creationId xmlns:a16="http://schemas.microsoft.com/office/drawing/2014/main" id="{1257A37F-E22E-05D1-78EB-2D41B41C339C}"/>
              </a:ext>
            </a:extLst>
          </p:cNvPr>
          <p:cNvSpPr/>
          <p:nvPr/>
        </p:nvSpPr>
        <p:spPr>
          <a:xfrm>
            <a:off x="402210" y="4140276"/>
            <a:ext cx="1740842" cy="888925"/>
          </a:xfrm>
          <a:prstGeom prst="snip2DiagRect">
            <a:avLst/>
          </a:prstGeom>
          <a:solidFill>
            <a:srgbClr val="5397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r>
              <a:rPr lang="en-GB" b="1" dirty="0">
                <a:solidFill>
                  <a:schemeClr val="bg1"/>
                </a:solidFill>
                <a:latin typeface="Arial" panose="020B0604020202020204" pitchFamily="34" charset="0"/>
                <a:cs typeface="Arial" panose="020B0604020202020204" pitchFamily="34" charset="0"/>
              </a:rPr>
              <a:t>Chocs </a:t>
            </a:r>
            <a:r>
              <a:rPr lang="en-GB" b="1" dirty="0" err="1">
                <a:solidFill>
                  <a:schemeClr val="bg1"/>
                </a:solidFill>
                <a:latin typeface="Arial" panose="020B0604020202020204" pitchFamily="34" charset="0"/>
                <a:cs typeface="Arial" panose="020B0604020202020204" pitchFamily="34" charset="0"/>
              </a:rPr>
              <a:t>sociaux</a:t>
            </a:r>
            <a:endParaRPr lang="en-GB"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D499A71-D5E7-9E4B-1C97-108645AB9050}"/>
              </a:ext>
            </a:extLst>
          </p:cNvPr>
          <p:cNvSpPr txBox="1"/>
          <p:nvPr/>
        </p:nvSpPr>
        <p:spPr>
          <a:xfrm>
            <a:off x="2559039" y="4077504"/>
            <a:ext cx="8963214" cy="1237445"/>
          </a:xfrm>
          <a:prstGeom prst="rect">
            <a:avLst/>
          </a:prstGeom>
          <a:noFill/>
        </p:spPr>
        <p:txBody>
          <a:bodyPr wrap="square" lIns="0" tIns="0" rIns="0" bIns="0" rtlCol="0">
            <a:noAutofit/>
          </a:bodyPr>
          <a:lstStyle/>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Baisse des transferts : </a:t>
            </a:r>
            <a:r>
              <a:rPr lang="en-GH"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Diminution significative au sein des ménages sahéliens</a:t>
            </a:r>
            <a:endParaRPr lang="en-GH"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Mali et Niger : </a:t>
            </a:r>
            <a:r>
              <a:rPr lang="en-GH"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Impact particulièrement marqué</a:t>
            </a:r>
            <a:endParaRPr lang="en-GH"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Sénégal, Burkina Faso, Mauritanie : </a:t>
            </a:r>
            <a:r>
              <a:rPr lang="en-GH"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Baisse moins importante</a:t>
            </a:r>
            <a:endParaRPr lang="en-GH"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en-GH"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Tchad : </a:t>
            </a:r>
            <a:r>
              <a:rPr lang="en-GH"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Aucune réponse enregistrée sur le sujet</a:t>
            </a:r>
            <a:endParaRPr lang="en-GH"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Left Brace 1">
            <a:extLst>
              <a:ext uri="{FF2B5EF4-FFF2-40B4-BE49-F238E27FC236}">
                <a16:creationId xmlns:a16="http://schemas.microsoft.com/office/drawing/2014/main" id="{03597772-84EF-A8B6-07C5-8E97AC32502A}"/>
              </a:ext>
            </a:extLst>
          </p:cNvPr>
          <p:cNvSpPr/>
          <p:nvPr/>
        </p:nvSpPr>
        <p:spPr>
          <a:xfrm>
            <a:off x="2143052" y="1820306"/>
            <a:ext cx="276252" cy="1143512"/>
          </a:xfrm>
          <a:prstGeom prst="leftBrace">
            <a:avLst/>
          </a:prstGeom>
          <a:ln w="38100">
            <a:solidFill>
              <a:srgbClr val="5397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H"/>
          </a:p>
        </p:txBody>
      </p:sp>
      <p:sp>
        <p:nvSpPr>
          <p:cNvPr id="13" name="Left Brace 12">
            <a:extLst>
              <a:ext uri="{FF2B5EF4-FFF2-40B4-BE49-F238E27FC236}">
                <a16:creationId xmlns:a16="http://schemas.microsoft.com/office/drawing/2014/main" id="{5FA62BBF-D8B3-756D-093B-92D47B5CE5EC}"/>
              </a:ext>
            </a:extLst>
          </p:cNvPr>
          <p:cNvSpPr/>
          <p:nvPr/>
        </p:nvSpPr>
        <p:spPr>
          <a:xfrm>
            <a:off x="2108297" y="4040599"/>
            <a:ext cx="267397" cy="1120139"/>
          </a:xfrm>
          <a:prstGeom prst="leftBrace">
            <a:avLst/>
          </a:prstGeom>
          <a:ln w="38100">
            <a:solidFill>
              <a:srgbClr val="5397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H"/>
          </a:p>
        </p:txBody>
      </p:sp>
    </p:spTree>
    <p:extLst>
      <p:ext uri="{BB962C8B-B14F-4D97-AF65-F5344CB8AC3E}">
        <p14:creationId xmlns:p14="http://schemas.microsoft.com/office/powerpoint/2010/main" val="2721801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10726" y="0"/>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296333" y="269729"/>
            <a:ext cx="11678527" cy="523220"/>
          </a:xfrm>
          <a:prstGeom prst="rect">
            <a:avLst/>
          </a:prstGeom>
          <a:noFill/>
        </p:spPr>
        <p:txBody>
          <a:bodyPr wrap="square" rtlCol="0">
            <a:spAutoFit/>
          </a:bodyPr>
          <a:lstStyle/>
          <a:p>
            <a:r>
              <a:rPr lang="fr-FR" sz="2800" dirty="0">
                <a:solidFill>
                  <a:schemeClr val="bg1"/>
                </a:solidFill>
                <a:latin typeface="Arial" panose="020B0604020202020204" pitchFamily="34" charset="0"/>
                <a:cs typeface="Arial" panose="020B0604020202020204" pitchFamily="34" charset="0"/>
              </a:rPr>
              <a:t>Réponses des ménages face aux multiples chocs perçus  </a:t>
            </a:r>
          </a:p>
        </p:txBody>
      </p:sp>
      <p:sp>
        <p:nvSpPr>
          <p:cNvPr id="13" name="Content Placeholder 18">
            <a:extLst>
              <a:ext uri="{FF2B5EF4-FFF2-40B4-BE49-F238E27FC236}">
                <a16:creationId xmlns:a16="http://schemas.microsoft.com/office/drawing/2014/main" id="{FDC271B8-F48C-482D-A1B8-614F351C6A99}"/>
              </a:ext>
            </a:extLst>
          </p:cNvPr>
          <p:cNvSpPr txBox="1">
            <a:spLocks/>
          </p:cNvSpPr>
          <p:nvPr/>
        </p:nvSpPr>
        <p:spPr>
          <a:xfrm>
            <a:off x="234112" y="6655691"/>
            <a:ext cx="3629209" cy="2938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000" dirty="0">
                <a:latin typeface="Arial" panose="020B0604020202020204" pitchFamily="34" charset="0"/>
                <a:cs typeface="Arial" panose="020B0604020202020204" pitchFamily="34" charset="0"/>
              </a:rPr>
              <a:t>Source : </a:t>
            </a:r>
            <a:r>
              <a:rPr lang="en-GH" sz="1000" dirty="0">
                <a:effectLst/>
                <a:latin typeface="Arial" panose="020B0604020202020204" pitchFamily="34" charset="0"/>
                <a:cs typeface="Arial" panose="020B0604020202020204" pitchFamily="34" charset="0"/>
              </a:rPr>
              <a:t>Wane et al, 2024</a:t>
            </a:r>
            <a:endParaRPr lang="fr-FR" sz="1000" dirty="0">
              <a:latin typeface="Arial" panose="020B0604020202020204" pitchFamily="34" charset="0"/>
              <a:cs typeface="Arial" panose="020B0604020202020204" pitchFamily="34" charset="0"/>
            </a:endParaRPr>
          </a:p>
        </p:txBody>
      </p:sp>
      <p:sp>
        <p:nvSpPr>
          <p:cNvPr id="14" name="Slide Number Placeholder 13">
            <a:extLst>
              <a:ext uri="{FF2B5EF4-FFF2-40B4-BE49-F238E27FC236}">
                <a16:creationId xmlns:a16="http://schemas.microsoft.com/office/drawing/2014/main" id="{DC6B81D2-FF5D-449E-8D52-5D149E1DD9F9}"/>
              </a:ext>
            </a:extLst>
          </p:cNvPr>
          <p:cNvSpPr>
            <a:spLocks noGrp="1"/>
          </p:cNvSpPr>
          <p:nvPr>
            <p:ph type="sldNum" sz="quarter" idx="12"/>
          </p:nvPr>
        </p:nvSpPr>
        <p:spPr/>
        <p:txBody>
          <a:bodyPr/>
          <a:lstStyle/>
          <a:p>
            <a:fld id="{B10C56EA-1E49-43A1-A432-83484A8FD55F}" type="slidenum">
              <a:rPr lang="fr-FR" smtClean="0"/>
              <a:t>12</a:t>
            </a:fld>
            <a:endParaRPr lang="fr-FR"/>
          </a:p>
        </p:txBody>
      </p:sp>
      <p:pic>
        <p:nvPicPr>
          <p:cNvPr id="15" name="Picture 14">
            <a:extLst>
              <a:ext uri="{FF2B5EF4-FFF2-40B4-BE49-F238E27FC236}">
                <a16:creationId xmlns:a16="http://schemas.microsoft.com/office/drawing/2014/main" id="{20492FFA-FA7A-4544-B6F5-F8D4406D3147}"/>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sp>
        <p:nvSpPr>
          <p:cNvPr id="7" name="TextBox 6">
            <a:extLst>
              <a:ext uri="{FF2B5EF4-FFF2-40B4-BE49-F238E27FC236}">
                <a16:creationId xmlns:a16="http://schemas.microsoft.com/office/drawing/2014/main" id="{8915FB51-D6D6-07FE-6EB5-1FF7C1DFE8C2}"/>
              </a:ext>
            </a:extLst>
          </p:cNvPr>
          <p:cNvSpPr txBox="1"/>
          <p:nvPr/>
        </p:nvSpPr>
        <p:spPr>
          <a:xfrm>
            <a:off x="129673" y="1036060"/>
            <a:ext cx="6107288" cy="369332"/>
          </a:xfrm>
          <a:prstGeom prst="rect">
            <a:avLst/>
          </a:prstGeom>
          <a:noFill/>
        </p:spPr>
        <p:txBody>
          <a:bodyPr wrap="square">
            <a:spAutoFit/>
          </a:bodyPr>
          <a:lstStyle/>
          <a:p>
            <a:r>
              <a:rPr lang="fr-FR" sz="1800" dirty="0">
                <a:solidFill>
                  <a:srgbClr val="7F0569"/>
                </a:solidFill>
                <a:effectLst/>
                <a:latin typeface="Times New Roman" panose="02020603050405020304" pitchFamily="18" charset="0"/>
                <a:ea typeface="Times New Roman" panose="02020603050405020304" pitchFamily="18" charset="0"/>
              </a:rPr>
              <a:t>Fréquences</a:t>
            </a:r>
            <a:r>
              <a:rPr lang="fr-FR" sz="1800" spc="20" dirty="0">
                <a:solidFill>
                  <a:srgbClr val="7F0569"/>
                </a:solidFill>
                <a:effectLst/>
                <a:latin typeface="Times New Roman" panose="02020603050405020304" pitchFamily="18" charset="0"/>
                <a:ea typeface="Times New Roman" panose="02020603050405020304" pitchFamily="18" charset="0"/>
              </a:rPr>
              <a:t> </a:t>
            </a:r>
            <a:r>
              <a:rPr lang="fr-FR" sz="1800" dirty="0">
                <a:solidFill>
                  <a:srgbClr val="7F0569"/>
                </a:solidFill>
                <a:effectLst/>
                <a:latin typeface="Times New Roman" panose="02020603050405020304" pitchFamily="18" charset="0"/>
                <a:ea typeface="Times New Roman" panose="02020603050405020304" pitchFamily="18" charset="0"/>
              </a:rPr>
              <a:t>des</a:t>
            </a:r>
            <a:r>
              <a:rPr lang="fr-FR" sz="1800" spc="20" dirty="0">
                <a:solidFill>
                  <a:srgbClr val="7F0569"/>
                </a:solidFill>
                <a:effectLst/>
                <a:latin typeface="Times New Roman" panose="02020603050405020304" pitchFamily="18" charset="0"/>
                <a:ea typeface="Times New Roman" panose="02020603050405020304" pitchFamily="18" charset="0"/>
              </a:rPr>
              <a:t> </a:t>
            </a:r>
            <a:r>
              <a:rPr lang="fr-FR" sz="1800" dirty="0">
                <a:solidFill>
                  <a:srgbClr val="7F0569"/>
                </a:solidFill>
                <a:effectLst/>
                <a:latin typeface="Times New Roman" panose="02020603050405020304" pitchFamily="18" charset="0"/>
                <a:ea typeface="Times New Roman" panose="02020603050405020304" pitchFamily="18" charset="0"/>
              </a:rPr>
              <a:t>réponses mentionnées</a:t>
            </a:r>
            <a:r>
              <a:rPr lang="fr-FR" sz="1800" spc="-10" dirty="0">
                <a:solidFill>
                  <a:srgbClr val="7F0569"/>
                </a:solidFill>
                <a:effectLst/>
                <a:latin typeface="Times New Roman" panose="02020603050405020304" pitchFamily="18" charset="0"/>
                <a:ea typeface="Times New Roman" panose="02020603050405020304" pitchFamily="18" charset="0"/>
              </a:rPr>
              <a:t> </a:t>
            </a:r>
            <a:r>
              <a:rPr lang="fr-FR" sz="1800" dirty="0">
                <a:solidFill>
                  <a:srgbClr val="7F0569"/>
                </a:solidFill>
                <a:effectLst/>
                <a:latin typeface="Times New Roman" panose="02020603050405020304" pitchFamily="18" charset="0"/>
                <a:ea typeface="Times New Roman" panose="02020603050405020304" pitchFamily="18" charset="0"/>
              </a:rPr>
              <a:t>par</a:t>
            </a:r>
            <a:r>
              <a:rPr lang="fr-FR" sz="1800" spc="-5" dirty="0">
                <a:solidFill>
                  <a:srgbClr val="7F0569"/>
                </a:solidFill>
                <a:effectLst/>
                <a:latin typeface="Times New Roman" panose="02020603050405020304" pitchFamily="18" charset="0"/>
                <a:ea typeface="Times New Roman" panose="02020603050405020304" pitchFamily="18" charset="0"/>
              </a:rPr>
              <a:t> </a:t>
            </a:r>
            <a:r>
              <a:rPr lang="fr-FR" sz="1800" dirty="0">
                <a:solidFill>
                  <a:srgbClr val="7F0569"/>
                </a:solidFill>
                <a:effectLst/>
                <a:latin typeface="Times New Roman" panose="02020603050405020304" pitchFamily="18" charset="0"/>
                <a:ea typeface="Times New Roman" panose="02020603050405020304" pitchFamily="18" charset="0"/>
              </a:rPr>
              <a:t>les</a:t>
            </a:r>
            <a:r>
              <a:rPr lang="fr-FR" sz="1800" spc="-5" dirty="0">
                <a:solidFill>
                  <a:srgbClr val="7F0569"/>
                </a:solidFill>
                <a:effectLst/>
                <a:latin typeface="Times New Roman" panose="02020603050405020304" pitchFamily="18" charset="0"/>
                <a:ea typeface="Times New Roman" panose="02020603050405020304" pitchFamily="18" charset="0"/>
              </a:rPr>
              <a:t> </a:t>
            </a:r>
            <a:r>
              <a:rPr lang="fr-FR" sz="1800" dirty="0">
                <a:solidFill>
                  <a:srgbClr val="7F0569"/>
                </a:solidFill>
                <a:effectLst/>
                <a:latin typeface="Times New Roman" panose="02020603050405020304" pitchFamily="18" charset="0"/>
                <a:ea typeface="Times New Roman" panose="02020603050405020304" pitchFamily="18" charset="0"/>
              </a:rPr>
              <a:t>ménages</a:t>
            </a:r>
            <a:r>
              <a:rPr lang="fr-FR" sz="1800" spc="-5" dirty="0">
                <a:solidFill>
                  <a:srgbClr val="7F0569"/>
                </a:solidFill>
                <a:effectLst/>
                <a:latin typeface="Times New Roman" panose="02020603050405020304" pitchFamily="18" charset="0"/>
                <a:ea typeface="Times New Roman" panose="02020603050405020304" pitchFamily="18" charset="0"/>
              </a:rPr>
              <a:t> </a:t>
            </a:r>
            <a:r>
              <a:rPr lang="fr-FR" sz="1800" dirty="0">
                <a:solidFill>
                  <a:srgbClr val="7F0569"/>
                </a:solidFill>
                <a:effectLst/>
                <a:latin typeface="Times New Roman" panose="02020603050405020304" pitchFamily="18" charset="0"/>
                <a:ea typeface="Times New Roman" panose="02020603050405020304" pitchFamily="18" charset="0"/>
              </a:rPr>
              <a:t>au</a:t>
            </a:r>
            <a:r>
              <a:rPr lang="fr-FR" sz="1800" spc="-5" dirty="0">
                <a:solidFill>
                  <a:srgbClr val="7F0569"/>
                </a:solidFill>
                <a:effectLst/>
                <a:latin typeface="Times New Roman" panose="02020603050405020304" pitchFamily="18" charset="0"/>
                <a:ea typeface="Times New Roman" panose="02020603050405020304" pitchFamily="18" charset="0"/>
              </a:rPr>
              <a:t> </a:t>
            </a:r>
            <a:r>
              <a:rPr lang="fr-FR" sz="1800" dirty="0">
                <a:solidFill>
                  <a:srgbClr val="7F0569"/>
                </a:solidFill>
                <a:effectLst/>
                <a:latin typeface="Times New Roman" panose="02020603050405020304" pitchFamily="18" charset="0"/>
                <a:ea typeface="Times New Roman" panose="02020603050405020304" pitchFamily="18" charset="0"/>
              </a:rPr>
              <a:t>Sahel</a:t>
            </a:r>
            <a:r>
              <a:rPr lang="en-GH" dirty="0">
                <a:effectLst/>
              </a:rPr>
              <a:t> </a:t>
            </a:r>
            <a:endParaRPr lang="en-GH" dirty="0"/>
          </a:p>
        </p:txBody>
      </p:sp>
      <p:sp>
        <p:nvSpPr>
          <p:cNvPr id="24" name="TextBox 23">
            <a:extLst>
              <a:ext uri="{FF2B5EF4-FFF2-40B4-BE49-F238E27FC236}">
                <a16:creationId xmlns:a16="http://schemas.microsoft.com/office/drawing/2014/main" id="{CCD74928-F2C9-608C-5457-91BA19DF35A8}"/>
              </a:ext>
            </a:extLst>
          </p:cNvPr>
          <p:cNvSpPr txBox="1"/>
          <p:nvPr/>
        </p:nvSpPr>
        <p:spPr>
          <a:xfrm>
            <a:off x="6355908" y="1371531"/>
            <a:ext cx="5604848" cy="5355312"/>
          </a:xfrm>
          <a:prstGeom prst="rect">
            <a:avLst/>
          </a:prstGeom>
          <a:noFill/>
        </p:spPr>
        <p:txBody>
          <a:bodyPr wrap="square">
            <a:spAutoFit/>
          </a:bodyPr>
          <a:lstStyle/>
          <a:p>
            <a:r>
              <a:rPr lang="en-GH" sz="1900" kern="100" dirty="0">
                <a:effectLst/>
                <a:latin typeface="Arial" panose="020B0604020202020204" pitchFamily="34" charset="0"/>
                <a:ea typeface="Calibri" panose="020F0502020204030204" pitchFamily="34" charset="0"/>
                <a:cs typeface="Arial" panose="020B0604020202020204" pitchFamily="34" charset="0"/>
              </a:rPr>
              <a:t> </a:t>
            </a:r>
          </a:p>
          <a:p>
            <a:r>
              <a:rPr lang="en-GH" sz="1900"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Tendances :</a:t>
            </a:r>
            <a:endParaRPr lang="en-GH" sz="19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en-GH" sz="1900" b="1" kern="100" dirty="0">
                <a:effectLst/>
                <a:latin typeface="Arial" panose="020B0604020202020204" pitchFamily="34" charset="0"/>
                <a:ea typeface="Calibri" panose="020F0502020204030204" pitchFamily="34" charset="0"/>
                <a:cs typeface="Arial" panose="020B0604020202020204" pitchFamily="34" charset="0"/>
              </a:rPr>
              <a:t>Déstockage</a:t>
            </a:r>
            <a:r>
              <a:rPr lang="en-GH" sz="1900" kern="100" dirty="0">
                <a:effectLst/>
                <a:latin typeface="Arial" panose="020B0604020202020204" pitchFamily="34" charset="0"/>
                <a:ea typeface="Calibri" panose="020F0502020204030204" pitchFamily="34" charset="0"/>
                <a:cs typeface="Arial" panose="020B0604020202020204" pitchFamily="34" charset="0"/>
              </a:rPr>
              <a:t> : Diminution de 22% à 10%.</a:t>
            </a:r>
          </a:p>
          <a:p>
            <a:pPr marL="342900" lvl="0" indent="-342900">
              <a:buFont typeface="Calibri" panose="020F0502020204030204" pitchFamily="34" charset="0"/>
              <a:buChar char="-"/>
            </a:pPr>
            <a:r>
              <a:rPr lang="en-GH" sz="1900" b="1" kern="100" dirty="0">
                <a:effectLst/>
                <a:latin typeface="Arial" panose="020B0604020202020204" pitchFamily="34" charset="0"/>
                <a:ea typeface="Calibri" panose="020F0502020204030204" pitchFamily="34" charset="0"/>
                <a:cs typeface="Arial" panose="020B0604020202020204" pitchFamily="34" charset="0"/>
              </a:rPr>
              <a:t>Inaction</a:t>
            </a:r>
            <a:r>
              <a:rPr lang="en-GH" sz="1900" kern="100" dirty="0">
                <a:effectLst/>
                <a:latin typeface="Arial" panose="020B0604020202020204" pitchFamily="34" charset="0"/>
                <a:ea typeface="Calibri" panose="020F0502020204030204" pitchFamily="34" charset="0"/>
                <a:cs typeface="Arial" panose="020B0604020202020204" pitchFamily="34" charset="0"/>
              </a:rPr>
              <a:t> : Augmentation de 16% à 27%.</a:t>
            </a:r>
          </a:p>
          <a:p>
            <a:pPr marL="342900" lvl="0" indent="-342900">
              <a:buFont typeface="Calibri" panose="020F0502020204030204" pitchFamily="34" charset="0"/>
              <a:buChar char="-"/>
            </a:pPr>
            <a:r>
              <a:rPr lang="en-GH" sz="1900" b="1" kern="100" dirty="0">
                <a:effectLst/>
                <a:latin typeface="Arial" panose="020B0604020202020204" pitchFamily="34" charset="0"/>
                <a:ea typeface="Calibri" panose="020F0502020204030204" pitchFamily="34" charset="0"/>
                <a:cs typeface="Arial" panose="020B0604020202020204" pitchFamily="34" charset="0"/>
              </a:rPr>
              <a:t>Emprunt</a:t>
            </a:r>
            <a:r>
              <a:rPr lang="en-GH" sz="1900" kern="100" dirty="0">
                <a:effectLst/>
                <a:latin typeface="Arial" panose="020B0604020202020204" pitchFamily="34" charset="0"/>
                <a:ea typeface="Calibri" panose="020F0502020204030204" pitchFamily="34" charset="0"/>
                <a:cs typeface="Arial" panose="020B0604020202020204" pitchFamily="34" charset="0"/>
              </a:rPr>
              <a:t> : Hausse de 5% à 8%</a:t>
            </a:r>
          </a:p>
          <a:p>
            <a:r>
              <a:rPr lang="en-GH" sz="1900" kern="100" dirty="0">
                <a:effectLst/>
                <a:latin typeface="Arial" panose="020B0604020202020204" pitchFamily="34" charset="0"/>
                <a:ea typeface="Calibri" panose="020F0502020204030204" pitchFamily="34" charset="0"/>
                <a:cs typeface="Arial" panose="020B0604020202020204" pitchFamily="34" charset="0"/>
              </a:rPr>
              <a:t> </a:t>
            </a:r>
          </a:p>
          <a:p>
            <a:r>
              <a:rPr lang="en-GH" sz="1900"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Disparités :</a:t>
            </a:r>
            <a:endParaRPr lang="en-GH" sz="19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en-GH" sz="1900" b="1" kern="100" dirty="0">
                <a:effectLst/>
                <a:latin typeface="Arial" panose="020B0604020202020204" pitchFamily="34" charset="0"/>
                <a:ea typeface="Calibri" panose="020F0502020204030204" pitchFamily="34" charset="0"/>
                <a:cs typeface="Arial" panose="020B0604020202020204" pitchFamily="34" charset="0"/>
              </a:rPr>
              <a:t>Mauritanie</a:t>
            </a:r>
            <a:r>
              <a:rPr lang="en-GH" sz="1900" kern="100" dirty="0">
                <a:effectLst/>
                <a:latin typeface="Arial" panose="020B0604020202020204" pitchFamily="34" charset="0"/>
                <a:ea typeface="Calibri" panose="020F0502020204030204" pitchFamily="34" charset="0"/>
                <a:cs typeface="Arial" panose="020B0604020202020204" pitchFamily="34" charset="0"/>
              </a:rPr>
              <a:t> : Déstockage de 30% à 12%; 26% d'inaction.</a:t>
            </a:r>
          </a:p>
          <a:p>
            <a:pPr marL="342900" lvl="0" indent="-342900">
              <a:buFont typeface="Calibri" panose="020F0502020204030204" pitchFamily="34" charset="0"/>
              <a:buChar char="-"/>
            </a:pPr>
            <a:r>
              <a:rPr lang="en-GH" sz="1900" b="1" kern="100" dirty="0">
                <a:effectLst/>
                <a:latin typeface="Arial" panose="020B0604020202020204" pitchFamily="34" charset="0"/>
                <a:ea typeface="Calibri" panose="020F0502020204030204" pitchFamily="34" charset="0"/>
                <a:cs typeface="Arial" panose="020B0604020202020204" pitchFamily="34" charset="0"/>
              </a:rPr>
              <a:t>Sénégal</a:t>
            </a:r>
            <a:r>
              <a:rPr lang="en-GH" sz="1900" kern="100" dirty="0">
                <a:effectLst/>
                <a:latin typeface="Arial" panose="020B0604020202020204" pitchFamily="34" charset="0"/>
                <a:ea typeface="Calibri" panose="020F0502020204030204" pitchFamily="34" charset="0"/>
                <a:cs typeface="Arial" panose="020B0604020202020204" pitchFamily="34" charset="0"/>
              </a:rPr>
              <a:t> : Déstockage de 33% à 7%; 28% d'inaction.</a:t>
            </a:r>
          </a:p>
          <a:p>
            <a:pPr marL="342900" lvl="0" indent="-342900">
              <a:buFont typeface="Calibri" panose="020F0502020204030204" pitchFamily="34" charset="0"/>
              <a:buChar char="-"/>
            </a:pPr>
            <a:r>
              <a:rPr lang="en-GH" sz="1900" b="1" kern="100" dirty="0">
                <a:effectLst/>
                <a:latin typeface="Arial" panose="020B0604020202020204" pitchFamily="34" charset="0"/>
                <a:ea typeface="Calibri" panose="020F0502020204030204" pitchFamily="34" charset="0"/>
                <a:cs typeface="Arial" panose="020B0604020202020204" pitchFamily="34" charset="0"/>
              </a:rPr>
              <a:t>Mali </a:t>
            </a:r>
            <a:r>
              <a:rPr lang="en-GH" sz="1900" kern="100" dirty="0">
                <a:effectLst/>
                <a:latin typeface="Arial" panose="020B0604020202020204" pitchFamily="34" charset="0"/>
                <a:ea typeface="Calibri" panose="020F0502020204030204" pitchFamily="34" charset="0"/>
                <a:cs typeface="Arial" panose="020B0604020202020204" pitchFamily="34" charset="0"/>
              </a:rPr>
              <a:t>: Mobilité (24%), déstockage (18%); 33% d'inaction.</a:t>
            </a:r>
          </a:p>
          <a:p>
            <a:pPr marL="342900" lvl="0" indent="-342900">
              <a:buFont typeface="Calibri" panose="020F0502020204030204" pitchFamily="34" charset="0"/>
              <a:buChar char="-"/>
            </a:pPr>
            <a:r>
              <a:rPr lang="en-GH" sz="1900" b="1" kern="100" dirty="0">
                <a:effectLst/>
                <a:latin typeface="Arial" panose="020B0604020202020204" pitchFamily="34" charset="0"/>
                <a:ea typeface="Calibri" panose="020F0502020204030204" pitchFamily="34" charset="0"/>
                <a:cs typeface="Arial" panose="020B0604020202020204" pitchFamily="34" charset="0"/>
              </a:rPr>
              <a:t>Burkina Faso </a:t>
            </a:r>
            <a:r>
              <a:rPr lang="en-GH" sz="1900" kern="100" dirty="0">
                <a:effectLst/>
                <a:latin typeface="Arial" panose="020B0604020202020204" pitchFamily="34" charset="0"/>
                <a:ea typeface="Calibri" panose="020F0502020204030204" pitchFamily="34" charset="0"/>
                <a:cs typeface="Arial" panose="020B0604020202020204" pitchFamily="34" charset="0"/>
              </a:rPr>
              <a:t>: Mobilité (22%); 29% d'inaction.</a:t>
            </a:r>
          </a:p>
          <a:p>
            <a:pPr marL="342900" lvl="0" indent="-342900">
              <a:buFont typeface="Calibri" panose="020F0502020204030204" pitchFamily="34" charset="0"/>
              <a:buChar char="-"/>
            </a:pPr>
            <a:r>
              <a:rPr lang="en-GH" sz="1900" b="1" kern="100" dirty="0">
                <a:effectLst/>
                <a:latin typeface="Arial" panose="020B0604020202020204" pitchFamily="34" charset="0"/>
                <a:ea typeface="Calibri" panose="020F0502020204030204" pitchFamily="34" charset="0"/>
                <a:cs typeface="Arial" panose="020B0604020202020204" pitchFamily="34" charset="0"/>
              </a:rPr>
              <a:t>Niger </a:t>
            </a:r>
            <a:r>
              <a:rPr lang="en-GH" sz="1900" kern="100" dirty="0">
                <a:effectLst/>
                <a:latin typeface="Arial" panose="020B0604020202020204" pitchFamily="34" charset="0"/>
                <a:ea typeface="Calibri" panose="020F0502020204030204" pitchFamily="34" charset="0"/>
                <a:cs typeface="Arial" panose="020B0604020202020204" pitchFamily="34" charset="0"/>
              </a:rPr>
              <a:t>: Aide et déstockage à 11%; 15% d'inaction.</a:t>
            </a:r>
          </a:p>
          <a:p>
            <a:pPr marL="342900" lvl="0" indent="-342900">
              <a:buFont typeface="Calibri" panose="020F0502020204030204" pitchFamily="34" charset="0"/>
              <a:buChar char="-"/>
            </a:pPr>
            <a:r>
              <a:rPr lang="en-GH" sz="1900" b="1" kern="100" dirty="0">
                <a:effectLst/>
                <a:latin typeface="Arial" panose="020B0604020202020204" pitchFamily="34" charset="0"/>
                <a:ea typeface="Calibri" panose="020F0502020204030204" pitchFamily="34" charset="0"/>
                <a:cs typeface="Arial" panose="020B0604020202020204" pitchFamily="34" charset="0"/>
              </a:rPr>
              <a:t>Tchad</a:t>
            </a:r>
            <a:r>
              <a:rPr lang="en-GH" sz="1900" kern="100" dirty="0">
                <a:effectLst/>
                <a:latin typeface="Arial" panose="020B0604020202020204" pitchFamily="34" charset="0"/>
                <a:ea typeface="Calibri" panose="020F0502020204030204" pitchFamily="34" charset="0"/>
                <a:cs typeface="Arial" panose="020B0604020202020204" pitchFamily="34" charset="0"/>
              </a:rPr>
              <a:t> : Mobilité (17%), déstockage (15%); 33% d’inaction</a:t>
            </a:r>
            <a:r>
              <a:rPr lang="en-GH" sz="1900" kern="100" dirty="0">
                <a:latin typeface="Arial" panose="020B0604020202020204" pitchFamily="34" charset="0"/>
                <a:ea typeface="Calibri" panose="020F0502020204030204" pitchFamily="34" charset="0"/>
                <a:cs typeface="Arial" panose="020B0604020202020204" pitchFamily="34" charset="0"/>
              </a:rPr>
              <a:t> </a:t>
            </a:r>
            <a:endParaRPr lang="en-GH" sz="1900" kern="1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5A28DFFF-70C4-6EA2-DB39-F1C184B0E2B1}"/>
              </a:ext>
            </a:extLst>
          </p:cNvPr>
          <p:cNvGraphicFramePr>
            <a:graphicFrameLocks noGrp="1"/>
          </p:cNvGraphicFramePr>
          <p:nvPr/>
        </p:nvGraphicFramePr>
        <p:xfrm>
          <a:off x="240145" y="1371531"/>
          <a:ext cx="5804734" cy="5303520"/>
        </p:xfrm>
        <a:graphic>
          <a:graphicData uri="http://schemas.openxmlformats.org/drawingml/2006/table">
            <a:tbl>
              <a:tblPr firstRow="1" firstCol="1" bandRow="1"/>
              <a:tblGrid>
                <a:gridCol w="3029528">
                  <a:extLst>
                    <a:ext uri="{9D8B030D-6E8A-4147-A177-3AD203B41FA5}">
                      <a16:colId xmlns:a16="http://schemas.microsoft.com/office/drawing/2014/main" val="3945304892"/>
                    </a:ext>
                  </a:extLst>
                </a:gridCol>
                <a:gridCol w="923636">
                  <a:extLst>
                    <a:ext uri="{9D8B030D-6E8A-4147-A177-3AD203B41FA5}">
                      <a16:colId xmlns:a16="http://schemas.microsoft.com/office/drawing/2014/main" val="1368106039"/>
                    </a:ext>
                  </a:extLst>
                </a:gridCol>
                <a:gridCol w="923636">
                  <a:extLst>
                    <a:ext uri="{9D8B030D-6E8A-4147-A177-3AD203B41FA5}">
                      <a16:colId xmlns:a16="http://schemas.microsoft.com/office/drawing/2014/main" val="174052146"/>
                    </a:ext>
                  </a:extLst>
                </a:gridCol>
                <a:gridCol w="927934">
                  <a:extLst>
                    <a:ext uri="{9D8B030D-6E8A-4147-A177-3AD203B41FA5}">
                      <a16:colId xmlns:a16="http://schemas.microsoft.com/office/drawing/2014/main" val="2197269824"/>
                    </a:ext>
                  </a:extLst>
                </a:gridCol>
              </a:tblGrid>
              <a:tr h="220791">
                <a:tc>
                  <a:txBody>
                    <a:bodyPr/>
                    <a:lstStyle/>
                    <a:p>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Description</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p>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Stratégie 1</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Stratégie 2</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Stratégie 3</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248469"/>
                  </a:ext>
                </a:extLst>
              </a:tr>
              <a:tr h="149189">
                <a:tc>
                  <a:txBody>
                    <a:bodyPr/>
                    <a:lstStyle/>
                    <a:p>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Aide communauté</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103142"/>
                  </a:ext>
                </a:extLst>
              </a:tr>
              <a:tr h="149189">
                <a:tc>
                  <a:txBody>
                    <a:bodyPr/>
                    <a:lstStyle/>
                    <a:p>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Aide d'ONG</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748527"/>
                  </a:ext>
                </a:extLst>
              </a:tr>
              <a:tr h="149189">
                <a:tc>
                  <a:txBody>
                    <a:bodyPr/>
                    <a:lstStyle/>
                    <a:p>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Aide de l'État</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38903"/>
                  </a:ext>
                </a:extLst>
              </a:tr>
              <a:tr h="149189">
                <a:tc>
                  <a:txBody>
                    <a:bodyPr/>
                    <a:lstStyle/>
                    <a:p>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Aide de proches</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0631329"/>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Autres AGR</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3044114"/>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Confiage d'enfants</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1081417"/>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Déstockage</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469147955"/>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Emprunts</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960762268"/>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Enclos maraîcher</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564661"/>
                  </a:ext>
                </a:extLst>
              </a:tr>
              <a:tr h="149189">
                <a:tc>
                  <a:txBody>
                    <a:bodyPr/>
                    <a:lstStyle/>
                    <a:p>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Enclos pour fourrages</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037917"/>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Épargne</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1160006"/>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Espèces plus résilientes</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075725"/>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Jobs d'appoint</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964765"/>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Migration courte</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8111880"/>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Migration définitive</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6831532"/>
                  </a:ext>
                </a:extLst>
              </a:tr>
              <a:tr h="149189">
                <a:tc>
                  <a:txBody>
                    <a:bodyPr/>
                    <a:lstStyle/>
                    <a:p>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Migration longue</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9795595"/>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 familiale</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654778163"/>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 salariale</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0529925"/>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Mobilité</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189617612"/>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 de réaction</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643332899"/>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Réduction nombre repas</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0542953"/>
                  </a:ext>
                </a:extLst>
              </a:tr>
              <a:tr h="149189">
                <a:tc>
                  <a:txBody>
                    <a:bodyPr/>
                    <a:lstStyle/>
                    <a:p>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Réduction quantités consommées</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308503"/>
                  </a:ext>
                </a:extLst>
              </a:tr>
              <a:tr h="149189">
                <a:tc>
                  <a:txBody>
                    <a:bodyPr/>
                    <a:lstStyle/>
                    <a:p>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Substituts alimentaires</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727479"/>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Vente de biens non-productifs</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5290377"/>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Vente de biens productifs</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8744536"/>
                  </a:ext>
                </a:extLst>
              </a:tr>
              <a:tr h="149189">
                <a:tc>
                  <a:txBody>
                    <a:bodyPr/>
                    <a:lstStyle/>
                    <a:p>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Vente stocks alimentaires</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7581672"/>
                  </a:ext>
                </a:extLst>
              </a:tr>
              <a:tr h="149189">
                <a:tc>
                  <a:txBody>
                    <a:bodyPr/>
                    <a:lstStyle/>
                    <a:p>
                      <a:r>
                        <a:rPr lang="fr-FR"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Fréquences</a:t>
                      </a:r>
                      <a:endParaRPr lang="en-GH" sz="120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n-GH" sz="1200" dirty="0">
                        <a:effectLst/>
                        <a:latin typeface="Arial" panose="020B0604020202020204" pitchFamily="34" charset="0"/>
                        <a:ea typeface="Times New Roman" panose="02020603050405020304" pitchFamily="18" charset="0"/>
                        <a:cs typeface="Arial" panose="020B0604020202020204" pitchFamily="34" charset="0"/>
                      </a:endParaRPr>
                    </a:p>
                  </a:txBody>
                  <a:tcPr marL="43513" marR="43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9195179"/>
                  </a:ext>
                </a:extLst>
              </a:tr>
            </a:tbl>
          </a:graphicData>
        </a:graphic>
      </p:graphicFrame>
    </p:spTree>
    <p:extLst>
      <p:ext uri="{BB962C8B-B14F-4D97-AF65-F5344CB8AC3E}">
        <p14:creationId xmlns:p14="http://schemas.microsoft.com/office/powerpoint/2010/main" val="863784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0" y="-28135"/>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1" y="139929"/>
            <a:ext cx="8328074" cy="523220"/>
          </a:xfrm>
          <a:prstGeom prst="rect">
            <a:avLst/>
          </a:prstGeom>
          <a:noFill/>
        </p:spPr>
        <p:txBody>
          <a:bodyPr wrap="square" rtlCol="0">
            <a:spAutoFit/>
          </a:bodyPr>
          <a:lstStyle/>
          <a:p>
            <a:r>
              <a:rPr lang="fr-FR" sz="2800" dirty="0">
                <a:solidFill>
                  <a:schemeClr val="bg1"/>
                </a:solidFill>
                <a:latin typeface="Arial" panose="020B0604020202020204" pitchFamily="34" charset="0"/>
                <a:cs typeface="Arial" panose="020B0604020202020204" pitchFamily="34" charset="0"/>
              </a:rPr>
              <a:t>Conclusion</a:t>
            </a:r>
          </a:p>
        </p:txBody>
      </p:sp>
      <p:pic>
        <p:nvPicPr>
          <p:cNvPr id="18" name="Picture 17">
            <a:extLst>
              <a:ext uri="{FF2B5EF4-FFF2-40B4-BE49-F238E27FC236}">
                <a16:creationId xmlns:a16="http://schemas.microsoft.com/office/drawing/2014/main" id="{5EB14C01-13D7-419F-BD8B-02E19A319F63}"/>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sp>
        <p:nvSpPr>
          <p:cNvPr id="20" name="Slide Number Placeholder 19">
            <a:extLst>
              <a:ext uri="{FF2B5EF4-FFF2-40B4-BE49-F238E27FC236}">
                <a16:creationId xmlns:a16="http://schemas.microsoft.com/office/drawing/2014/main" id="{C09E066F-1099-4C75-A37E-35FFA4BE6F68}"/>
              </a:ext>
            </a:extLst>
          </p:cNvPr>
          <p:cNvSpPr>
            <a:spLocks noGrp="1"/>
          </p:cNvSpPr>
          <p:nvPr>
            <p:ph type="sldNum" sz="quarter" idx="12"/>
          </p:nvPr>
        </p:nvSpPr>
        <p:spPr/>
        <p:txBody>
          <a:bodyPr/>
          <a:lstStyle/>
          <a:p>
            <a:fld id="{B10C56EA-1E49-43A1-A432-83484A8FD55F}" type="slidenum">
              <a:rPr lang="fr-FR" smtClean="0"/>
              <a:t>13</a:t>
            </a:fld>
            <a:endParaRPr lang="fr-FR" dirty="0"/>
          </a:p>
        </p:txBody>
      </p:sp>
      <p:sp>
        <p:nvSpPr>
          <p:cNvPr id="17" name="Rectangle 16">
            <a:extLst>
              <a:ext uri="{FF2B5EF4-FFF2-40B4-BE49-F238E27FC236}">
                <a16:creationId xmlns:a16="http://schemas.microsoft.com/office/drawing/2014/main" id="{EBCA3D59-254E-08DF-358E-70208DDF5B5C}"/>
              </a:ext>
            </a:extLst>
          </p:cNvPr>
          <p:cNvSpPr/>
          <p:nvPr/>
        </p:nvSpPr>
        <p:spPr>
          <a:xfrm>
            <a:off x="10342133" y="1398896"/>
            <a:ext cx="1229411" cy="1323438"/>
          </a:xfrm>
          <a:prstGeom prst="rect">
            <a:avLst/>
          </a:prstGeom>
          <a:solidFill>
            <a:srgbClr val="539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latin typeface="Arial" panose="020B0604020202020204" pitchFamily="34" charset="0"/>
              </a:rPr>
              <a:t>1/6</a:t>
            </a:r>
          </a:p>
        </p:txBody>
      </p:sp>
      <p:sp>
        <p:nvSpPr>
          <p:cNvPr id="22" name="TextBox 21">
            <a:extLst>
              <a:ext uri="{FF2B5EF4-FFF2-40B4-BE49-F238E27FC236}">
                <a16:creationId xmlns:a16="http://schemas.microsoft.com/office/drawing/2014/main" id="{9CD8CBD6-E86A-F3D0-FBCE-125845E8B4DB}"/>
              </a:ext>
            </a:extLst>
          </p:cNvPr>
          <p:cNvSpPr txBox="1"/>
          <p:nvPr/>
        </p:nvSpPr>
        <p:spPr>
          <a:xfrm>
            <a:off x="4888089" y="1406542"/>
            <a:ext cx="5241404" cy="1077218"/>
          </a:xfrm>
          <a:prstGeom prst="rect">
            <a:avLst/>
          </a:prstGeom>
          <a:noFill/>
        </p:spPr>
        <p:txBody>
          <a:bodyPr wrap="square">
            <a:spAutoFit/>
          </a:bodyPr>
          <a:lstStyle/>
          <a:p>
            <a:pPr algn="just"/>
            <a:r>
              <a:rPr lang="fr-FR" sz="1600" kern="100" dirty="0">
                <a:effectLst/>
                <a:latin typeface="Arial" panose="020B0604020202020204" pitchFamily="34" charset="0"/>
                <a:ea typeface="Calibri" panose="020F0502020204030204" pitchFamily="34" charset="0"/>
                <a:cs typeface="Arial" panose="020B0604020202020204" pitchFamily="34" charset="0"/>
              </a:rPr>
              <a:t>L'analyse des revenus des ménages agro-pastoraux du Sahel révèle une stabilité à 2 millions de FCFA par ménage (2017-2020), avec des augmentations partout sauf au Tchad.</a:t>
            </a:r>
          </a:p>
        </p:txBody>
      </p:sp>
      <p:sp>
        <p:nvSpPr>
          <p:cNvPr id="24" name="Rectangle 23">
            <a:extLst>
              <a:ext uri="{FF2B5EF4-FFF2-40B4-BE49-F238E27FC236}">
                <a16:creationId xmlns:a16="http://schemas.microsoft.com/office/drawing/2014/main" id="{F9D64FB4-B260-1E2D-CDC7-96FBE2274A71}"/>
              </a:ext>
            </a:extLst>
          </p:cNvPr>
          <p:cNvSpPr/>
          <p:nvPr/>
        </p:nvSpPr>
        <p:spPr>
          <a:xfrm>
            <a:off x="10357257" y="3326303"/>
            <a:ext cx="1229411" cy="1323438"/>
          </a:xfrm>
          <a:prstGeom prst="rect">
            <a:avLst/>
          </a:prstGeom>
          <a:solidFill>
            <a:srgbClr val="539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latin typeface="Arial" panose="020B0604020202020204" pitchFamily="34" charset="0"/>
              </a:rPr>
              <a:t>2/6</a:t>
            </a:r>
          </a:p>
        </p:txBody>
      </p:sp>
      <p:sp>
        <p:nvSpPr>
          <p:cNvPr id="25" name="Rectangle 24">
            <a:extLst>
              <a:ext uri="{FF2B5EF4-FFF2-40B4-BE49-F238E27FC236}">
                <a16:creationId xmlns:a16="http://schemas.microsoft.com/office/drawing/2014/main" id="{3E9A840B-1552-5E45-58AC-B6AE45083F0E}"/>
              </a:ext>
            </a:extLst>
          </p:cNvPr>
          <p:cNvSpPr/>
          <p:nvPr/>
        </p:nvSpPr>
        <p:spPr>
          <a:xfrm>
            <a:off x="10357256" y="5260630"/>
            <a:ext cx="1229411" cy="1323438"/>
          </a:xfrm>
          <a:prstGeom prst="rect">
            <a:avLst/>
          </a:prstGeom>
          <a:solidFill>
            <a:srgbClr val="539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latin typeface="Arial" panose="020B0604020202020204" pitchFamily="34" charset="0"/>
              </a:rPr>
              <a:t>3/6</a:t>
            </a:r>
          </a:p>
        </p:txBody>
      </p:sp>
      <p:sp>
        <p:nvSpPr>
          <p:cNvPr id="27" name="TextBox 26">
            <a:extLst>
              <a:ext uri="{FF2B5EF4-FFF2-40B4-BE49-F238E27FC236}">
                <a16:creationId xmlns:a16="http://schemas.microsoft.com/office/drawing/2014/main" id="{BC826862-1CEE-E761-E91A-BE596FF87F66}"/>
              </a:ext>
            </a:extLst>
          </p:cNvPr>
          <p:cNvSpPr txBox="1"/>
          <p:nvPr/>
        </p:nvSpPr>
        <p:spPr>
          <a:xfrm>
            <a:off x="4898419" y="3483222"/>
            <a:ext cx="5236299" cy="1077218"/>
          </a:xfrm>
          <a:prstGeom prst="rect">
            <a:avLst/>
          </a:prstGeom>
          <a:noFill/>
        </p:spPr>
        <p:txBody>
          <a:bodyPr wrap="square">
            <a:spAutoFit/>
          </a:bodyPr>
          <a:lstStyle/>
          <a:p>
            <a:pPr algn="just"/>
            <a:r>
              <a:rPr lang="en-GH" sz="1600" dirty="0">
                <a:latin typeface="Arial" panose="020B0604020202020204" pitchFamily="34" charset="0"/>
                <a:cs typeface="Arial" panose="020B0604020202020204" pitchFamily="34" charset="0"/>
              </a:rPr>
              <a:t>L'autoconsommation et surtout l’accroissement des ressources économiques contribuent à réduire les inégalités, offrant sécurité alimentaire et compensation face aux fluctuations du marché et à la crise.</a:t>
            </a:r>
          </a:p>
        </p:txBody>
      </p:sp>
      <p:sp>
        <p:nvSpPr>
          <p:cNvPr id="29" name="TextBox 28">
            <a:extLst>
              <a:ext uri="{FF2B5EF4-FFF2-40B4-BE49-F238E27FC236}">
                <a16:creationId xmlns:a16="http://schemas.microsoft.com/office/drawing/2014/main" id="{73F4F5B6-D631-1DD5-A669-BA65960CA85D}"/>
              </a:ext>
            </a:extLst>
          </p:cNvPr>
          <p:cNvSpPr txBox="1"/>
          <p:nvPr/>
        </p:nvSpPr>
        <p:spPr>
          <a:xfrm>
            <a:off x="4888089" y="5148411"/>
            <a:ext cx="5236299" cy="1323439"/>
          </a:xfrm>
          <a:prstGeom prst="rect">
            <a:avLst/>
          </a:prstGeom>
          <a:noFill/>
        </p:spPr>
        <p:txBody>
          <a:bodyPr wrap="square">
            <a:spAutoFit/>
          </a:bodyPr>
          <a:lstStyle/>
          <a:p>
            <a:pPr algn="just"/>
            <a:r>
              <a:rPr lang="en-GH" sz="1600" kern="100" dirty="0">
                <a:effectLst/>
                <a:latin typeface="Arial" panose="020B0604020202020204" pitchFamily="34" charset="0"/>
                <a:ea typeface="Calibri" panose="020F0502020204030204" pitchFamily="34" charset="0"/>
                <a:cs typeface="Arial" panose="020B0604020202020204" pitchFamily="34" charset="0"/>
              </a:rPr>
              <a:t>Concernant les chocs, 27 % des ménages rapportent des chocs climatiques, 36 % des chocs sanitaires et 26 % des chocs économiques. Les chocs sécuritaires sont moins souvent mentionnés, peut-être à cause de l'exclusion de certaines zones d'accès difficile.</a:t>
            </a:r>
          </a:p>
        </p:txBody>
      </p:sp>
      <p:pic>
        <p:nvPicPr>
          <p:cNvPr id="2" name="Picture 1">
            <a:extLst>
              <a:ext uri="{FF2B5EF4-FFF2-40B4-BE49-F238E27FC236}">
                <a16:creationId xmlns:a16="http://schemas.microsoft.com/office/drawing/2014/main" id="{DEA6A1C5-60DF-3EFC-1825-05B2CDBAEAF8}"/>
              </a:ext>
            </a:extLst>
          </p:cNvPr>
          <p:cNvPicPr>
            <a:picLocks noChangeAspect="1"/>
          </p:cNvPicPr>
          <p:nvPr/>
        </p:nvPicPr>
        <p:blipFill>
          <a:blip r:embed="rId4"/>
          <a:stretch>
            <a:fillRect/>
          </a:stretch>
        </p:blipFill>
        <p:spPr>
          <a:xfrm>
            <a:off x="318114" y="1361652"/>
            <a:ext cx="4357335" cy="2486705"/>
          </a:xfrm>
          <a:prstGeom prst="rect">
            <a:avLst/>
          </a:prstGeom>
        </p:spPr>
      </p:pic>
      <p:pic>
        <p:nvPicPr>
          <p:cNvPr id="5" name="Picture 4">
            <a:extLst>
              <a:ext uri="{FF2B5EF4-FFF2-40B4-BE49-F238E27FC236}">
                <a16:creationId xmlns:a16="http://schemas.microsoft.com/office/drawing/2014/main" id="{BC53DE9D-FA7F-F6E3-AA57-4EE00E75EB4F}"/>
              </a:ext>
            </a:extLst>
          </p:cNvPr>
          <p:cNvPicPr>
            <a:picLocks noChangeAspect="1"/>
          </p:cNvPicPr>
          <p:nvPr/>
        </p:nvPicPr>
        <p:blipFill>
          <a:blip r:embed="rId5"/>
          <a:stretch>
            <a:fillRect/>
          </a:stretch>
        </p:blipFill>
        <p:spPr>
          <a:xfrm>
            <a:off x="318114" y="4075671"/>
            <a:ext cx="4357335" cy="2642400"/>
          </a:xfrm>
          <a:prstGeom prst="rect">
            <a:avLst/>
          </a:prstGeom>
        </p:spPr>
      </p:pic>
    </p:spTree>
    <p:extLst>
      <p:ext uri="{BB962C8B-B14F-4D97-AF65-F5344CB8AC3E}">
        <p14:creationId xmlns:p14="http://schemas.microsoft.com/office/powerpoint/2010/main" val="2521748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0" y="-28135"/>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1" y="139929"/>
            <a:ext cx="8328074" cy="523220"/>
          </a:xfrm>
          <a:prstGeom prst="rect">
            <a:avLst/>
          </a:prstGeom>
          <a:noFill/>
        </p:spPr>
        <p:txBody>
          <a:bodyPr wrap="square" rtlCol="0">
            <a:spAutoFit/>
          </a:bodyPr>
          <a:lstStyle/>
          <a:p>
            <a:r>
              <a:rPr lang="fr-FR" sz="2800" dirty="0">
                <a:solidFill>
                  <a:schemeClr val="bg1"/>
                </a:solidFill>
                <a:latin typeface="Arial" panose="020B0604020202020204" pitchFamily="34" charset="0"/>
                <a:cs typeface="Arial" panose="020B0604020202020204" pitchFamily="34" charset="0"/>
              </a:rPr>
              <a:t>Conclusion</a:t>
            </a:r>
          </a:p>
        </p:txBody>
      </p:sp>
      <p:pic>
        <p:nvPicPr>
          <p:cNvPr id="18" name="Picture 17">
            <a:extLst>
              <a:ext uri="{FF2B5EF4-FFF2-40B4-BE49-F238E27FC236}">
                <a16:creationId xmlns:a16="http://schemas.microsoft.com/office/drawing/2014/main" id="{5EB14C01-13D7-419F-BD8B-02E19A319F63}"/>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sp>
        <p:nvSpPr>
          <p:cNvPr id="20" name="Slide Number Placeholder 19">
            <a:extLst>
              <a:ext uri="{FF2B5EF4-FFF2-40B4-BE49-F238E27FC236}">
                <a16:creationId xmlns:a16="http://schemas.microsoft.com/office/drawing/2014/main" id="{C09E066F-1099-4C75-A37E-35FFA4BE6F68}"/>
              </a:ext>
            </a:extLst>
          </p:cNvPr>
          <p:cNvSpPr>
            <a:spLocks noGrp="1"/>
          </p:cNvSpPr>
          <p:nvPr>
            <p:ph type="sldNum" sz="quarter" idx="12"/>
          </p:nvPr>
        </p:nvSpPr>
        <p:spPr/>
        <p:txBody>
          <a:bodyPr/>
          <a:lstStyle/>
          <a:p>
            <a:fld id="{B10C56EA-1E49-43A1-A432-83484A8FD55F}" type="slidenum">
              <a:rPr lang="fr-FR" smtClean="0"/>
              <a:t>14</a:t>
            </a:fld>
            <a:endParaRPr lang="fr-FR" dirty="0"/>
          </a:p>
        </p:txBody>
      </p:sp>
      <p:sp>
        <p:nvSpPr>
          <p:cNvPr id="17" name="Rectangle 16">
            <a:extLst>
              <a:ext uri="{FF2B5EF4-FFF2-40B4-BE49-F238E27FC236}">
                <a16:creationId xmlns:a16="http://schemas.microsoft.com/office/drawing/2014/main" id="{EBCA3D59-254E-08DF-358E-70208DDF5B5C}"/>
              </a:ext>
            </a:extLst>
          </p:cNvPr>
          <p:cNvSpPr/>
          <p:nvPr/>
        </p:nvSpPr>
        <p:spPr>
          <a:xfrm>
            <a:off x="10342133" y="1398896"/>
            <a:ext cx="1229411" cy="1323438"/>
          </a:xfrm>
          <a:prstGeom prst="rect">
            <a:avLst/>
          </a:prstGeom>
          <a:solidFill>
            <a:srgbClr val="539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latin typeface="Arial" panose="020B0604020202020204" pitchFamily="34" charset="0"/>
              </a:rPr>
              <a:t>4/6</a:t>
            </a:r>
          </a:p>
        </p:txBody>
      </p:sp>
      <p:sp>
        <p:nvSpPr>
          <p:cNvPr id="22" name="TextBox 21">
            <a:extLst>
              <a:ext uri="{FF2B5EF4-FFF2-40B4-BE49-F238E27FC236}">
                <a16:creationId xmlns:a16="http://schemas.microsoft.com/office/drawing/2014/main" id="{9CD8CBD6-E86A-F3D0-FBCE-125845E8B4DB}"/>
              </a:ext>
            </a:extLst>
          </p:cNvPr>
          <p:cNvSpPr txBox="1"/>
          <p:nvPr/>
        </p:nvSpPr>
        <p:spPr>
          <a:xfrm>
            <a:off x="4888089" y="1406542"/>
            <a:ext cx="5241404" cy="1323439"/>
          </a:xfrm>
          <a:prstGeom prst="rect">
            <a:avLst/>
          </a:prstGeom>
          <a:noFill/>
        </p:spPr>
        <p:txBody>
          <a:bodyPr wrap="square">
            <a:spAutoFit/>
          </a:bodyPr>
          <a:lstStyle/>
          <a:p>
            <a:pPr algn="just"/>
            <a:r>
              <a:rPr lang="en-GH" sz="1600" kern="100" dirty="0">
                <a:effectLst/>
                <a:latin typeface="Arial" panose="020B0604020202020204" pitchFamily="34" charset="0"/>
                <a:ea typeface="Calibri" panose="020F0502020204030204" pitchFamily="34" charset="0"/>
                <a:cs typeface="Arial" panose="020B0604020202020204" pitchFamily="34" charset="0"/>
              </a:rPr>
              <a:t>Une étude de la FAO (non publiée) révèle que plus de 60 % des ménages au Burkina Faso et au Mali ont subi des chocs sécuritaires. Cela met en lumière la nécessité d'enquêtes approfondies pour mieux comprendre les impacts des chocs sur les ménages.</a:t>
            </a:r>
          </a:p>
        </p:txBody>
      </p:sp>
      <p:sp>
        <p:nvSpPr>
          <p:cNvPr id="24" name="Rectangle 23">
            <a:extLst>
              <a:ext uri="{FF2B5EF4-FFF2-40B4-BE49-F238E27FC236}">
                <a16:creationId xmlns:a16="http://schemas.microsoft.com/office/drawing/2014/main" id="{F9D64FB4-B260-1E2D-CDC7-96FBE2274A71}"/>
              </a:ext>
            </a:extLst>
          </p:cNvPr>
          <p:cNvSpPr/>
          <p:nvPr/>
        </p:nvSpPr>
        <p:spPr>
          <a:xfrm>
            <a:off x="10357257" y="3326303"/>
            <a:ext cx="1229411" cy="1323438"/>
          </a:xfrm>
          <a:prstGeom prst="rect">
            <a:avLst/>
          </a:prstGeom>
          <a:solidFill>
            <a:srgbClr val="539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latin typeface="Arial" panose="020B0604020202020204" pitchFamily="34" charset="0"/>
              </a:rPr>
              <a:t>5/6</a:t>
            </a:r>
          </a:p>
        </p:txBody>
      </p:sp>
      <p:sp>
        <p:nvSpPr>
          <p:cNvPr id="25" name="Rectangle 24">
            <a:extLst>
              <a:ext uri="{FF2B5EF4-FFF2-40B4-BE49-F238E27FC236}">
                <a16:creationId xmlns:a16="http://schemas.microsoft.com/office/drawing/2014/main" id="{3E9A840B-1552-5E45-58AC-B6AE45083F0E}"/>
              </a:ext>
            </a:extLst>
          </p:cNvPr>
          <p:cNvSpPr/>
          <p:nvPr/>
        </p:nvSpPr>
        <p:spPr>
          <a:xfrm>
            <a:off x="10357256" y="5260630"/>
            <a:ext cx="1229411" cy="1323438"/>
          </a:xfrm>
          <a:prstGeom prst="rect">
            <a:avLst/>
          </a:prstGeom>
          <a:solidFill>
            <a:srgbClr val="539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latin typeface="Arial" panose="020B0604020202020204" pitchFamily="34" charset="0"/>
              </a:rPr>
              <a:t>6/6</a:t>
            </a:r>
          </a:p>
        </p:txBody>
      </p:sp>
      <p:sp>
        <p:nvSpPr>
          <p:cNvPr id="27" name="TextBox 26">
            <a:extLst>
              <a:ext uri="{FF2B5EF4-FFF2-40B4-BE49-F238E27FC236}">
                <a16:creationId xmlns:a16="http://schemas.microsoft.com/office/drawing/2014/main" id="{BC826862-1CEE-E761-E91A-BE596FF87F66}"/>
              </a:ext>
            </a:extLst>
          </p:cNvPr>
          <p:cNvSpPr txBox="1"/>
          <p:nvPr/>
        </p:nvSpPr>
        <p:spPr>
          <a:xfrm>
            <a:off x="4888088" y="3326303"/>
            <a:ext cx="5236299" cy="1323439"/>
          </a:xfrm>
          <a:prstGeom prst="rect">
            <a:avLst/>
          </a:prstGeom>
          <a:noFill/>
        </p:spPr>
        <p:txBody>
          <a:bodyPr wrap="square">
            <a:spAutoFit/>
          </a:bodyPr>
          <a:lstStyle/>
          <a:p>
            <a:pPr algn="just"/>
            <a:r>
              <a:rPr lang="en-GH" sz="1600" kern="100" dirty="0">
                <a:effectLst/>
                <a:latin typeface="Arial" panose="020B0604020202020204" pitchFamily="34" charset="0"/>
                <a:ea typeface="Calibri" panose="020F0502020204030204" pitchFamily="34" charset="0"/>
                <a:cs typeface="Arial" panose="020B0604020202020204" pitchFamily="34" charset="0"/>
              </a:rPr>
              <a:t>Les nouveaux chocs globaux telle que la pandémie de Covid-19 ont accru les incertitudes, laissant de nombreux ménages perplexes. Les pertes de revenus dues aux restrictions de déplacement ont gravement affecté les moyens de subsistance.</a:t>
            </a:r>
          </a:p>
        </p:txBody>
      </p:sp>
      <p:sp>
        <p:nvSpPr>
          <p:cNvPr id="29" name="TextBox 28">
            <a:extLst>
              <a:ext uri="{FF2B5EF4-FFF2-40B4-BE49-F238E27FC236}">
                <a16:creationId xmlns:a16="http://schemas.microsoft.com/office/drawing/2014/main" id="{73F4F5B6-D631-1DD5-A669-BA65960CA85D}"/>
              </a:ext>
            </a:extLst>
          </p:cNvPr>
          <p:cNvSpPr txBox="1"/>
          <p:nvPr/>
        </p:nvSpPr>
        <p:spPr>
          <a:xfrm>
            <a:off x="4888089" y="5148411"/>
            <a:ext cx="5236299" cy="1323439"/>
          </a:xfrm>
          <a:prstGeom prst="rect">
            <a:avLst/>
          </a:prstGeom>
          <a:noFill/>
        </p:spPr>
        <p:txBody>
          <a:bodyPr wrap="square">
            <a:spAutoFit/>
          </a:bodyPr>
          <a:lstStyle/>
          <a:p>
            <a:pPr algn="just"/>
            <a:r>
              <a:rPr lang="en-GH" sz="1600" kern="100" dirty="0">
                <a:effectLst/>
                <a:latin typeface="Arial" panose="020B0604020202020204" pitchFamily="34" charset="0"/>
                <a:ea typeface="Calibri" panose="020F0502020204030204" pitchFamily="34" charset="0"/>
                <a:cs typeface="Arial" panose="020B0604020202020204" pitchFamily="34" charset="0"/>
              </a:rPr>
              <a:t>Il est essentiel que les futurs programmes d’aide tiennent compte de ces menaces spécifiques. Des approches intégrées seront fondamentales pour renforcer la résilience des populations face aux crises futures.</a:t>
            </a:r>
          </a:p>
        </p:txBody>
      </p:sp>
      <p:pic>
        <p:nvPicPr>
          <p:cNvPr id="2" name="Picture 1">
            <a:extLst>
              <a:ext uri="{FF2B5EF4-FFF2-40B4-BE49-F238E27FC236}">
                <a16:creationId xmlns:a16="http://schemas.microsoft.com/office/drawing/2014/main" id="{DEA6A1C5-60DF-3EFC-1825-05B2CDBAEAF8}"/>
              </a:ext>
            </a:extLst>
          </p:cNvPr>
          <p:cNvPicPr>
            <a:picLocks noChangeAspect="1"/>
          </p:cNvPicPr>
          <p:nvPr/>
        </p:nvPicPr>
        <p:blipFill>
          <a:blip r:embed="rId4"/>
          <a:stretch>
            <a:fillRect/>
          </a:stretch>
        </p:blipFill>
        <p:spPr>
          <a:xfrm>
            <a:off x="318114" y="1361652"/>
            <a:ext cx="4357335" cy="2486705"/>
          </a:xfrm>
          <a:prstGeom prst="rect">
            <a:avLst/>
          </a:prstGeom>
        </p:spPr>
      </p:pic>
      <p:pic>
        <p:nvPicPr>
          <p:cNvPr id="5" name="Picture 4">
            <a:extLst>
              <a:ext uri="{FF2B5EF4-FFF2-40B4-BE49-F238E27FC236}">
                <a16:creationId xmlns:a16="http://schemas.microsoft.com/office/drawing/2014/main" id="{BC53DE9D-FA7F-F6E3-AA57-4EE00E75EB4F}"/>
              </a:ext>
            </a:extLst>
          </p:cNvPr>
          <p:cNvPicPr>
            <a:picLocks noChangeAspect="1"/>
          </p:cNvPicPr>
          <p:nvPr/>
        </p:nvPicPr>
        <p:blipFill>
          <a:blip r:embed="rId5"/>
          <a:stretch>
            <a:fillRect/>
          </a:stretch>
        </p:blipFill>
        <p:spPr>
          <a:xfrm>
            <a:off x="318114" y="4075671"/>
            <a:ext cx="4357335" cy="2642400"/>
          </a:xfrm>
          <a:prstGeom prst="rect">
            <a:avLst/>
          </a:prstGeom>
        </p:spPr>
      </p:pic>
    </p:spTree>
    <p:extLst>
      <p:ext uri="{BB962C8B-B14F-4D97-AF65-F5344CB8AC3E}">
        <p14:creationId xmlns:p14="http://schemas.microsoft.com/office/powerpoint/2010/main" val="3122074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27794" b="49876"/>
          <a:stretch/>
        </p:blipFill>
        <p:spPr>
          <a:xfrm>
            <a:off x="0" y="0"/>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1" y="168064"/>
            <a:ext cx="8328074" cy="461665"/>
          </a:xfrm>
          <a:prstGeom prst="rect">
            <a:avLst/>
          </a:prstGeom>
          <a:noFill/>
        </p:spPr>
        <p:txBody>
          <a:bodyPr wrap="square" rtlCol="0">
            <a:spAutoFit/>
          </a:bodyPr>
          <a:lstStyle/>
          <a:p>
            <a:r>
              <a:rPr lang="fr-FR" sz="2400" dirty="0">
                <a:solidFill>
                  <a:schemeClr val="bg1"/>
                </a:solidFill>
                <a:latin typeface="Arial" panose="020B0604020202020204" pitchFamily="34" charset="0"/>
                <a:cs typeface="Arial" panose="020B0604020202020204" pitchFamily="34" charset="0"/>
              </a:rPr>
              <a:t>Principaux messages </a:t>
            </a:r>
          </a:p>
        </p:txBody>
      </p:sp>
      <p:sp>
        <p:nvSpPr>
          <p:cNvPr id="6" name="Rectangle 5">
            <a:extLst>
              <a:ext uri="{FF2B5EF4-FFF2-40B4-BE49-F238E27FC236}">
                <a16:creationId xmlns:a16="http://schemas.microsoft.com/office/drawing/2014/main" id="{C975EEE5-8842-4CD2-8A92-391F054BFF19}"/>
              </a:ext>
            </a:extLst>
          </p:cNvPr>
          <p:cNvSpPr/>
          <p:nvPr/>
        </p:nvSpPr>
        <p:spPr>
          <a:xfrm>
            <a:off x="10406841" y="1625628"/>
            <a:ext cx="1229411" cy="1579998"/>
          </a:xfrm>
          <a:prstGeom prst="rect">
            <a:avLst/>
          </a:prstGeom>
          <a:solidFill>
            <a:srgbClr val="DD5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latin typeface="Arial" panose="020B0604020202020204" pitchFamily="34" charset="0"/>
              </a:rPr>
              <a:t>1/4</a:t>
            </a:r>
          </a:p>
        </p:txBody>
      </p:sp>
      <p:sp>
        <p:nvSpPr>
          <p:cNvPr id="13" name="Text Placeholder 2">
            <a:extLst>
              <a:ext uri="{FF2B5EF4-FFF2-40B4-BE49-F238E27FC236}">
                <a16:creationId xmlns:a16="http://schemas.microsoft.com/office/drawing/2014/main" id="{3DC7A9A7-E8B3-4F40-8DAF-7DF75F0CB26B}"/>
              </a:ext>
            </a:extLst>
          </p:cNvPr>
          <p:cNvSpPr txBox="1">
            <a:spLocks/>
          </p:cNvSpPr>
          <p:nvPr/>
        </p:nvSpPr>
        <p:spPr>
          <a:xfrm>
            <a:off x="9887815" y="4721213"/>
            <a:ext cx="1229411" cy="1116514"/>
          </a:xfrm>
          <a:prstGeom prst="rect">
            <a:avLst/>
          </a:prstGeom>
        </p:spPr>
        <p:txBody>
          <a:bodyPr/>
          <a:lstStyle>
            <a:defPPr marR="0" lvl="0" algn="l" rtl="0">
              <a:lnSpc>
                <a:spcPct val="100000"/>
              </a:lnSpc>
              <a:spcBef>
                <a:spcPts val="0"/>
              </a:spcBef>
              <a:spcAft>
                <a:spcPts val="0"/>
              </a:spcAft>
            </a:defPPr>
            <a:lvl1pPr marL="184150" marR="0" lvl="0" indent="-184150" algn="l" rtl="0">
              <a:lnSpc>
                <a:spcPct val="100000"/>
              </a:lnSpc>
              <a:spcBef>
                <a:spcPts val="0"/>
              </a:spcBef>
              <a:spcAft>
                <a:spcPts val="0"/>
              </a:spcAft>
              <a:buClr>
                <a:srgbClr val="00C782"/>
              </a:buClr>
              <a:buFont typeface="Arial" panose="020B0604020202020204" pitchFamily="34" charset="0"/>
              <a:buChar char="•"/>
              <a:tabLst/>
              <a:defRPr sz="1400" b="0" i="0" u="none" strike="noStrike" cap="none">
                <a:solidFill>
                  <a:schemeClr val="tx1">
                    <a:lumMod val="65000"/>
                    <a:lumOff val="35000"/>
                  </a:schemeClr>
                </a:solidFill>
                <a:latin typeface="Calibri" panose="020F0502020204030204" pitchFamily="34" charset="0"/>
                <a:ea typeface="Arial"/>
                <a:cs typeface="Calibri" panose="020F0502020204030204" pitchFamily="34" charset="0"/>
                <a:sym typeface="Arial"/>
              </a:defRPr>
            </a:lvl1pPr>
            <a:lvl2pPr marL="361950" marR="0" lvl="1" indent="-180975" algn="l" rtl="0">
              <a:lnSpc>
                <a:spcPct val="100000"/>
              </a:lnSpc>
              <a:spcBef>
                <a:spcPts val="0"/>
              </a:spcBef>
              <a:spcAft>
                <a:spcPts val="0"/>
              </a:spcAft>
              <a:buClr>
                <a:schemeClr val="accent1"/>
              </a:buClr>
              <a:buFont typeface="System Font Regular"/>
              <a:buChar char="−"/>
              <a:tabLst/>
              <a:defRPr sz="1400" b="0" i="0" u="none" strike="noStrike" cap="none">
                <a:solidFill>
                  <a:schemeClr val="tx1">
                    <a:lumMod val="65000"/>
                    <a:lumOff val="35000"/>
                  </a:schemeClr>
                </a:solidFill>
                <a:latin typeface="Calibri" panose="020F0502020204030204" pitchFamily="34" charset="0"/>
                <a:ea typeface="Arial"/>
                <a:cs typeface="Calibri" panose="020F0502020204030204" pitchFamily="34" charset="0"/>
                <a:sym typeface="Arial"/>
              </a:defRPr>
            </a:lvl2pPr>
            <a:lvl3pPr marL="542925" marR="0" lvl="2" indent="-180975" algn="l" rtl="0">
              <a:lnSpc>
                <a:spcPct val="100000"/>
              </a:lnSpc>
              <a:spcBef>
                <a:spcPts val="0"/>
              </a:spcBef>
              <a:spcAft>
                <a:spcPts val="0"/>
              </a:spcAft>
              <a:buClr>
                <a:srgbClr val="00C782"/>
              </a:buClr>
              <a:buFont typeface="System Font Regular"/>
              <a:buChar char="−"/>
              <a:tabLst/>
              <a:defRPr sz="1400" b="0" i="0" u="none" strike="noStrike" cap="none">
                <a:solidFill>
                  <a:schemeClr val="tx1">
                    <a:lumMod val="65000"/>
                    <a:lumOff val="35000"/>
                  </a:schemeClr>
                </a:solidFill>
                <a:latin typeface="Calibri" panose="020F0502020204030204" pitchFamily="34" charset="0"/>
                <a:ea typeface="Arial"/>
                <a:cs typeface="Calibri" panose="020F0502020204030204" pitchFamily="34" charset="0"/>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AU" sz="2000" b="1" dirty="0">
                <a:solidFill>
                  <a:schemeClr val="bg1"/>
                </a:solidFill>
                <a:latin typeface="Arial" panose="020B0604020202020204" pitchFamily="34" charset="0"/>
                <a:cs typeface="Arial" panose="020B0604020202020204" pitchFamily="34" charset="0"/>
              </a:rPr>
              <a:t>2 / 2</a:t>
            </a:r>
          </a:p>
          <a:p>
            <a:pPr marL="0" indent="0" algn="ctr">
              <a:buNone/>
            </a:pPr>
            <a:endParaRPr lang="en-AU" sz="1200" b="1" dirty="0">
              <a:solidFill>
                <a:schemeClr val="bg1"/>
              </a:solidFill>
              <a:latin typeface="Arial" panose="020B0604020202020204" pitchFamily="34" charset="0"/>
              <a:cs typeface="Arial" panose="020B0604020202020204" pitchFamily="34" charset="0"/>
            </a:endParaRPr>
          </a:p>
          <a:p>
            <a:pPr marL="0" indent="0" algn="ctr">
              <a:buNone/>
            </a:pPr>
            <a:endParaRPr lang="en-AU" sz="1200" dirty="0">
              <a:solidFill>
                <a:schemeClr val="bg1"/>
              </a:solidFill>
              <a:latin typeface="Arial" panose="020B0604020202020204" pitchFamily="34" charset="0"/>
              <a:cs typeface="Arial" panose="020B0604020202020204" pitchFamily="34" charset="0"/>
            </a:endParaRPr>
          </a:p>
        </p:txBody>
      </p:sp>
      <p:sp>
        <p:nvSpPr>
          <p:cNvPr id="20" name="Slide Number Placeholder 19">
            <a:extLst>
              <a:ext uri="{FF2B5EF4-FFF2-40B4-BE49-F238E27FC236}">
                <a16:creationId xmlns:a16="http://schemas.microsoft.com/office/drawing/2014/main" id="{DBCB1372-D043-43B5-B511-96CCE044A0CE}"/>
              </a:ext>
            </a:extLst>
          </p:cNvPr>
          <p:cNvSpPr>
            <a:spLocks noGrp="1"/>
          </p:cNvSpPr>
          <p:nvPr>
            <p:ph type="sldNum" sz="quarter" idx="12"/>
          </p:nvPr>
        </p:nvSpPr>
        <p:spPr/>
        <p:txBody>
          <a:bodyPr/>
          <a:lstStyle/>
          <a:p>
            <a:fld id="{B10C56EA-1E49-43A1-A432-83484A8FD55F}" type="slidenum">
              <a:rPr lang="fr-FR" smtClean="0"/>
              <a:t>15</a:t>
            </a:fld>
            <a:endParaRPr lang="fr-FR"/>
          </a:p>
        </p:txBody>
      </p:sp>
      <p:pic>
        <p:nvPicPr>
          <p:cNvPr id="21" name="Picture 20">
            <a:extLst>
              <a:ext uri="{FF2B5EF4-FFF2-40B4-BE49-F238E27FC236}">
                <a16:creationId xmlns:a16="http://schemas.microsoft.com/office/drawing/2014/main" id="{18E370DE-1E62-4945-9E0A-379029C191FA}"/>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sp>
        <p:nvSpPr>
          <p:cNvPr id="26" name="TextBox 25">
            <a:extLst>
              <a:ext uri="{FF2B5EF4-FFF2-40B4-BE49-F238E27FC236}">
                <a16:creationId xmlns:a16="http://schemas.microsoft.com/office/drawing/2014/main" id="{007889CF-E373-BDF8-F0BD-417E78CB96CE}"/>
              </a:ext>
            </a:extLst>
          </p:cNvPr>
          <p:cNvSpPr txBox="1"/>
          <p:nvPr/>
        </p:nvSpPr>
        <p:spPr>
          <a:xfrm>
            <a:off x="7422812" y="1328798"/>
            <a:ext cx="2663965" cy="2554545"/>
          </a:xfrm>
          <a:prstGeom prst="rect">
            <a:avLst/>
          </a:prstGeom>
          <a:noFill/>
        </p:spPr>
        <p:txBody>
          <a:bodyPr wrap="square">
            <a:spAutoFit/>
          </a:bodyPr>
          <a:lstStyle/>
          <a:p>
            <a:pPr indent="-267335" algn="just">
              <a:tabLst>
                <a:tab pos="427355" algn="l"/>
              </a:tabLst>
            </a:pPr>
            <a:r>
              <a:rPr lang="fr-FR" sz="1600" dirty="0">
                <a:effectLst/>
                <a:latin typeface="Arial" panose="020B0604020202020204" pitchFamily="34" charset="0"/>
                <a:ea typeface="Times New Roman" panose="02020603050405020304" pitchFamily="18" charset="0"/>
                <a:cs typeface="Arial" panose="020B0604020202020204" pitchFamily="34" charset="0"/>
              </a:rPr>
              <a:t>Les pasteurs et agro-pasteurs sahéliens connaissent bien les marchés et y retirent des revenus significatifs, mais les marchés rencontrent encore des difficultés à saisir pleinement les comportements de ces acteurs.</a:t>
            </a:r>
            <a:endParaRPr lang="en-GH" sz="1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8" name="TextBox 27">
            <a:extLst>
              <a:ext uri="{FF2B5EF4-FFF2-40B4-BE49-F238E27FC236}">
                <a16:creationId xmlns:a16="http://schemas.microsoft.com/office/drawing/2014/main" id="{CF56F8DD-40BF-48D1-A439-B54C3773E766}"/>
              </a:ext>
            </a:extLst>
          </p:cNvPr>
          <p:cNvSpPr txBox="1"/>
          <p:nvPr/>
        </p:nvSpPr>
        <p:spPr>
          <a:xfrm>
            <a:off x="579120" y="5358706"/>
            <a:ext cx="9428267" cy="830997"/>
          </a:xfrm>
          <a:prstGeom prst="rect">
            <a:avLst/>
          </a:prstGeom>
          <a:noFill/>
        </p:spPr>
        <p:txBody>
          <a:bodyPr wrap="square">
            <a:spAutoFit/>
          </a:bodyPr>
          <a:lstStyle/>
          <a:p>
            <a:pPr indent="-267335" algn="just">
              <a:tabLst>
                <a:tab pos="427355" algn="l"/>
              </a:tabLst>
            </a:pPr>
            <a:r>
              <a:rPr lang="fr-FR" sz="1600" dirty="0">
                <a:effectLst/>
                <a:latin typeface="Arial" panose="020B0604020202020204" pitchFamily="34" charset="0"/>
                <a:ea typeface="Times New Roman" panose="02020603050405020304" pitchFamily="18" charset="0"/>
                <a:cs typeface="Arial" panose="020B0604020202020204" pitchFamily="34" charset="0"/>
              </a:rPr>
              <a:t>La contribution économique des ménages (agro)pastoraux demeure menacée par des niveaux élevés d'inégalités, bien qu'elles aient été légèrement atténuées entre 2017 et 2020. Ces inégalités résultent d'un accès asymétrique aux ressources productives.</a:t>
            </a:r>
            <a:endParaRPr lang="en-GH" sz="1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9" name="Rectangle 28">
            <a:extLst>
              <a:ext uri="{FF2B5EF4-FFF2-40B4-BE49-F238E27FC236}">
                <a16:creationId xmlns:a16="http://schemas.microsoft.com/office/drawing/2014/main" id="{D27F5CF4-1084-06BA-D6AA-AA33DD2A4A9F}"/>
              </a:ext>
            </a:extLst>
          </p:cNvPr>
          <p:cNvSpPr/>
          <p:nvPr/>
        </p:nvSpPr>
        <p:spPr>
          <a:xfrm>
            <a:off x="10383469" y="4779581"/>
            <a:ext cx="1229411" cy="1579998"/>
          </a:xfrm>
          <a:prstGeom prst="rect">
            <a:avLst/>
          </a:prstGeom>
          <a:solidFill>
            <a:srgbClr val="DD5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latin typeface="Arial" panose="020B0604020202020204" pitchFamily="34" charset="0"/>
              </a:rPr>
              <a:t>2/4</a:t>
            </a:r>
          </a:p>
        </p:txBody>
      </p:sp>
      <p:pic>
        <p:nvPicPr>
          <p:cNvPr id="2" name="Picture 1">
            <a:extLst>
              <a:ext uri="{FF2B5EF4-FFF2-40B4-BE49-F238E27FC236}">
                <a16:creationId xmlns:a16="http://schemas.microsoft.com/office/drawing/2014/main" id="{011E4644-D8B8-89B3-7564-85A3F8008B51}"/>
              </a:ext>
            </a:extLst>
          </p:cNvPr>
          <p:cNvPicPr>
            <a:picLocks noChangeAspect="1"/>
          </p:cNvPicPr>
          <p:nvPr/>
        </p:nvPicPr>
        <p:blipFill>
          <a:blip r:embed="rId4"/>
          <a:stretch>
            <a:fillRect/>
          </a:stretch>
        </p:blipFill>
        <p:spPr>
          <a:xfrm>
            <a:off x="160032" y="1871960"/>
            <a:ext cx="7102748" cy="3168000"/>
          </a:xfrm>
          <a:prstGeom prst="rect">
            <a:avLst/>
          </a:prstGeom>
        </p:spPr>
      </p:pic>
    </p:spTree>
    <p:extLst>
      <p:ext uri="{BB962C8B-B14F-4D97-AF65-F5344CB8AC3E}">
        <p14:creationId xmlns:p14="http://schemas.microsoft.com/office/powerpoint/2010/main" val="3300055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27794" b="49876"/>
          <a:stretch/>
        </p:blipFill>
        <p:spPr>
          <a:xfrm>
            <a:off x="0" y="0"/>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1" y="168064"/>
            <a:ext cx="8328074" cy="461665"/>
          </a:xfrm>
          <a:prstGeom prst="rect">
            <a:avLst/>
          </a:prstGeom>
          <a:noFill/>
        </p:spPr>
        <p:txBody>
          <a:bodyPr wrap="square" rtlCol="0">
            <a:spAutoFit/>
          </a:bodyPr>
          <a:lstStyle/>
          <a:p>
            <a:r>
              <a:rPr lang="fr-FR" sz="2400" dirty="0">
                <a:solidFill>
                  <a:schemeClr val="bg1"/>
                </a:solidFill>
                <a:latin typeface="Arial" panose="020B0604020202020204" pitchFamily="34" charset="0"/>
                <a:cs typeface="Arial" panose="020B0604020202020204" pitchFamily="34" charset="0"/>
              </a:rPr>
              <a:t>Principaux messages </a:t>
            </a:r>
          </a:p>
        </p:txBody>
      </p:sp>
      <p:sp>
        <p:nvSpPr>
          <p:cNvPr id="6" name="Rectangle 5">
            <a:extLst>
              <a:ext uri="{FF2B5EF4-FFF2-40B4-BE49-F238E27FC236}">
                <a16:creationId xmlns:a16="http://schemas.microsoft.com/office/drawing/2014/main" id="{C975EEE5-8842-4CD2-8A92-391F054BFF19}"/>
              </a:ext>
            </a:extLst>
          </p:cNvPr>
          <p:cNvSpPr/>
          <p:nvPr/>
        </p:nvSpPr>
        <p:spPr>
          <a:xfrm>
            <a:off x="10357259" y="1521979"/>
            <a:ext cx="1229411" cy="1579998"/>
          </a:xfrm>
          <a:prstGeom prst="rect">
            <a:avLst/>
          </a:prstGeom>
          <a:solidFill>
            <a:srgbClr val="DD5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latin typeface="Arial" panose="020B0604020202020204" pitchFamily="34" charset="0"/>
              </a:rPr>
              <a:t>3/4</a:t>
            </a:r>
          </a:p>
        </p:txBody>
      </p:sp>
      <p:sp>
        <p:nvSpPr>
          <p:cNvPr id="13" name="Text Placeholder 2">
            <a:extLst>
              <a:ext uri="{FF2B5EF4-FFF2-40B4-BE49-F238E27FC236}">
                <a16:creationId xmlns:a16="http://schemas.microsoft.com/office/drawing/2014/main" id="{3DC7A9A7-E8B3-4F40-8DAF-7DF75F0CB26B}"/>
              </a:ext>
            </a:extLst>
          </p:cNvPr>
          <p:cNvSpPr txBox="1">
            <a:spLocks/>
          </p:cNvSpPr>
          <p:nvPr/>
        </p:nvSpPr>
        <p:spPr>
          <a:xfrm>
            <a:off x="9887815" y="4721213"/>
            <a:ext cx="1229411" cy="1116514"/>
          </a:xfrm>
          <a:prstGeom prst="rect">
            <a:avLst/>
          </a:prstGeom>
        </p:spPr>
        <p:txBody>
          <a:bodyPr/>
          <a:lstStyle>
            <a:defPPr marR="0" lvl="0" algn="l" rtl="0">
              <a:lnSpc>
                <a:spcPct val="100000"/>
              </a:lnSpc>
              <a:spcBef>
                <a:spcPts val="0"/>
              </a:spcBef>
              <a:spcAft>
                <a:spcPts val="0"/>
              </a:spcAft>
            </a:defPPr>
            <a:lvl1pPr marL="184150" marR="0" lvl="0" indent="-184150" algn="l" rtl="0">
              <a:lnSpc>
                <a:spcPct val="100000"/>
              </a:lnSpc>
              <a:spcBef>
                <a:spcPts val="0"/>
              </a:spcBef>
              <a:spcAft>
                <a:spcPts val="0"/>
              </a:spcAft>
              <a:buClr>
                <a:srgbClr val="00C782"/>
              </a:buClr>
              <a:buFont typeface="Arial" panose="020B0604020202020204" pitchFamily="34" charset="0"/>
              <a:buChar char="•"/>
              <a:tabLst/>
              <a:defRPr sz="1400" b="0" i="0" u="none" strike="noStrike" cap="none">
                <a:solidFill>
                  <a:schemeClr val="tx1">
                    <a:lumMod val="65000"/>
                    <a:lumOff val="35000"/>
                  </a:schemeClr>
                </a:solidFill>
                <a:latin typeface="Calibri" panose="020F0502020204030204" pitchFamily="34" charset="0"/>
                <a:ea typeface="Arial"/>
                <a:cs typeface="Calibri" panose="020F0502020204030204" pitchFamily="34" charset="0"/>
                <a:sym typeface="Arial"/>
              </a:defRPr>
            </a:lvl1pPr>
            <a:lvl2pPr marL="361950" marR="0" lvl="1" indent="-180975" algn="l" rtl="0">
              <a:lnSpc>
                <a:spcPct val="100000"/>
              </a:lnSpc>
              <a:spcBef>
                <a:spcPts val="0"/>
              </a:spcBef>
              <a:spcAft>
                <a:spcPts val="0"/>
              </a:spcAft>
              <a:buClr>
                <a:schemeClr val="accent1"/>
              </a:buClr>
              <a:buFont typeface="System Font Regular"/>
              <a:buChar char="−"/>
              <a:tabLst/>
              <a:defRPr sz="1400" b="0" i="0" u="none" strike="noStrike" cap="none">
                <a:solidFill>
                  <a:schemeClr val="tx1">
                    <a:lumMod val="65000"/>
                    <a:lumOff val="35000"/>
                  </a:schemeClr>
                </a:solidFill>
                <a:latin typeface="Calibri" panose="020F0502020204030204" pitchFamily="34" charset="0"/>
                <a:ea typeface="Arial"/>
                <a:cs typeface="Calibri" panose="020F0502020204030204" pitchFamily="34" charset="0"/>
                <a:sym typeface="Arial"/>
              </a:defRPr>
            </a:lvl2pPr>
            <a:lvl3pPr marL="542925" marR="0" lvl="2" indent="-180975" algn="l" rtl="0">
              <a:lnSpc>
                <a:spcPct val="100000"/>
              </a:lnSpc>
              <a:spcBef>
                <a:spcPts val="0"/>
              </a:spcBef>
              <a:spcAft>
                <a:spcPts val="0"/>
              </a:spcAft>
              <a:buClr>
                <a:srgbClr val="00C782"/>
              </a:buClr>
              <a:buFont typeface="System Font Regular"/>
              <a:buChar char="−"/>
              <a:tabLst/>
              <a:defRPr sz="1400" b="0" i="0" u="none" strike="noStrike" cap="none">
                <a:solidFill>
                  <a:schemeClr val="tx1">
                    <a:lumMod val="65000"/>
                    <a:lumOff val="35000"/>
                  </a:schemeClr>
                </a:solidFill>
                <a:latin typeface="Calibri" panose="020F0502020204030204" pitchFamily="34" charset="0"/>
                <a:ea typeface="Arial"/>
                <a:cs typeface="Calibri" panose="020F0502020204030204" pitchFamily="34" charset="0"/>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AU" sz="2000" b="1" dirty="0">
                <a:solidFill>
                  <a:schemeClr val="bg1"/>
                </a:solidFill>
                <a:latin typeface="Arial" panose="020B0604020202020204" pitchFamily="34" charset="0"/>
                <a:cs typeface="Arial" panose="020B0604020202020204" pitchFamily="34" charset="0"/>
              </a:rPr>
              <a:t>2 / 2</a:t>
            </a:r>
          </a:p>
          <a:p>
            <a:pPr marL="0" indent="0" algn="ctr">
              <a:buNone/>
            </a:pPr>
            <a:endParaRPr lang="en-AU" sz="1200" b="1" dirty="0">
              <a:solidFill>
                <a:schemeClr val="bg1"/>
              </a:solidFill>
              <a:latin typeface="Arial" panose="020B0604020202020204" pitchFamily="34" charset="0"/>
              <a:cs typeface="Arial" panose="020B0604020202020204" pitchFamily="34" charset="0"/>
            </a:endParaRPr>
          </a:p>
          <a:p>
            <a:pPr marL="0" indent="0" algn="ctr">
              <a:buNone/>
            </a:pPr>
            <a:endParaRPr lang="en-AU" sz="1200" dirty="0">
              <a:solidFill>
                <a:schemeClr val="bg1"/>
              </a:solidFill>
              <a:latin typeface="Arial" panose="020B0604020202020204" pitchFamily="34" charset="0"/>
              <a:cs typeface="Arial" panose="020B0604020202020204" pitchFamily="34" charset="0"/>
            </a:endParaRPr>
          </a:p>
        </p:txBody>
      </p:sp>
      <p:sp>
        <p:nvSpPr>
          <p:cNvPr id="20" name="Slide Number Placeholder 19">
            <a:extLst>
              <a:ext uri="{FF2B5EF4-FFF2-40B4-BE49-F238E27FC236}">
                <a16:creationId xmlns:a16="http://schemas.microsoft.com/office/drawing/2014/main" id="{DBCB1372-D043-43B5-B511-96CCE044A0CE}"/>
              </a:ext>
            </a:extLst>
          </p:cNvPr>
          <p:cNvSpPr>
            <a:spLocks noGrp="1"/>
          </p:cNvSpPr>
          <p:nvPr>
            <p:ph type="sldNum" sz="quarter" idx="12"/>
          </p:nvPr>
        </p:nvSpPr>
        <p:spPr/>
        <p:txBody>
          <a:bodyPr/>
          <a:lstStyle/>
          <a:p>
            <a:fld id="{B10C56EA-1E49-43A1-A432-83484A8FD55F}" type="slidenum">
              <a:rPr lang="fr-FR" smtClean="0"/>
              <a:t>16</a:t>
            </a:fld>
            <a:endParaRPr lang="fr-FR"/>
          </a:p>
        </p:txBody>
      </p:sp>
      <p:pic>
        <p:nvPicPr>
          <p:cNvPr id="21" name="Picture 20">
            <a:extLst>
              <a:ext uri="{FF2B5EF4-FFF2-40B4-BE49-F238E27FC236}">
                <a16:creationId xmlns:a16="http://schemas.microsoft.com/office/drawing/2014/main" id="{18E370DE-1E62-4945-9E0A-379029C191FA}"/>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sp>
        <p:nvSpPr>
          <p:cNvPr id="26" name="TextBox 25">
            <a:extLst>
              <a:ext uri="{FF2B5EF4-FFF2-40B4-BE49-F238E27FC236}">
                <a16:creationId xmlns:a16="http://schemas.microsoft.com/office/drawing/2014/main" id="{007889CF-E373-BDF8-F0BD-417E78CB96CE}"/>
              </a:ext>
            </a:extLst>
          </p:cNvPr>
          <p:cNvSpPr txBox="1"/>
          <p:nvPr/>
        </p:nvSpPr>
        <p:spPr>
          <a:xfrm>
            <a:off x="5288139" y="1548218"/>
            <a:ext cx="4831431" cy="1569660"/>
          </a:xfrm>
          <a:prstGeom prst="rect">
            <a:avLst/>
          </a:prstGeom>
          <a:noFill/>
        </p:spPr>
        <p:txBody>
          <a:bodyPr wrap="square">
            <a:spAutoFit/>
          </a:bodyPr>
          <a:lstStyle/>
          <a:p>
            <a:pPr indent="-267335" algn="just">
              <a:tabLst>
                <a:tab pos="427355" algn="l"/>
              </a:tabLst>
            </a:pPr>
            <a:r>
              <a:rPr lang="fr-FR" sz="1600" dirty="0">
                <a:effectLst/>
                <a:latin typeface="Arial" panose="020B0604020202020204" pitchFamily="34" charset="0"/>
                <a:ea typeface="Times New Roman" panose="02020603050405020304" pitchFamily="18" charset="0"/>
                <a:cs typeface="Arial" panose="020B0604020202020204" pitchFamily="34" charset="0"/>
              </a:rPr>
              <a:t>Les (agro)pasteurs vivent dans un environnement où ils font face à une variété de chocs menaçants. Ils en tirent parti en optant pour des solutions fondées sur leurs propres ressources, comme la mobilité, le travail familial et la vente d'actifs, entre autres.</a:t>
            </a:r>
            <a:endParaRPr lang="en-GH" sz="1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8" name="TextBox 27">
            <a:extLst>
              <a:ext uri="{FF2B5EF4-FFF2-40B4-BE49-F238E27FC236}">
                <a16:creationId xmlns:a16="http://schemas.microsoft.com/office/drawing/2014/main" id="{CF56F8DD-40BF-48D1-A439-B54C3773E766}"/>
              </a:ext>
            </a:extLst>
          </p:cNvPr>
          <p:cNvSpPr txBox="1"/>
          <p:nvPr/>
        </p:nvSpPr>
        <p:spPr>
          <a:xfrm>
            <a:off x="224826" y="5107336"/>
            <a:ext cx="9662989" cy="830997"/>
          </a:xfrm>
          <a:prstGeom prst="rect">
            <a:avLst/>
          </a:prstGeom>
          <a:noFill/>
        </p:spPr>
        <p:txBody>
          <a:bodyPr wrap="square">
            <a:spAutoFit/>
          </a:bodyPr>
          <a:lstStyle/>
          <a:p>
            <a:pPr indent="-267335" algn="just">
              <a:tabLst>
                <a:tab pos="427355" algn="l"/>
              </a:tabLst>
            </a:pPr>
            <a:r>
              <a:rPr lang="fr-FR" sz="1600" dirty="0">
                <a:effectLst/>
                <a:latin typeface="Arial" panose="020B0604020202020204" pitchFamily="34" charset="0"/>
                <a:ea typeface="Times New Roman" panose="02020603050405020304" pitchFamily="18" charset="0"/>
                <a:cs typeface="Arial" panose="020B0604020202020204" pitchFamily="34" charset="0"/>
              </a:rPr>
              <a:t>Des partenariats stratégiques sont nécessaires pour renforcer la collecte de données sur l'(agro)pastoralisme, facilitant ainsi une meilleure compréhension des dynamiques socio-économiques dans le Sahel et en Afrique de l'Ouest.</a:t>
            </a:r>
            <a:endParaRPr lang="en-GH" sz="1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9" name="Rectangle 28">
            <a:extLst>
              <a:ext uri="{FF2B5EF4-FFF2-40B4-BE49-F238E27FC236}">
                <a16:creationId xmlns:a16="http://schemas.microsoft.com/office/drawing/2014/main" id="{D27F5CF4-1084-06BA-D6AA-AA33DD2A4A9F}"/>
              </a:ext>
            </a:extLst>
          </p:cNvPr>
          <p:cNvSpPr/>
          <p:nvPr/>
        </p:nvSpPr>
        <p:spPr>
          <a:xfrm>
            <a:off x="10230722" y="4751472"/>
            <a:ext cx="1229411" cy="1579998"/>
          </a:xfrm>
          <a:prstGeom prst="rect">
            <a:avLst/>
          </a:prstGeom>
          <a:solidFill>
            <a:srgbClr val="DD5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bg1"/>
                </a:solidFill>
                <a:latin typeface="Arial" panose="020B0604020202020204" pitchFamily="34" charset="0"/>
              </a:rPr>
              <a:t>4/4</a:t>
            </a:r>
          </a:p>
        </p:txBody>
      </p:sp>
      <p:sp>
        <p:nvSpPr>
          <p:cNvPr id="5" name="TextBox 4">
            <a:extLst>
              <a:ext uri="{FF2B5EF4-FFF2-40B4-BE49-F238E27FC236}">
                <a16:creationId xmlns:a16="http://schemas.microsoft.com/office/drawing/2014/main" id="{063407C1-50E5-BA49-2E9E-E3FFD45D2B2E}"/>
              </a:ext>
            </a:extLst>
          </p:cNvPr>
          <p:cNvSpPr txBox="1"/>
          <p:nvPr/>
        </p:nvSpPr>
        <p:spPr>
          <a:xfrm>
            <a:off x="141113" y="4554206"/>
            <a:ext cx="5029200" cy="400110"/>
          </a:xfrm>
          <a:prstGeom prst="rect">
            <a:avLst/>
          </a:prstGeom>
          <a:noFill/>
        </p:spPr>
        <p:txBody>
          <a:bodyPr wrap="square">
            <a:spAutoFit/>
          </a:bodyPr>
          <a:lstStyle/>
          <a:p>
            <a:r>
              <a:rPr lang="en-GH" sz="1000" dirty="0">
                <a:latin typeface="Arial" panose="020B0604020202020204" pitchFamily="34" charset="0"/>
                <a:cs typeface="Arial" panose="020B0604020202020204" pitchFamily="34" charset="0"/>
                <a:hlinkClick r:id="rId4"/>
              </a:rPr>
              <a:t>https://ruralinfos.tg/production/elevage/lelevage-en-afrique-de-louest-et-au-sahel-une-priorite-pour-la-cedeao-et-ses-partenaires/</a:t>
            </a:r>
            <a:r>
              <a:rPr lang="en-GH" sz="1000"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855A0BEE-5F68-4F6C-0E92-24EB74DD98A1}"/>
              </a:ext>
            </a:extLst>
          </p:cNvPr>
          <p:cNvPicPr>
            <a:picLocks noChangeAspect="1"/>
          </p:cNvPicPr>
          <p:nvPr/>
        </p:nvPicPr>
        <p:blipFill>
          <a:blip r:embed="rId5"/>
          <a:stretch>
            <a:fillRect/>
          </a:stretch>
        </p:blipFill>
        <p:spPr>
          <a:xfrm>
            <a:off x="238563" y="1335165"/>
            <a:ext cx="5003800" cy="3251200"/>
          </a:xfrm>
          <a:prstGeom prst="rect">
            <a:avLst/>
          </a:prstGeom>
        </p:spPr>
      </p:pic>
    </p:spTree>
    <p:extLst>
      <p:ext uri="{BB962C8B-B14F-4D97-AF65-F5344CB8AC3E}">
        <p14:creationId xmlns:p14="http://schemas.microsoft.com/office/powerpoint/2010/main" val="922863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27794" b="49876"/>
          <a:stretch/>
        </p:blipFill>
        <p:spPr>
          <a:xfrm>
            <a:off x="0" y="0"/>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0" y="168064"/>
            <a:ext cx="10771857" cy="954107"/>
          </a:xfrm>
          <a:prstGeom prst="rect">
            <a:avLst/>
          </a:prstGeom>
          <a:noFill/>
        </p:spPr>
        <p:txBody>
          <a:bodyPr wrap="square" rtlCol="0">
            <a:spAutoFit/>
          </a:bodyPr>
          <a:lstStyle/>
          <a:p>
            <a:r>
              <a:rPr lang="fr-FR" sz="2800" dirty="0">
                <a:solidFill>
                  <a:schemeClr val="bg1"/>
                </a:solidFill>
                <a:latin typeface="Arial" panose="020B0604020202020204" pitchFamily="34" charset="0"/>
                <a:cs typeface="Arial" panose="020B0604020202020204" pitchFamily="34" charset="0"/>
              </a:rPr>
              <a:t>En fin de compte, quel est l'impact du PRAPS sur l'économie des ménages ?</a:t>
            </a:r>
          </a:p>
        </p:txBody>
      </p:sp>
      <p:sp>
        <p:nvSpPr>
          <p:cNvPr id="13" name="Text Placeholder 2">
            <a:extLst>
              <a:ext uri="{FF2B5EF4-FFF2-40B4-BE49-F238E27FC236}">
                <a16:creationId xmlns:a16="http://schemas.microsoft.com/office/drawing/2014/main" id="{3DC7A9A7-E8B3-4F40-8DAF-7DF75F0CB26B}"/>
              </a:ext>
            </a:extLst>
          </p:cNvPr>
          <p:cNvSpPr txBox="1">
            <a:spLocks/>
          </p:cNvSpPr>
          <p:nvPr/>
        </p:nvSpPr>
        <p:spPr>
          <a:xfrm>
            <a:off x="9887815" y="4721213"/>
            <a:ext cx="1229411" cy="1116514"/>
          </a:xfrm>
          <a:prstGeom prst="rect">
            <a:avLst/>
          </a:prstGeom>
        </p:spPr>
        <p:txBody>
          <a:bodyPr/>
          <a:lstStyle>
            <a:defPPr marR="0" lvl="0" algn="l" rtl="0">
              <a:lnSpc>
                <a:spcPct val="100000"/>
              </a:lnSpc>
              <a:spcBef>
                <a:spcPts val="0"/>
              </a:spcBef>
              <a:spcAft>
                <a:spcPts val="0"/>
              </a:spcAft>
            </a:defPPr>
            <a:lvl1pPr marL="184150" marR="0" lvl="0" indent="-184150" algn="l" rtl="0">
              <a:lnSpc>
                <a:spcPct val="100000"/>
              </a:lnSpc>
              <a:spcBef>
                <a:spcPts val="0"/>
              </a:spcBef>
              <a:spcAft>
                <a:spcPts val="0"/>
              </a:spcAft>
              <a:buClr>
                <a:srgbClr val="00C782"/>
              </a:buClr>
              <a:buFont typeface="Arial" panose="020B0604020202020204" pitchFamily="34" charset="0"/>
              <a:buChar char="•"/>
              <a:tabLst/>
              <a:defRPr sz="1400" b="0" i="0" u="none" strike="noStrike" cap="none">
                <a:solidFill>
                  <a:schemeClr val="tx1">
                    <a:lumMod val="65000"/>
                    <a:lumOff val="35000"/>
                  </a:schemeClr>
                </a:solidFill>
                <a:latin typeface="Calibri" panose="020F0502020204030204" pitchFamily="34" charset="0"/>
                <a:ea typeface="Arial"/>
                <a:cs typeface="Calibri" panose="020F0502020204030204" pitchFamily="34" charset="0"/>
                <a:sym typeface="Arial"/>
              </a:defRPr>
            </a:lvl1pPr>
            <a:lvl2pPr marL="361950" marR="0" lvl="1" indent="-180975" algn="l" rtl="0">
              <a:lnSpc>
                <a:spcPct val="100000"/>
              </a:lnSpc>
              <a:spcBef>
                <a:spcPts val="0"/>
              </a:spcBef>
              <a:spcAft>
                <a:spcPts val="0"/>
              </a:spcAft>
              <a:buClr>
                <a:schemeClr val="accent1"/>
              </a:buClr>
              <a:buFont typeface="System Font Regular"/>
              <a:buChar char="−"/>
              <a:tabLst/>
              <a:defRPr sz="1400" b="0" i="0" u="none" strike="noStrike" cap="none">
                <a:solidFill>
                  <a:schemeClr val="tx1">
                    <a:lumMod val="65000"/>
                    <a:lumOff val="35000"/>
                  </a:schemeClr>
                </a:solidFill>
                <a:latin typeface="Calibri" panose="020F0502020204030204" pitchFamily="34" charset="0"/>
                <a:ea typeface="Arial"/>
                <a:cs typeface="Calibri" panose="020F0502020204030204" pitchFamily="34" charset="0"/>
                <a:sym typeface="Arial"/>
              </a:defRPr>
            </a:lvl2pPr>
            <a:lvl3pPr marL="542925" marR="0" lvl="2" indent="-180975" algn="l" rtl="0">
              <a:lnSpc>
                <a:spcPct val="100000"/>
              </a:lnSpc>
              <a:spcBef>
                <a:spcPts val="0"/>
              </a:spcBef>
              <a:spcAft>
                <a:spcPts val="0"/>
              </a:spcAft>
              <a:buClr>
                <a:srgbClr val="00C782"/>
              </a:buClr>
              <a:buFont typeface="System Font Regular"/>
              <a:buChar char="−"/>
              <a:tabLst/>
              <a:defRPr sz="1400" b="0" i="0" u="none" strike="noStrike" cap="none">
                <a:solidFill>
                  <a:schemeClr val="tx1">
                    <a:lumMod val="65000"/>
                    <a:lumOff val="35000"/>
                  </a:schemeClr>
                </a:solidFill>
                <a:latin typeface="Calibri" panose="020F0502020204030204" pitchFamily="34" charset="0"/>
                <a:ea typeface="Arial"/>
                <a:cs typeface="Calibri" panose="020F0502020204030204" pitchFamily="34" charset="0"/>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AU" sz="2000" b="1" dirty="0">
                <a:solidFill>
                  <a:schemeClr val="bg1"/>
                </a:solidFill>
                <a:latin typeface="Arial" panose="020B0604020202020204" pitchFamily="34" charset="0"/>
                <a:cs typeface="Arial" panose="020B0604020202020204" pitchFamily="34" charset="0"/>
              </a:rPr>
              <a:t>2 / 2</a:t>
            </a:r>
          </a:p>
          <a:p>
            <a:pPr marL="0" indent="0" algn="ctr">
              <a:buNone/>
            </a:pPr>
            <a:endParaRPr lang="en-AU" sz="1200" b="1" dirty="0">
              <a:solidFill>
                <a:schemeClr val="bg1"/>
              </a:solidFill>
              <a:latin typeface="Arial" panose="020B0604020202020204" pitchFamily="34" charset="0"/>
              <a:cs typeface="Arial" panose="020B0604020202020204" pitchFamily="34" charset="0"/>
            </a:endParaRPr>
          </a:p>
          <a:p>
            <a:pPr marL="0" indent="0" algn="ctr">
              <a:buNone/>
            </a:pPr>
            <a:endParaRPr lang="en-AU" sz="1200" dirty="0">
              <a:solidFill>
                <a:schemeClr val="bg1"/>
              </a:solidFill>
              <a:latin typeface="Arial" panose="020B0604020202020204" pitchFamily="34" charset="0"/>
              <a:cs typeface="Arial" panose="020B0604020202020204" pitchFamily="34" charset="0"/>
            </a:endParaRPr>
          </a:p>
        </p:txBody>
      </p:sp>
      <p:sp>
        <p:nvSpPr>
          <p:cNvPr id="20" name="Slide Number Placeholder 19">
            <a:extLst>
              <a:ext uri="{FF2B5EF4-FFF2-40B4-BE49-F238E27FC236}">
                <a16:creationId xmlns:a16="http://schemas.microsoft.com/office/drawing/2014/main" id="{DBCB1372-D043-43B5-B511-96CCE044A0CE}"/>
              </a:ext>
            </a:extLst>
          </p:cNvPr>
          <p:cNvSpPr>
            <a:spLocks noGrp="1"/>
          </p:cNvSpPr>
          <p:nvPr>
            <p:ph type="sldNum" sz="quarter" idx="12"/>
          </p:nvPr>
        </p:nvSpPr>
        <p:spPr/>
        <p:txBody>
          <a:bodyPr/>
          <a:lstStyle/>
          <a:p>
            <a:fld id="{B10C56EA-1E49-43A1-A432-83484A8FD55F}" type="slidenum">
              <a:rPr lang="fr-FR" smtClean="0"/>
              <a:t>17</a:t>
            </a:fld>
            <a:endParaRPr lang="fr-FR"/>
          </a:p>
        </p:txBody>
      </p:sp>
      <p:pic>
        <p:nvPicPr>
          <p:cNvPr id="21" name="Picture 20">
            <a:extLst>
              <a:ext uri="{FF2B5EF4-FFF2-40B4-BE49-F238E27FC236}">
                <a16:creationId xmlns:a16="http://schemas.microsoft.com/office/drawing/2014/main" id="{18E370DE-1E62-4945-9E0A-379029C191FA}"/>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sp>
        <p:nvSpPr>
          <p:cNvPr id="2" name="Rectangle 1">
            <a:extLst>
              <a:ext uri="{FF2B5EF4-FFF2-40B4-BE49-F238E27FC236}">
                <a16:creationId xmlns:a16="http://schemas.microsoft.com/office/drawing/2014/main" id="{314A9F06-09F0-1D3D-D37A-C294B8C55E02}"/>
              </a:ext>
            </a:extLst>
          </p:cNvPr>
          <p:cNvSpPr/>
          <p:nvPr/>
        </p:nvSpPr>
        <p:spPr>
          <a:xfrm>
            <a:off x="9167072" y="1290235"/>
            <a:ext cx="2743200" cy="28766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solidFill>
                  <a:schemeClr val="bg1"/>
                </a:solidFill>
                <a:latin typeface="Arial" panose="020B0604020202020204" pitchFamily="34" charset="0"/>
              </a:rPr>
              <a:t>Un mélange </a:t>
            </a:r>
            <a:r>
              <a:rPr lang="en-AU" sz="2000" dirty="0" err="1">
                <a:solidFill>
                  <a:schemeClr val="bg1"/>
                </a:solidFill>
                <a:latin typeface="Arial" panose="020B0604020202020204" pitchFamily="34" charset="0"/>
              </a:rPr>
              <a:t>explosif</a:t>
            </a:r>
            <a:r>
              <a:rPr lang="en-AU" sz="2000" dirty="0">
                <a:solidFill>
                  <a:schemeClr val="bg1"/>
                </a:solidFill>
                <a:latin typeface="Arial" panose="020B0604020202020204" pitchFamily="34" charset="0"/>
              </a:rPr>
              <a:t> de chocs :</a:t>
            </a:r>
          </a:p>
          <a:p>
            <a:endParaRPr lang="en-AU" sz="2000" dirty="0">
              <a:solidFill>
                <a:schemeClr val="bg1"/>
              </a:solidFill>
              <a:latin typeface="Arial" panose="020B0604020202020204" pitchFamily="34" charset="0"/>
            </a:endParaRPr>
          </a:p>
          <a:p>
            <a:pPr marL="342900" indent="-342900">
              <a:buFontTx/>
              <a:buChar char="-"/>
            </a:pPr>
            <a:r>
              <a:rPr lang="en-AU" sz="2000" dirty="0" err="1">
                <a:solidFill>
                  <a:schemeClr val="bg1"/>
                </a:solidFill>
                <a:latin typeface="Arial" panose="020B0604020202020204" pitchFamily="34" charset="0"/>
              </a:rPr>
              <a:t>climat</a:t>
            </a:r>
            <a:endParaRPr lang="en-AU" sz="2000" dirty="0">
              <a:solidFill>
                <a:schemeClr val="bg1"/>
              </a:solidFill>
              <a:latin typeface="Arial" panose="020B0604020202020204" pitchFamily="34" charset="0"/>
            </a:endParaRPr>
          </a:p>
          <a:p>
            <a:pPr marL="342900" indent="-342900">
              <a:buFontTx/>
              <a:buChar char="-"/>
            </a:pPr>
            <a:r>
              <a:rPr lang="en-AU" sz="2000" dirty="0" err="1">
                <a:solidFill>
                  <a:schemeClr val="bg1"/>
                </a:solidFill>
                <a:latin typeface="Arial" panose="020B0604020202020204" pitchFamily="34" charset="0"/>
              </a:rPr>
              <a:t>économie</a:t>
            </a:r>
            <a:endParaRPr lang="en-AU" sz="2000" dirty="0">
              <a:solidFill>
                <a:schemeClr val="bg1"/>
              </a:solidFill>
              <a:latin typeface="Arial" panose="020B0604020202020204" pitchFamily="34" charset="0"/>
            </a:endParaRPr>
          </a:p>
          <a:p>
            <a:pPr marL="342900" indent="-342900">
              <a:buFontTx/>
              <a:buChar char="-"/>
            </a:pPr>
            <a:r>
              <a:rPr lang="en-AU" sz="2000" dirty="0">
                <a:solidFill>
                  <a:schemeClr val="bg1"/>
                </a:solidFill>
                <a:latin typeface="Arial" panose="020B0604020202020204" pitchFamily="34" charset="0"/>
              </a:rPr>
              <a:t>social</a:t>
            </a:r>
          </a:p>
          <a:p>
            <a:pPr marL="342900" indent="-342900">
              <a:buFontTx/>
              <a:buChar char="-"/>
            </a:pPr>
            <a:r>
              <a:rPr lang="en-AU" sz="2000" dirty="0">
                <a:solidFill>
                  <a:schemeClr val="bg1"/>
                </a:solidFill>
                <a:latin typeface="Arial" panose="020B0604020202020204" pitchFamily="34" charset="0"/>
              </a:rPr>
              <a:t>sanitaire (Covid-19)</a:t>
            </a:r>
          </a:p>
          <a:p>
            <a:pPr marL="342900" indent="-342900">
              <a:buFontTx/>
              <a:buChar char="-"/>
            </a:pPr>
            <a:r>
              <a:rPr lang="en-AU" sz="1600" dirty="0">
                <a:solidFill>
                  <a:schemeClr val="bg1"/>
                </a:solidFill>
                <a:latin typeface="Arial" panose="020B0604020202020204" pitchFamily="34" charset="0"/>
              </a:rPr>
              <a:t>politique</a:t>
            </a:r>
          </a:p>
        </p:txBody>
      </p:sp>
      <p:sp>
        <p:nvSpPr>
          <p:cNvPr id="8" name="Left Brace 7">
            <a:extLst>
              <a:ext uri="{FF2B5EF4-FFF2-40B4-BE49-F238E27FC236}">
                <a16:creationId xmlns:a16="http://schemas.microsoft.com/office/drawing/2014/main" id="{CE857921-A41A-E865-44CB-2E7D017E4E11}"/>
              </a:ext>
            </a:extLst>
          </p:cNvPr>
          <p:cNvSpPr/>
          <p:nvPr/>
        </p:nvSpPr>
        <p:spPr>
          <a:xfrm>
            <a:off x="8690116" y="1290236"/>
            <a:ext cx="374862" cy="2916552"/>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H"/>
          </a:p>
        </p:txBody>
      </p:sp>
      <p:sp>
        <p:nvSpPr>
          <p:cNvPr id="15" name="TextBox 14">
            <a:extLst>
              <a:ext uri="{FF2B5EF4-FFF2-40B4-BE49-F238E27FC236}">
                <a16:creationId xmlns:a16="http://schemas.microsoft.com/office/drawing/2014/main" id="{89025EF7-3294-DAC7-C36A-5881FDF33913}"/>
              </a:ext>
            </a:extLst>
          </p:cNvPr>
          <p:cNvSpPr txBox="1"/>
          <p:nvPr/>
        </p:nvSpPr>
        <p:spPr>
          <a:xfrm>
            <a:off x="555978" y="1280779"/>
            <a:ext cx="8054622" cy="2800767"/>
          </a:xfrm>
          <a:prstGeom prst="rect">
            <a:avLst/>
          </a:prstGeom>
          <a:noFill/>
        </p:spPr>
        <p:txBody>
          <a:bodyPr wrap="square">
            <a:spAutoFit/>
          </a:bodyPr>
          <a:lstStyle/>
          <a:p>
            <a:pPr algn="just"/>
            <a:r>
              <a:rPr lang="en-GH" sz="1600" b="1" kern="100" dirty="0">
                <a:effectLst/>
                <a:latin typeface="Arial" panose="020B0604020202020204" pitchFamily="34" charset="0"/>
                <a:ea typeface="Calibri" panose="020F0502020204030204" pitchFamily="34" charset="0"/>
                <a:cs typeface="Arial" panose="020B0604020202020204" pitchFamily="34" charset="0"/>
              </a:rPr>
              <a:t>1. Impact sur la Production Animale  </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a:p>
            <a:pPr marL="127000" algn="just"/>
            <a:r>
              <a:rPr lang="en-GH" sz="1600" kern="100" dirty="0">
                <a:effectLst/>
                <a:latin typeface="Arial" panose="020B0604020202020204" pitchFamily="34" charset="0"/>
                <a:ea typeface="Calibri" panose="020F0502020204030204" pitchFamily="34" charset="0"/>
                <a:cs typeface="Arial" panose="020B0604020202020204" pitchFamily="34" charset="0"/>
              </a:rPr>
              <a:t>Perturbations de la chaîne d'approvisionnement et pénuries d’aliments, réduisant la productivité.</a:t>
            </a:r>
          </a:p>
          <a:p>
            <a:pPr algn="just"/>
            <a:r>
              <a:rPr lang="en-GH" sz="1600" b="1" kern="100" dirty="0">
                <a:effectLst/>
                <a:latin typeface="Arial" panose="020B0604020202020204" pitchFamily="34" charset="0"/>
                <a:ea typeface="Calibri" panose="020F0502020204030204" pitchFamily="34" charset="0"/>
                <a:cs typeface="Arial" panose="020B0604020202020204" pitchFamily="34" charset="0"/>
              </a:rPr>
              <a:t> </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a:p>
            <a:pPr algn="just"/>
            <a:r>
              <a:rPr lang="en-GH" sz="1600" b="1" kern="100" dirty="0">
                <a:effectLst/>
                <a:latin typeface="Arial" panose="020B0604020202020204" pitchFamily="34" charset="0"/>
                <a:ea typeface="Calibri" panose="020F0502020204030204" pitchFamily="34" charset="0"/>
                <a:cs typeface="Arial" panose="020B0604020202020204" pitchFamily="34" charset="0"/>
              </a:rPr>
              <a:t>2. Conséquences Économiques  </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a:p>
            <a:pPr marL="127000" algn="just"/>
            <a:r>
              <a:rPr lang="en-GH" sz="1600" kern="100" dirty="0">
                <a:effectLst/>
                <a:latin typeface="Arial" panose="020B0604020202020204" pitchFamily="34" charset="0"/>
                <a:ea typeface="Calibri" panose="020F0502020204030204" pitchFamily="34" charset="0"/>
                <a:cs typeface="Arial" panose="020B0604020202020204" pitchFamily="34" charset="0"/>
              </a:rPr>
              <a:t>Pertes économiques dues à la baisse de la demande et aux restrictions des marchés (baisses drastiques des ventes, hausses des prix à la cnsommation, absentéisme de la main d’oeuvre, etc.</a:t>
            </a:r>
          </a:p>
          <a:p>
            <a:pPr algn="just"/>
            <a:r>
              <a:rPr lang="en-GH" sz="1600" b="1" kern="100" dirty="0">
                <a:effectLst/>
                <a:latin typeface="Arial" panose="020B0604020202020204" pitchFamily="34" charset="0"/>
                <a:ea typeface="Calibri" panose="020F0502020204030204" pitchFamily="34" charset="0"/>
                <a:cs typeface="Arial" panose="020B0604020202020204" pitchFamily="34" charset="0"/>
              </a:rPr>
              <a:t> </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a:p>
            <a:pPr algn="just"/>
            <a:r>
              <a:rPr lang="en-GH" sz="1600" b="1" kern="100" dirty="0">
                <a:effectLst/>
                <a:latin typeface="Arial" panose="020B0604020202020204" pitchFamily="34" charset="0"/>
                <a:ea typeface="Calibri" panose="020F0502020204030204" pitchFamily="34" charset="0"/>
                <a:cs typeface="Arial" panose="020B0604020202020204" pitchFamily="34" charset="0"/>
              </a:rPr>
              <a:t>3. Défis pour la santé et le </a:t>
            </a:r>
            <a:r>
              <a:rPr lang="en-GH" sz="1600" b="1" kern="100" dirty="0">
                <a:latin typeface="Arial" panose="020B0604020202020204" pitchFamily="34" charset="0"/>
                <a:ea typeface="Calibri" panose="020F0502020204030204" pitchFamily="34" charset="0"/>
                <a:cs typeface="Arial" panose="020B0604020202020204" pitchFamily="34" charset="0"/>
              </a:rPr>
              <a:t>b</a:t>
            </a:r>
            <a:r>
              <a:rPr lang="en-GH" sz="1600" b="1" kern="100" dirty="0">
                <a:effectLst/>
                <a:latin typeface="Arial" panose="020B0604020202020204" pitchFamily="34" charset="0"/>
                <a:ea typeface="Calibri" panose="020F0502020204030204" pitchFamily="34" charset="0"/>
                <a:cs typeface="Arial" panose="020B0604020202020204" pitchFamily="34" charset="0"/>
              </a:rPr>
              <a:t>ien-être </a:t>
            </a:r>
            <a:r>
              <a:rPr lang="en-GH" sz="1600" b="1" kern="100" dirty="0">
                <a:latin typeface="Arial" panose="020B0604020202020204" pitchFamily="34" charset="0"/>
                <a:ea typeface="Calibri" panose="020F0502020204030204" pitchFamily="34" charset="0"/>
                <a:cs typeface="Arial" panose="020B0604020202020204" pitchFamily="34" charset="0"/>
              </a:rPr>
              <a:t>a</a:t>
            </a:r>
            <a:r>
              <a:rPr lang="en-GH" sz="1600" b="1" kern="100" dirty="0">
                <a:effectLst/>
                <a:latin typeface="Arial" panose="020B0604020202020204" pitchFamily="34" charset="0"/>
                <a:ea typeface="Calibri" panose="020F0502020204030204" pitchFamily="34" charset="0"/>
                <a:cs typeface="Arial" panose="020B0604020202020204" pitchFamily="34" charset="0"/>
              </a:rPr>
              <a:t>nimal  </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a:p>
            <a:pPr marL="127000" algn="just"/>
            <a:r>
              <a:rPr lang="en-GH" sz="1600" kern="100" dirty="0">
                <a:effectLst/>
                <a:latin typeface="Arial" panose="020B0604020202020204" pitchFamily="34" charset="0"/>
                <a:ea typeface="Calibri" panose="020F0502020204030204" pitchFamily="34" charset="0"/>
                <a:cs typeface="Arial" panose="020B0604020202020204" pitchFamily="34" charset="0"/>
              </a:rPr>
              <a:t>Perturbation des services vétérinaires et impact sur le bien-être des animaux.</a:t>
            </a:r>
          </a:p>
        </p:txBody>
      </p:sp>
      <p:sp>
        <p:nvSpPr>
          <p:cNvPr id="16" name="Rectangle 15">
            <a:extLst>
              <a:ext uri="{FF2B5EF4-FFF2-40B4-BE49-F238E27FC236}">
                <a16:creationId xmlns:a16="http://schemas.microsoft.com/office/drawing/2014/main" id="{084E2D79-139A-95A2-FBEC-C548B9410394}"/>
              </a:ext>
            </a:extLst>
          </p:cNvPr>
          <p:cNvSpPr/>
          <p:nvPr/>
        </p:nvSpPr>
        <p:spPr>
          <a:xfrm>
            <a:off x="555979" y="4594578"/>
            <a:ext cx="1390772" cy="1956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solidFill>
                  <a:schemeClr val="bg1"/>
                </a:solidFill>
                <a:latin typeface="Arial" panose="020B0604020202020204" pitchFamily="34" charset="0"/>
                <a:cs typeface="Arial" panose="020B0604020202020204" pitchFamily="34" charset="0"/>
              </a:rPr>
              <a:t>PRAPS</a:t>
            </a:r>
          </a:p>
        </p:txBody>
      </p:sp>
      <p:sp>
        <p:nvSpPr>
          <p:cNvPr id="17" name="Left Brace 16">
            <a:extLst>
              <a:ext uri="{FF2B5EF4-FFF2-40B4-BE49-F238E27FC236}">
                <a16:creationId xmlns:a16="http://schemas.microsoft.com/office/drawing/2014/main" id="{64697BD5-8EDA-E73C-D08A-7452FD6A633A}"/>
              </a:ext>
            </a:extLst>
          </p:cNvPr>
          <p:cNvSpPr/>
          <p:nvPr/>
        </p:nvSpPr>
        <p:spPr>
          <a:xfrm flipH="1">
            <a:off x="2024004" y="4500184"/>
            <a:ext cx="319263" cy="2114538"/>
          </a:xfrm>
          <a:prstGeom prst="leftBrace">
            <a:avLst>
              <a:gd name="adj1" fmla="val 8333"/>
              <a:gd name="adj2" fmla="val 50693"/>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H">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1CD15EE-7F08-8781-4D3F-B10428599FD8}"/>
              </a:ext>
            </a:extLst>
          </p:cNvPr>
          <p:cNvSpPr txBox="1"/>
          <p:nvPr/>
        </p:nvSpPr>
        <p:spPr>
          <a:xfrm>
            <a:off x="2343272" y="4489413"/>
            <a:ext cx="9230775" cy="2062103"/>
          </a:xfrm>
          <a:prstGeom prst="rect">
            <a:avLst/>
          </a:prstGeom>
          <a:noFill/>
        </p:spPr>
        <p:txBody>
          <a:bodyPr wrap="square">
            <a:spAutoFit/>
          </a:bodyPr>
          <a:lstStyle/>
          <a:p>
            <a:pPr lvl="0" algn="just"/>
            <a:r>
              <a:rPr lang="fr-FR" sz="1600" b="1" kern="100" dirty="0">
                <a:effectLst/>
                <a:latin typeface="Arial" panose="020B0604020202020204" pitchFamily="34" charset="0"/>
                <a:ea typeface="Calibri" panose="020F0502020204030204" pitchFamily="34" charset="0"/>
                <a:cs typeface="Arial" panose="020B0604020202020204" pitchFamily="34" charset="0"/>
              </a:rPr>
              <a:t>1. Quasi-stabilité des revenus globaux sur l’ensemble du Sahel (+0,6%)</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buFont typeface="Arial" panose="020B0604020202020204" pitchFamily="34" charset="0"/>
              <a:buChar char="-"/>
            </a:pPr>
            <a:r>
              <a:rPr lang="fr-FR" sz="1600" kern="100" dirty="0">
                <a:effectLst/>
                <a:latin typeface="Arial" panose="020B0604020202020204" pitchFamily="34" charset="0"/>
                <a:ea typeface="Calibri" panose="020F0502020204030204" pitchFamily="34" charset="0"/>
                <a:cs typeface="Arial" panose="020B0604020202020204" pitchFamily="34" charset="0"/>
              </a:rPr>
              <a:t>Hausse des revenus globaux sauf au Tchad (-13%)</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buFont typeface="Arial" panose="020B0604020202020204" pitchFamily="34" charset="0"/>
              <a:buChar char="-"/>
            </a:pPr>
            <a:r>
              <a:rPr lang="fr-FR" sz="1600" kern="100" dirty="0">
                <a:effectLst/>
                <a:latin typeface="Arial" panose="020B0604020202020204" pitchFamily="34" charset="0"/>
                <a:ea typeface="Calibri" panose="020F0502020204030204" pitchFamily="34" charset="0"/>
                <a:cs typeface="Arial" panose="020B0604020202020204" pitchFamily="34" charset="0"/>
              </a:rPr>
              <a:t>Hausse des revenus monétaires sauf au Tchad (-26%)</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buFont typeface="Arial" panose="020B0604020202020204" pitchFamily="34" charset="0"/>
              <a:buChar char="-"/>
            </a:pPr>
            <a:r>
              <a:rPr lang="fr-FR" sz="1600" kern="100" dirty="0">
                <a:effectLst/>
                <a:latin typeface="Arial" panose="020B0604020202020204" pitchFamily="34" charset="0"/>
                <a:ea typeface="Calibri" panose="020F0502020204030204" pitchFamily="34" charset="0"/>
                <a:cs typeface="Arial" panose="020B0604020202020204" pitchFamily="34" charset="0"/>
              </a:rPr>
              <a:t>Autoconsommation : hausse (Mali, Sénégal, Tchad); baisse au Burkina Faso et en Mauritanie</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a:p>
            <a:pPr marL="457200" algn="just"/>
            <a:r>
              <a:rPr lang="fr-FR" sz="1600" kern="100" dirty="0">
                <a:effectLst/>
                <a:latin typeface="Arial" panose="020B0604020202020204" pitchFamily="34" charset="0"/>
                <a:ea typeface="Calibri" panose="020F0502020204030204" pitchFamily="34" charset="0"/>
                <a:cs typeface="Arial" panose="020B0604020202020204" pitchFamily="34" charset="0"/>
              </a:rPr>
              <a:t> </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a:p>
            <a:pPr lvl="0" algn="just"/>
            <a:r>
              <a:rPr lang="fr-FR" sz="1600" b="1" kern="100" dirty="0">
                <a:effectLst/>
                <a:latin typeface="Arial" panose="020B0604020202020204" pitchFamily="34" charset="0"/>
                <a:ea typeface="Calibri" panose="020F0502020204030204" pitchFamily="34" charset="0"/>
                <a:cs typeface="Arial" panose="020B0604020202020204" pitchFamily="34" charset="0"/>
              </a:rPr>
              <a:t>2. Baisse des inégalités  </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buFont typeface="Arial" panose="020B0604020202020204" pitchFamily="34" charset="0"/>
              <a:buChar char="-"/>
            </a:pPr>
            <a:r>
              <a:rPr lang="fr-FR" sz="1600" kern="100" dirty="0">
                <a:effectLst/>
                <a:latin typeface="Arial" panose="020B0604020202020204" pitchFamily="34" charset="0"/>
                <a:ea typeface="Calibri" panose="020F0502020204030204" pitchFamily="34" charset="0"/>
                <a:cs typeface="Arial" panose="020B0604020202020204" pitchFamily="34" charset="0"/>
              </a:rPr>
              <a:t>des revenus monétaires sauf au Sénégal et au Mali (stabilité)</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buFont typeface="Arial" panose="020B0604020202020204" pitchFamily="34" charset="0"/>
              <a:buChar char="-"/>
            </a:pPr>
            <a:r>
              <a:rPr lang="fr-FR" sz="1600" kern="100" dirty="0">
                <a:effectLst/>
                <a:latin typeface="Arial" panose="020B0604020202020204" pitchFamily="34" charset="0"/>
                <a:ea typeface="Calibri" panose="020F0502020204030204" pitchFamily="34" charset="0"/>
                <a:cs typeface="Arial" panose="020B0604020202020204" pitchFamily="34" charset="0"/>
              </a:rPr>
              <a:t>des revenus globaux dans l’ensemble des pays (ressources économiques)</a:t>
            </a:r>
            <a:endParaRPr lang="en-GH" sz="16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7929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0" y="-28135"/>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1" y="139929"/>
            <a:ext cx="8328074" cy="523220"/>
          </a:xfrm>
          <a:prstGeom prst="rect">
            <a:avLst/>
          </a:prstGeom>
          <a:noFill/>
        </p:spPr>
        <p:txBody>
          <a:bodyPr wrap="square" rtlCol="0">
            <a:spAutoFit/>
          </a:bodyPr>
          <a:lstStyle/>
          <a:p>
            <a:r>
              <a:rPr lang="fr-FR" sz="2800" dirty="0">
                <a:solidFill>
                  <a:schemeClr val="bg1"/>
                </a:solidFill>
                <a:latin typeface="Arial" panose="020B0604020202020204" pitchFamily="34" charset="0"/>
                <a:cs typeface="Arial" panose="020B0604020202020204" pitchFamily="34" charset="0"/>
              </a:rPr>
              <a:t>Principale référence</a:t>
            </a:r>
          </a:p>
        </p:txBody>
      </p:sp>
      <p:pic>
        <p:nvPicPr>
          <p:cNvPr id="18" name="Picture 17">
            <a:extLst>
              <a:ext uri="{FF2B5EF4-FFF2-40B4-BE49-F238E27FC236}">
                <a16:creationId xmlns:a16="http://schemas.microsoft.com/office/drawing/2014/main" id="{5EB14C01-13D7-419F-BD8B-02E19A319F63}"/>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sp>
        <p:nvSpPr>
          <p:cNvPr id="20" name="Slide Number Placeholder 19">
            <a:extLst>
              <a:ext uri="{FF2B5EF4-FFF2-40B4-BE49-F238E27FC236}">
                <a16:creationId xmlns:a16="http://schemas.microsoft.com/office/drawing/2014/main" id="{C09E066F-1099-4C75-A37E-35FFA4BE6F68}"/>
              </a:ext>
            </a:extLst>
          </p:cNvPr>
          <p:cNvSpPr>
            <a:spLocks noGrp="1"/>
          </p:cNvSpPr>
          <p:nvPr>
            <p:ph type="sldNum" sz="quarter" idx="12"/>
          </p:nvPr>
        </p:nvSpPr>
        <p:spPr/>
        <p:txBody>
          <a:bodyPr/>
          <a:lstStyle/>
          <a:p>
            <a:fld id="{B10C56EA-1E49-43A1-A432-83484A8FD55F}" type="slidenum">
              <a:rPr lang="fr-FR" smtClean="0"/>
              <a:t>18</a:t>
            </a:fld>
            <a:endParaRPr lang="fr-FR"/>
          </a:p>
        </p:txBody>
      </p:sp>
      <p:sp>
        <p:nvSpPr>
          <p:cNvPr id="22" name="TextBox 21">
            <a:extLst>
              <a:ext uri="{FF2B5EF4-FFF2-40B4-BE49-F238E27FC236}">
                <a16:creationId xmlns:a16="http://schemas.microsoft.com/office/drawing/2014/main" id="{9CD8CBD6-E86A-F3D0-FBCE-125845E8B4DB}"/>
              </a:ext>
            </a:extLst>
          </p:cNvPr>
          <p:cNvSpPr txBox="1"/>
          <p:nvPr/>
        </p:nvSpPr>
        <p:spPr>
          <a:xfrm>
            <a:off x="426721" y="1489052"/>
            <a:ext cx="10927079" cy="2554545"/>
          </a:xfrm>
          <a:prstGeom prst="rect">
            <a:avLst/>
          </a:prstGeom>
          <a:noFill/>
        </p:spPr>
        <p:txBody>
          <a:bodyPr wrap="square">
            <a:spAutoFit/>
          </a:bodyPr>
          <a:lstStyle/>
          <a:p>
            <a:pPr algn="ctr"/>
            <a:r>
              <a:rPr lang="en-GB"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Wane A, Touré I, </a:t>
            </a:r>
            <a:r>
              <a:rPr lang="en-GB"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Mballo</a:t>
            </a:r>
            <a:r>
              <a:rPr lang="en-GB"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AD, Ndiaye A, </a:t>
            </a:r>
            <a:r>
              <a:rPr lang="en-GB"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Souli</a:t>
            </a:r>
            <a:r>
              <a:rPr lang="en-GB"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Z, </a:t>
            </a:r>
            <a:r>
              <a:rPr lang="en-GB"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Ramde</a:t>
            </a:r>
            <a:r>
              <a:rPr lang="en-GB"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 Ba </a:t>
            </a:r>
            <a:r>
              <a:rPr lang="en-GB"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Diao</a:t>
            </a:r>
            <a:r>
              <a:rPr lang="en-GB"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 </a:t>
            </a:r>
            <a:r>
              <a:rPr lang="en-GB"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Yaro</a:t>
            </a:r>
            <a:r>
              <a:rPr lang="en-GB"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Botoni</a:t>
            </a:r>
            <a:r>
              <a:rPr lang="en-GB"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 2024. </a:t>
            </a:r>
            <a:r>
              <a:rPr lang="fr-FR"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Analyse des évolutions des revenus et des réactions des ménages agro-pastoraux sahéliens face aux chocs dans la zone d’intervention du PRAPS. Note Technique. ILRI-CIRAD-CILSS </a:t>
            </a:r>
            <a:r>
              <a:rPr lang="fr-FR"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co-édition</a:t>
            </a:r>
            <a:r>
              <a:rPr lang="fr-FR"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H"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01159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AA88C6-591B-4724-85AB-72719F40F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8682"/>
            <a:ext cx="12192000" cy="4810125"/>
          </a:xfrm>
          <a:prstGeom prst="rect">
            <a:avLst/>
          </a:prstGeom>
        </p:spPr>
      </p:pic>
      <p:sp>
        <p:nvSpPr>
          <p:cNvPr id="9" name="TextBox 8">
            <a:extLst>
              <a:ext uri="{FF2B5EF4-FFF2-40B4-BE49-F238E27FC236}">
                <a16:creationId xmlns:a16="http://schemas.microsoft.com/office/drawing/2014/main" id="{92A1E719-71F7-416E-80AD-56AFF56353DD}"/>
              </a:ext>
            </a:extLst>
          </p:cNvPr>
          <p:cNvSpPr txBox="1"/>
          <p:nvPr/>
        </p:nvSpPr>
        <p:spPr>
          <a:xfrm>
            <a:off x="1931963" y="1791329"/>
            <a:ext cx="8328074" cy="1938992"/>
          </a:xfrm>
          <a:prstGeom prst="rect">
            <a:avLst/>
          </a:prstGeom>
          <a:noFill/>
        </p:spPr>
        <p:txBody>
          <a:bodyPr wrap="square" rtlCol="0">
            <a:spAutoFit/>
          </a:bodyPr>
          <a:lstStyle/>
          <a:p>
            <a:pPr algn="ctr"/>
            <a:r>
              <a:rPr lang="fr-FR" sz="4000" b="1" dirty="0">
                <a:solidFill>
                  <a:schemeClr val="bg1"/>
                </a:solidFill>
                <a:latin typeface="Arial" panose="020B0604020202020204" pitchFamily="34" charset="0"/>
                <a:cs typeface="Arial" panose="020B0604020202020204" pitchFamily="34" charset="0"/>
              </a:rPr>
              <a:t>Evolution des revenus des ménages (agro)pastoraux dans un contexte de chocs</a:t>
            </a:r>
          </a:p>
        </p:txBody>
      </p:sp>
      <p:sp>
        <p:nvSpPr>
          <p:cNvPr id="10" name="Slide Number Placeholder 9">
            <a:extLst>
              <a:ext uri="{FF2B5EF4-FFF2-40B4-BE49-F238E27FC236}">
                <a16:creationId xmlns:a16="http://schemas.microsoft.com/office/drawing/2014/main" id="{C047609B-CE62-4CFB-A13F-EA11D888D797}"/>
              </a:ext>
            </a:extLst>
          </p:cNvPr>
          <p:cNvSpPr>
            <a:spLocks noGrp="1"/>
          </p:cNvSpPr>
          <p:nvPr>
            <p:ph type="sldNum" sz="quarter" idx="12"/>
          </p:nvPr>
        </p:nvSpPr>
        <p:spPr/>
        <p:txBody>
          <a:bodyPr/>
          <a:lstStyle/>
          <a:p>
            <a:fld id="{B10C56EA-1E49-43A1-A432-83484A8FD55F}" type="slidenum">
              <a:rPr lang="fr-FR" smtClean="0"/>
              <a:t>2</a:t>
            </a:fld>
            <a:endParaRPr lang="fr-FR"/>
          </a:p>
        </p:txBody>
      </p:sp>
      <p:pic>
        <p:nvPicPr>
          <p:cNvPr id="11" name="Picture 10">
            <a:extLst>
              <a:ext uri="{FF2B5EF4-FFF2-40B4-BE49-F238E27FC236}">
                <a16:creationId xmlns:a16="http://schemas.microsoft.com/office/drawing/2014/main" id="{3249FB72-6A56-4FAA-B1BF-9F2C858C71CC}"/>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9743328" y="136525"/>
            <a:ext cx="2221242" cy="792506"/>
          </a:xfrm>
          <a:prstGeom prst="rect">
            <a:avLst/>
          </a:prstGeom>
        </p:spPr>
      </p:pic>
      <p:grpSp>
        <p:nvGrpSpPr>
          <p:cNvPr id="5" name="Group 4">
            <a:extLst>
              <a:ext uri="{FF2B5EF4-FFF2-40B4-BE49-F238E27FC236}">
                <a16:creationId xmlns:a16="http://schemas.microsoft.com/office/drawing/2014/main" id="{1BD578B8-57DB-661D-BE50-549C9F46EC11}"/>
              </a:ext>
            </a:extLst>
          </p:cNvPr>
          <p:cNvGrpSpPr/>
          <p:nvPr/>
        </p:nvGrpSpPr>
        <p:grpSpPr>
          <a:xfrm>
            <a:off x="2587760" y="4165273"/>
            <a:ext cx="7016479" cy="1477328"/>
            <a:chOff x="2587760" y="4165273"/>
            <a:chExt cx="7016479" cy="1477328"/>
          </a:xfrm>
        </p:grpSpPr>
        <p:sp>
          <p:nvSpPr>
            <p:cNvPr id="2" name="TextBox 1">
              <a:extLst>
                <a:ext uri="{FF2B5EF4-FFF2-40B4-BE49-F238E27FC236}">
                  <a16:creationId xmlns:a16="http://schemas.microsoft.com/office/drawing/2014/main" id="{BBD8ABD9-B1D9-EC57-5D48-CC999C416ED0}"/>
                </a:ext>
              </a:extLst>
            </p:cNvPr>
            <p:cNvSpPr txBox="1"/>
            <p:nvPr/>
          </p:nvSpPr>
          <p:spPr>
            <a:xfrm>
              <a:off x="2587760" y="4165273"/>
              <a:ext cx="7016479" cy="1477328"/>
            </a:xfrm>
            <a:prstGeom prst="rect">
              <a:avLst/>
            </a:prstGeom>
            <a:noFill/>
          </p:spPr>
          <p:txBody>
            <a:bodyPr wrap="square" rtlCol="0">
              <a:spAutoFit/>
            </a:bodyPr>
            <a:lstStyle/>
            <a:p>
              <a:pPr lvl="4" algn="just"/>
              <a:r>
                <a:rPr lang="en-GH" dirty="0">
                  <a:solidFill>
                    <a:schemeClr val="bg1"/>
                  </a:solidFill>
                  <a:latin typeface="Arial" panose="020B0604020202020204" pitchFamily="34" charset="0"/>
                  <a:cs typeface="Arial" panose="020B0604020202020204" pitchFamily="34" charset="0"/>
                </a:rPr>
                <a:t>Dr. Abdrahmane Wane</a:t>
              </a:r>
            </a:p>
            <a:p>
              <a:pPr lvl="4" algn="just"/>
              <a:r>
                <a:rPr lang="en-GH" dirty="0">
                  <a:solidFill>
                    <a:schemeClr val="bg1"/>
                  </a:solidFill>
                  <a:latin typeface="Arial" panose="020B0604020202020204" pitchFamily="34" charset="0"/>
                  <a:cs typeface="Arial" panose="020B0604020202020204" pitchFamily="34" charset="0"/>
                </a:rPr>
                <a:t>Economiste Principal</a:t>
              </a:r>
            </a:p>
            <a:p>
              <a:pPr lvl="4" algn="just"/>
              <a:r>
                <a:rPr lang="en-GH" dirty="0">
                  <a:solidFill>
                    <a:schemeClr val="bg1"/>
                  </a:solidFill>
                  <a:latin typeface="Arial" panose="020B0604020202020204" pitchFamily="34" charset="0"/>
                  <a:cs typeface="Arial" panose="020B0604020202020204" pitchFamily="34" charset="0"/>
                </a:rPr>
                <a:t>Représentant régional pour l’Afrique de l’Ouest</a:t>
              </a:r>
            </a:p>
            <a:p>
              <a:pPr lvl="4" algn="just"/>
              <a:r>
                <a:rPr lang="en-GH" dirty="0">
                  <a:solidFill>
                    <a:schemeClr val="bg1"/>
                  </a:solidFill>
                  <a:latin typeface="Arial" panose="020B0604020202020204" pitchFamily="34" charset="0"/>
                  <a:cs typeface="Arial" panose="020B0604020202020204" pitchFamily="34" charset="0"/>
                </a:rPr>
                <a:t>International Livestock Research Institute (ILRI)</a:t>
              </a:r>
            </a:p>
            <a:p>
              <a:pPr lvl="4" algn="just"/>
              <a:r>
                <a:rPr lang="en-GH" dirty="0">
                  <a:solidFill>
                    <a:schemeClr val="bg1"/>
                  </a:solidFill>
                  <a:latin typeface="Arial" panose="020B0604020202020204" pitchFamily="34" charset="0"/>
                  <a:cs typeface="Arial" panose="020B0604020202020204" pitchFamily="34" charset="0"/>
                </a:rPr>
                <a:t>Dakar, Sénégal</a:t>
              </a:r>
            </a:p>
          </p:txBody>
        </p:sp>
        <p:pic>
          <p:nvPicPr>
            <p:cNvPr id="4" name="Picture 3">
              <a:extLst>
                <a:ext uri="{FF2B5EF4-FFF2-40B4-BE49-F238E27FC236}">
                  <a16:creationId xmlns:a16="http://schemas.microsoft.com/office/drawing/2014/main" id="{550854F5-2F16-A307-E56D-97734B5822D1}"/>
                </a:ext>
              </a:extLst>
            </p:cNvPr>
            <p:cNvPicPr>
              <a:picLocks noChangeAspect="1"/>
            </p:cNvPicPr>
            <p:nvPr/>
          </p:nvPicPr>
          <p:blipFill>
            <a:blip r:embed="rId4"/>
            <a:stretch>
              <a:fillRect/>
            </a:stretch>
          </p:blipFill>
          <p:spPr>
            <a:xfrm>
              <a:off x="2844800" y="4176996"/>
              <a:ext cx="1363785" cy="1388581"/>
            </a:xfrm>
            <a:prstGeom prst="rect">
              <a:avLst/>
            </a:prstGeom>
          </p:spPr>
        </p:pic>
      </p:grpSp>
    </p:spTree>
    <p:extLst>
      <p:ext uri="{BB962C8B-B14F-4D97-AF65-F5344CB8AC3E}">
        <p14:creationId xmlns:p14="http://schemas.microsoft.com/office/powerpoint/2010/main" val="597016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0" y="0"/>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1" y="89041"/>
            <a:ext cx="10905858" cy="954107"/>
          </a:xfrm>
          <a:prstGeom prst="rect">
            <a:avLst/>
          </a:prstGeom>
          <a:noFill/>
        </p:spPr>
        <p:txBody>
          <a:bodyPr wrap="square" rtlCol="0">
            <a:spAutoFit/>
          </a:bodyPr>
          <a:lstStyle/>
          <a:p>
            <a:r>
              <a:rPr lang="fr-FR" sz="2800" dirty="0">
                <a:solidFill>
                  <a:schemeClr val="bg1"/>
                </a:solidFill>
                <a:latin typeface="Arial" panose="020B0604020202020204" pitchFamily="34" charset="0"/>
                <a:cs typeface="Arial" panose="020B0604020202020204" pitchFamily="34" charset="0"/>
              </a:rPr>
              <a:t>Contexte général des études sur les revenus des ménages pastoraux  et agropastoraux au Sahel</a:t>
            </a:r>
          </a:p>
        </p:txBody>
      </p:sp>
      <p:sp>
        <p:nvSpPr>
          <p:cNvPr id="14" name="Slide Number Placeholder 13">
            <a:extLst>
              <a:ext uri="{FF2B5EF4-FFF2-40B4-BE49-F238E27FC236}">
                <a16:creationId xmlns:a16="http://schemas.microsoft.com/office/drawing/2014/main" id="{DC6B81D2-FF5D-449E-8D52-5D149E1DD9F9}"/>
              </a:ext>
            </a:extLst>
          </p:cNvPr>
          <p:cNvSpPr>
            <a:spLocks noGrp="1"/>
          </p:cNvSpPr>
          <p:nvPr>
            <p:ph type="sldNum" sz="quarter" idx="12"/>
          </p:nvPr>
        </p:nvSpPr>
        <p:spPr/>
        <p:txBody>
          <a:bodyPr/>
          <a:lstStyle/>
          <a:p>
            <a:fld id="{B10C56EA-1E49-43A1-A432-83484A8FD55F}" type="slidenum">
              <a:rPr lang="fr-FR" smtClean="0"/>
              <a:t>3</a:t>
            </a:fld>
            <a:endParaRPr lang="fr-FR"/>
          </a:p>
        </p:txBody>
      </p:sp>
      <p:pic>
        <p:nvPicPr>
          <p:cNvPr id="15" name="Picture 14">
            <a:extLst>
              <a:ext uri="{FF2B5EF4-FFF2-40B4-BE49-F238E27FC236}">
                <a16:creationId xmlns:a16="http://schemas.microsoft.com/office/drawing/2014/main" id="{20492FFA-FA7A-4544-B6F5-F8D4406D3147}"/>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sp>
        <p:nvSpPr>
          <p:cNvPr id="16" name="TextBox 15">
            <a:extLst>
              <a:ext uri="{FF2B5EF4-FFF2-40B4-BE49-F238E27FC236}">
                <a16:creationId xmlns:a16="http://schemas.microsoft.com/office/drawing/2014/main" id="{66CB3A73-B11C-3A42-3B49-C93644E61985}"/>
              </a:ext>
            </a:extLst>
          </p:cNvPr>
          <p:cNvSpPr txBox="1"/>
          <p:nvPr/>
        </p:nvSpPr>
        <p:spPr>
          <a:xfrm>
            <a:off x="449297" y="1414824"/>
            <a:ext cx="11088045" cy="5068054"/>
          </a:xfrm>
          <a:prstGeom prst="rect">
            <a:avLst/>
          </a:prstGeom>
          <a:noFill/>
        </p:spPr>
        <p:txBody>
          <a:bodyPr wrap="square">
            <a:spAutoFit/>
          </a:bodyPr>
          <a:lstStyle/>
          <a:p>
            <a:pPr marL="192405" marR="516890" algn="just">
              <a:spcBef>
                <a:spcPts val="1340"/>
              </a:spcBef>
              <a:spcAft>
                <a:spcPts val="0"/>
              </a:spcAft>
            </a:pPr>
            <a:r>
              <a:rPr lang="fr-FR" sz="20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Déclaration de Nouakchott sur le Pastoralisme</a:t>
            </a:r>
            <a:r>
              <a:rPr lang="fr-FR" sz="2000" b="1" spc="5"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0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- 29 octobre 2013 </a:t>
            </a:r>
            <a:r>
              <a:rPr lang="fr-FR" sz="2000" dirty="0">
                <a:effectLst/>
                <a:latin typeface="Arial" panose="020B0604020202020204" pitchFamily="34" charset="0"/>
                <a:ea typeface="Times New Roman" panose="02020603050405020304" pitchFamily="18" charset="0"/>
                <a:cs typeface="Arial" panose="020B0604020202020204" pitchFamily="34" charset="0"/>
              </a:rPr>
              <a:t>: «</a:t>
            </a:r>
            <a:r>
              <a:rPr lang="fr-FR" sz="2000" i="1" dirty="0">
                <a:latin typeface="Arial" panose="020B0604020202020204" pitchFamily="34" charset="0"/>
                <a:ea typeface="Times New Roman" panose="02020603050405020304" pitchFamily="18" charset="0"/>
                <a:cs typeface="Arial" panose="020B0604020202020204" pitchFamily="34" charset="0"/>
              </a:rPr>
              <a:t>S</a:t>
            </a:r>
            <a:r>
              <a:rPr lang="fr-FR" sz="2000" i="1" dirty="0">
                <a:effectLst/>
                <a:latin typeface="Arial" panose="020B0604020202020204" pitchFamily="34" charset="0"/>
                <a:cs typeface="Arial" panose="020B0604020202020204" pitchFamily="34" charset="0"/>
              </a:rPr>
              <a:t>écuriser les modes d’existence et les moyens de production des populations pastorales et d’accroître le produit brut des activités d’élevage d’au moins 30 pour cent dans les 6 pays concernés au cours des cinq prochaines années, en vue d’augmenter significativement les revenus des pasteurs sous un horizon de 5 à 10 ans</a:t>
            </a:r>
            <a:r>
              <a:rPr lang="fr-FR" sz="2000" dirty="0">
                <a:effectLst/>
                <a:latin typeface="Arial" panose="020B0604020202020204" pitchFamily="34" charset="0"/>
                <a:ea typeface="Times New Roman" panose="02020603050405020304" pitchFamily="18" charset="0"/>
                <a:cs typeface="Arial" panose="020B0604020202020204" pitchFamily="34" charset="0"/>
              </a:rPr>
              <a:t>».</a:t>
            </a:r>
          </a:p>
          <a:p>
            <a:pPr marL="192405" marR="516890" algn="just">
              <a:spcBef>
                <a:spcPts val="1340"/>
              </a:spcBef>
              <a:spcAft>
                <a:spcPts val="0"/>
              </a:spcAft>
            </a:pPr>
            <a:endParaRPr lang="fr-FR" sz="2000" dirty="0">
              <a:latin typeface="Arial" panose="020B0604020202020204" pitchFamily="34" charset="0"/>
              <a:ea typeface="Times New Roman" panose="02020603050405020304" pitchFamily="18" charset="0"/>
              <a:cs typeface="Arial" panose="020B0604020202020204" pitchFamily="34" charset="0"/>
            </a:endParaRPr>
          </a:p>
          <a:p>
            <a:pPr marL="192405" marR="516890" algn="just">
              <a:spcBef>
                <a:spcPts val="1340"/>
              </a:spcBef>
            </a:pPr>
            <a:r>
              <a:rPr lang="fr-FR" sz="20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Objectif Général de Développement (PDO) du PRAPS 1 </a:t>
            </a:r>
            <a:r>
              <a:rPr lang="fr-FR" sz="2000" dirty="0">
                <a:effectLst/>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A</a:t>
            </a:r>
            <a:r>
              <a:rPr lang="fr-FR" sz="2000" i="1" dirty="0" err="1">
                <a:effectLst/>
                <a:latin typeface="Arial" panose="020B0604020202020204" pitchFamily="34" charset="0"/>
                <a:cs typeface="Arial" panose="020B0604020202020204" pitchFamily="34" charset="0"/>
              </a:rPr>
              <a:t>méliorer</a:t>
            </a:r>
            <a:r>
              <a:rPr lang="fr-FR" sz="2000" i="1" dirty="0">
                <a:effectLst/>
                <a:latin typeface="Arial" panose="020B0604020202020204" pitchFamily="34" charset="0"/>
                <a:cs typeface="Arial" panose="020B0604020202020204" pitchFamily="34" charset="0"/>
              </a:rPr>
              <a:t> l'</a:t>
            </a:r>
            <a:r>
              <a:rPr lang="fr-FR" sz="2000" i="1" dirty="0" err="1">
                <a:effectLst/>
                <a:latin typeface="Arial" panose="020B0604020202020204" pitchFamily="34" charset="0"/>
                <a:cs typeface="Arial" panose="020B0604020202020204" pitchFamily="34" charset="0"/>
              </a:rPr>
              <a:t>accès</a:t>
            </a:r>
            <a:r>
              <a:rPr lang="fr-FR" sz="2000" i="1" dirty="0">
                <a:effectLst/>
                <a:latin typeface="Arial" panose="020B0604020202020204" pitchFamily="34" charset="0"/>
                <a:cs typeface="Arial" panose="020B0604020202020204" pitchFamily="34" charset="0"/>
              </a:rPr>
              <a:t> à des moyens de production essentiels, aux services et aux </a:t>
            </a:r>
            <a:r>
              <a:rPr lang="fr-FR" sz="2000" i="1" dirty="0" err="1">
                <a:effectLst/>
                <a:latin typeface="Arial" panose="020B0604020202020204" pitchFamily="34" charset="0"/>
                <a:cs typeface="Arial" panose="020B0604020202020204" pitchFamily="34" charset="0"/>
              </a:rPr>
              <a:t>marchés</a:t>
            </a:r>
            <a:r>
              <a:rPr lang="fr-FR" sz="2000" i="1" dirty="0">
                <a:effectLst/>
                <a:latin typeface="Arial" panose="020B0604020202020204" pitchFamily="34" charset="0"/>
                <a:cs typeface="Arial" panose="020B0604020202020204" pitchFamily="34" charset="0"/>
              </a:rPr>
              <a:t> pour les </a:t>
            </a:r>
            <a:r>
              <a:rPr lang="fr-FR" sz="2000" i="1" dirty="0" err="1">
                <a:effectLst/>
                <a:latin typeface="Arial" panose="020B0604020202020204" pitchFamily="34" charset="0"/>
                <a:cs typeface="Arial" panose="020B0604020202020204" pitchFamily="34" charset="0"/>
              </a:rPr>
              <a:t>éleveurs</a:t>
            </a:r>
            <a:r>
              <a:rPr lang="fr-FR" sz="2000" i="1" dirty="0">
                <a:effectLst/>
                <a:latin typeface="Arial" panose="020B0604020202020204" pitchFamily="34" charset="0"/>
                <a:cs typeface="Arial" panose="020B0604020202020204" pitchFamily="34" charset="0"/>
              </a:rPr>
              <a:t> transhumants et les agro-pasteurs dans des zones </a:t>
            </a:r>
            <a:r>
              <a:rPr lang="fr-FR" sz="2000" i="1" dirty="0" err="1">
                <a:effectLst/>
                <a:latin typeface="Arial" panose="020B0604020202020204" pitchFamily="34" charset="0"/>
                <a:cs typeface="Arial" panose="020B0604020202020204" pitchFamily="34" charset="0"/>
              </a:rPr>
              <a:t>transfrontalières</a:t>
            </a:r>
            <a:r>
              <a:rPr lang="fr-FR" sz="2000" i="1" dirty="0">
                <a:effectLst/>
                <a:latin typeface="Arial" panose="020B0604020202020204" pitchFamily="34" charset="0"/>
                <a:cs typeface="Arial" panose="020B0604020202020204" pitchFamily="34" charset="0"/>
              </a:rPr>
              <a:t> </a:t>
            </a:r>
            <a:r>
              <a:rPr lang="fr-FR" sz="2000" i="1" dirty="0" err="1">
                <a:effectLst/>
                <a:latin typeface="Arial" panose="020B0604020202020204" pitchFamily="34" charset="0"/>
                <a:cs typeface="Arial" panose="020B0604020202020204" pitchFamily="34" charset="0"/>
              </a:rPr>
              <a:t>sélectionnées</a:t>
            </a:r>
            <a:r>
              <a:rPr lang="fr-FR" sz="2000" i="1" dirty="0">
                <a:effectLst/>
                <a:latin typeface="Arial" panose="020B0604020202020204" pitchFamily="34" charset="0"/>
                <a:cs typeface="Arial" panose="020B0604020202020204" pitchFamily="34" charset="0"/>
              </a:rPr>
              <a:t> et le long des axes de transhumance dans six pays du Sahel et de renforcer les </a:t>
            </a:r>
            <a:r>
              <a:rPr lang="fr-FR" sz="2000" i="1" dirty="0" err="1">
                <a:effectLst/>
                <a:latin typeface="Arial" panose="020B0604020202020204" pitchFamily="34" charset="0"/>
                <a:cs typeface="Arial" panose="020B0604020202020204" pitchFamily="34" charset="0"/>
              </a:rPr>
              <a:t>capacités</a:t>
            </a:r>
            <a:r>
              <a:rPr lang="fr-FR" sz="2000" i="1" dirty="0">
                <a:effectLst/>
                <a:latin typeface="Arial" panose="020B0604020202020204" pitchFamily="34" charset="0"/>
                <a:cs typeface="Arial" panose="020B0604020202020204" pitchFamily="34" charset="0"/>
              </a:rPr>
              <a:t> des pays à </a:t>
            </a:r>
            <a:r>
              <a:rPr lang="fr-FR" sz="2000" i="1" dirty="0" err="1">
                <a:effectLst/>
                <a:latin typeface="Arial" panose="020B0604020202020204" pitchFamily="34" charset="0"/>
                <a:cs typeface="Arial" panose="020B0604020202020204" pitchFamily="34" charset="0"/>
              </a:rPr>
              <a:t>répondre</a:t>
            </a:r>
            <a:r>
              <a:rPr lang="fr-FR" sz="2000" i="1" dirty="0">
                <a:effectLst/>
                <a:latin typeface="Arial" panose="020B0604020202020204" pitchFamily="34" charset="0"/>
                <a:cs typeface="Arial" panose="020B0604020202020204" pitchFamily="34" charset="0"/>
              </a:rPr>
              <a:t> à temps et de </a:t>
            </a:r>
            <a:r>
              <a:rPr lang="fr-FR" sz="2000" i="1" dirty="0" err="1">
                <a:effectLst/>
                <a:latin typeface="Arial" panose="020B0604020202020204" pitchFamily="34" charset="0"/>
                <a:cs typeface="Arial" panose="020B0604020202020204" pitchFamily="34" charset="0"/>
              </a:rPr>
              <a:t>façon</a:t>
            </a:r>
            <a:r>
              <a:rPr lang="fr-FR" sz="2000" i="1" dirty="0">
                <a:effectLst/>
                <a:latin typeface="Arial" panose="020B0604020202020204" pitchFamily="34" charset="0"/>
                <a:cs typeface="Arial" panose="020B0604020202020204" pitchFamily="34" charset="0"/>
              </a:rPr>
              <a:t> efficace en cas de crises pastorales ou d’urgences </a:t>
            </a:r>
            <a:r>
              <a:rPr lang="fr-FR" sz="2000" dirty="0">
                <a:effectLst/>
                <a:latin typeface="Arial" panose="020B0604020202020204" pitchFamily="34" charset="0"/>
                <a:cs typeface="Arial" panose="020B0604020202020204" pitchFamily="34" charset="0"/>
              </a:rPr>
              <a:t>». </a:t>
            </a:r>
          </a:p>
          <a:p>
            <a:pPr marL="192405" marR="516890" algn="just">
              <a:spcBef>
                <a:spcPts val="1340"/>
              </a:spcBef>
            </a:pPr>
            <a:endParaRPr lang="fr-FR" sz="2000" dirty="0">
              <a:latin typeface="Arial" panose="020B0604020202020204" pitchFamily="34" charset="0"/>
              <a:cs typeface="Arial" panose="020B0604020202020204" pitchFamily="34" charset="0"/>
            </a:endParaRPr>
          </a:p>
          <a:p>
            <a:pPr marL="192405" marR="516890" algn="just">
              <a:spcBef>
                <a:spcPts val="1340"/>
              </a:spcBef>
              <a:spcAft>
                <a:spcPts val="0"/>
              </a:spcAft>
            </a:pPr>
            <a:r>
              <a:rPr lang="fr-FR" sz="20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Objectif Général de Développement (PDO) du PRAPS 2 </a:t>
            </a:r>
            <a:r>
              <a:rPr lang="fr-FR" sz="2000" dirty="0">
                <a:effectLst/>
                <a:latin typeface="Arial" panose="020B0604020202020204" pitchFamily="34" charset="0"/>
                <a:cs typeface="Arial" panose="020B0604020202020204" pitchFamily="34" charset="0"/>
              </a:rPr>
              <a:t>« </a:t>
            </a:r>
            <a:r>
              <a:rPr lang="fr-FR" sz="2000" i="1" dirty="0">
                <a:solidFill>
                  <a:srgbClr val="4D5156"/>
                </a:solidFill>
                <a:latin typeface="Arial" panose="020B0604020202020204" pitchFamily="34" charset="0"/>
                <a:cs typeface="Arial" panose="020B0604020202020204" pitchFamily="34" charset="0"/>
              </a:rPr>
              <a:t>R</a:t>
            </a:r>
            <a:r>
              <a:rPr lang="fr-FR" sz="2000" b="0" i="1" u="none" strike="noStrike" dirty="0">
                <a:solidFill>
                  <a:srgbClr val="4D5156"/>
                </a:solidFill>
                <a:effectLst/>
                <a:latin typeface="Arial" panose="020B0604020202020204" pitchFamily="34" charset="0"/>
                <a:cs typeface="Arial" panose="020B0604020202020204" pitchFamily="34" charset="0"/>
              </a:rPr>
              <a:t>enforcer la résilience des pasteurs et des agropasteurs dans certaines zones ciblées de la région du Sahel</a:t>
            </a:r>
            <a:r>
              <a:rPr lang="fr-FR" sz="2000" i="1" dirty="0">
                <a:effectLst/>
                <a:latin typeface="Arial" panose="020B0604020202020204" pitchFamily="34" charset="0"/>
                <a:cs typeface="Arial" panose="020B0604020202020204" pitchFamily="34" charset="0"/>
              </a:rPr>
              <a:t> </a:t>
            </a:r>
            <a:r>
              <a:rPr lang="fr-FR" sz="2000" dirty="0">
                <a:effectLst/>
                <a:latin typeface="Arial" panose="020B0604020202020204" pitchFamily="34" charset="0"/>
                <a:cs typeface="Arial" panose="020B0604020202020204" pitchFamily="34" charset="0"/>
              </a:rPr>
              <a:t>». </a:t>
            </a:r>
            <a:endParaRPr lang="fr-FR"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08289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0" y="0"/>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0" y="89041"/>
            <a:ext cx="11678527" cy="954107"/>
          </a:xfrm>
          <a:prstGeom prst="rect">
            <a:avLst/>
          </a:prstGeom>
          <a:noFill/>
        </p:spPr>
        <p:txBody>
          <a:bodyPr wrap="square" rtlCol="0">
            <a:spAutoFit/>
          </a:bodyPr>
          <a:lstStyle/>
          <a:p>
            <a:r>
              <a:rPr lang="fr-FR" sz="2800" dirty="0">
                <a:solidFill>
                  <a:schemeClr val="bg1"/>
                </a:solidFill>
                <a:latin typeface="Arial" panose="020B0604020202020204" pitchFamily="34" charset="0"/>
                <a:cs typeface="Arial" panose="020B0604020202020204" pitchFamily="34" charset="0"/>
              </a:rPr>
              <a:t>Une approche spatio-temporelle de l’évolution des revenus des ménages</a:t>
            </a:r>
          </a:p>
        </p:txBody>
      </p:sp>
      <p:sp>
        <p:nvSpPr>
          <p:cNvPr id="13" name="Content Placeholder 18">
            <a:extLst>
              <a:ext uri="{FF2B5EF4-FFF2-40B4-BE49-F238E27FC236}">
                <a16:creationId xmlns:a16="http://schemas.microsoft.com/office/drawing/2014/main" id="{FDC271B8-F48C-482D-A1B8-614F351C6A99}"/>
              </a:ext>
            </a:extLst>
          </p:cNvPr>
          <p:cNvSpPr txBox="1">
            <a:spLocks/>
          </p:cNvSpPr>
          <p:nvPr/>
        </p:nvSpPr>
        <p:spPr>
          <a:xfrm>
            <a:off x="7354712" y="2718482"/>
            <a:ext cx="3083171" cy="4215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000" dirty="0">
                <a:solidFill>
                  <a:srgbClr val="7030A0"/>
                </a:solidFill>
                <a:latin typeface="Arial" panose="020B0604020202020204" pitchFamily="34" charset="0"/>
                <a:cs typeface="Arial" panose="020B0604020202020204" pitchFamily="34" charset="0"/>
              </a:rPr>
              <a:t>Source : </a:t>
            </a:r>
            <a:r>
              <a:rPr lang="fr-FR" sz="10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Localisation</a:t>
            </a:r>
            <a:r>
              <a:rPr lang="fr-FR" sz="100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10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des</a:t>
            </a:r>
            <a:r>
              <a:rPr lang="fr-FR" sz="100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10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ménages</a:t>
            </a:r>
            <a:r>
              <a:rPr lang="fr-FR" sz="1000" spc="-1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10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enquêtés</a:t>
            </a:r>
            <a:r>
              <a:rPr lang="fr-FR" sz="100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10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dans</a:t>
            </a:r>
            <a:r>
              <a:rPr lang="fr-FR" sz="100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10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les</a:t>
            </a:r>
            <a:r>
              <a:rPr lang="fr-FR" sz="1000" spc="-1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10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pays</a:t>
            </a:r>
            <a:r>
              <a:rPr lang="fr-FR" sz="100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10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du</a:t>
            </a:r>
            <a:r>
              <a:rPr lang="fr-FR" sz="100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10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PRAPS</a:t>
            </a:r>
            <a:r>
              <a:rPr lang="fr-FR" sz="1000" spc="-1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10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en</a:t>
            </a:r>
            <a:r>
              <a:rPr lang="fr-FR" sz="1000" spc="-15"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10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2021</a:t>
            </a:r>
            <a:r>
              <a:rPr lang="en-GH" sz="1000" dirty="0">
                <a:solidFill>
                  <a:srgbClr val="7030A0"/>
                </a:solidFill>
                <a:effectLst/>
                <a:latin typeface="Arial" panose="020B0604020202020204" pitchFamily="34" charset="0"/>
                <a:cs typeface="Arial" panose="020B0604020202020204" pitchFamily="34" charset="0"/>
              </a:rPr>
              <a:t> (Wane et al, 2024)</a:t>
            </a:r>
            <a:endParaRPr lang="fr-FR" sz="1000" dirty="0">
              <a:solidFill>
                <a:srgbClr val="7030A0"/>
              </a:solidFill>
              <a:latin typeface="Arial" panose="020B0604020202020204" pitchFamily="34" charset="0"/>
              <a:cs typeface="Arial" panose="020B0604020202020204" pitchFamily="34" charset="0"/>
            </a:endParaRPr>
          </a:p>
        </p:txBody>
      </p:sp>
      <p:sp>
        <p:nvSpPr>
          <p:cNvPr id="14" name="Slide Number Placeholder 13">
            <a:extLst>
              <a:ext uri="{FF2B5EF4-FFF2-40B4-BE49-F238E27FC236}">
                <a16:creationId xmlns:a16="http://schemas.microsoft.com/office/drawing/2014/main" id="{DC6B81D2-FF5D-449E-8D52-5D149E1DD9F9}"/>
              </a:ext>
            </a:extLst>
          </p:cNvPr>
          <p:cNvSpPr>
            <a:spLocks noGrp="1"/>
          </p:cNvSpPr>
          <p:nvPr>
            <p:ph type="sldNum" sz="quarter" idx="12"/>
          </p:nvPr>
        </p:nvSpPr>
        <p:spPr/>
        <p:txBody>
          <a:bodyPr/>
          <a:lstStyle/>
          <a:p>
            <a:fld id="{B10C56EA-1E49-43A1-A432-83484A8FD55F}" type="slidenum">
              <a:rPr lang="fr-FR" smtClean="0"/>
              <a:t>4</a:t>
            </a:fld>
            <a:endParaRPr lang="fr-FR"/>
          </a:p>
        </p:txBody>
      </p:sp>
      <p:pic>
        <p:nvPicPr>
          <p:cNvPr id="15" name="Picture 14">
            <a:extLst>
              <a:ext uri="{FF2B5EF4-FFF2-40B4-BE49-F238E27FC236}">
                <a16:creationId xmlns:a16="http://schemas.microsoft.com/office/drawing/2014/main" id="{20492FFA-FA7A-4544-B6F5-F8D4406D3147}"/>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pic>
        <p:nvPicPr>
          <p:cNvPr id="7" name="Picture 6">
            <a:extLst>
              <a:ext uri="{FF2B5EF4-FFF2-40B4-BE49-F238E27FC236}">
                <a16:creationId xmlns:a16="http://schemas.microsoft.com/office/drawing/2014/main" id="{429C5373-C1D6-33BC-BA30-BB771CDF62B8}"/>
              </a:ext>
            </a:extLst>
          </p:cNvPr>
          <p:cNvPicPr>
            <a:picLocks noChangeAspect="1"/>
          </p:cNvPicPr>
          <p:nvPr/>
        </p:nvPicPr>
        <p:blipFill>
          <a:blip r:embed="rId4"/>
          <a:stretch>
            <a:fillRect/>
          </a:stretch>
        </p:blipFill>
        <p:spPr>
          <a:xfrm>
            <a:off x="477509" y="1211433"/>
            <a:ext cx="6732845" cy="3276000"/>
          </a:xfrm>
          <a:prstGeom prst="rect">
            <a:avLst/>
          </a:prstGeom>
          <a:ln>
            <a:solidFill>
              <a:schemeClr val="tx1"/>
            </a:solidFill>
          </a:ln>
        </p:spPr>
      </p:pic>
      <p:pic>
        <p:nvPicPr>
          <p:cNvPr id="11" name="Picture 10">
            <a:extLst>
              <a:ext uri="{FF2B5EF4-FFF2-40B4-BE49-F238E27FC236}">
                <a16:creationId xmlns:a16="http://schemas.microsoft.com/office/drawing/2014/main" id="{FF1E11EB-FEA6-CA96-DA8D-36786B5CBB7A}"/>
              </a:ext>
            </a:extLst>
          </p:cNvPr>
          <p:cNvPicPr>
            <a:picLocks noChangeAspect="1"/>
          </p:cNvPicPr>
          <p:nvPr/>
        </p:nvPicPr>
        <p:blipFill>
          <a:blip r:embed="rId5"/>
          <a:stretch>
            <a:fillRect/>
          </a:stretch>
        </p:blipFill>
        <p:spPr>
          <a:xfrm>
            <a:off x="3843864" y="4605931"/>
            <a:ext cx="7772400" cy="2127890"/>
          </a:xfrm>
          <a:prstGeom prst="rect">
            <a:avLst/>
          </a:prstGeom>
        </p:spPr>
      </p:pic>
    </p:spTree>
    <p:extLst>
      <p:ext uri="{BB962C8B-B14F-4D97-AF65-F5344CB8AC3E}">
        <p14:creationId xmlns:p14="http://schemas.microsoft.com/office/powerpoint/2010/main" val="963966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0" y="0"/>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0" y="89041"/>
            <a:ext cx="11678527" cy="954107"/>
          </a:xfrm>
          <a:prstGeom prst="rect">
            <a:avLst/>
          </a:prstGeom>
          <a:noFill/>
        </p:spPr>
        <p:txBody>
          <a:bodyPr wrap="square" rtlCol="0">
            <a:spAutoFit/>
          </a:bodyPr>
          <a:lstStyle/>
          <a:p>
            <a:r>
              <a:rPr lang="fr-FR" sz="2800" dirty="0">
                <a:solidFill>
                  <a:schemeClr val="bg1"/>
                </a:solidFill>
                <a:latin typeface="Arial" panose="020B0604020202020204" pitchFamily="34" charset="0"/>
                <a:cs typeface="Arial" panose="020B0604020202020204" pitchFamily="34" charset="0"/>
              </a:rPr>
              <a:t>Une combinaison de méthodes conceptuelles dans un contexte de forte variabilité climatique</a:t>
            </a:r>
          </a:p>
        </p:txBody>
      </p:sp>
      <p:sp>
        <p:nvSpPr>
          <p:cNvPr id="14" name="Slide Number Placeholder 13">
            <a:extLst>
              <a:ext uri="{FF2B5EF4-FFF2-40B4-BE49-F238E27FC236}">
                <a16:creationId xmlns:a16="http://schemas.microsoft.com/office/drawing/2014/main" id="{DC6B81D2-FF5D-449E-8D52-5D149E1DD9F9}"/>
              </a:ext>
            </a:extLst>
          </p:cNvPr>
          <p:cNvSpPr>
            <a:spLocks noGrp="1"/>
          </p:cNvSpPr>
          <p:nvPr>
            <p:ph type="sldNum" sz="quarter" idx="12"/>
          </p:nvPr>
        </p:nvSpPr>
        <p:spPr/>
        <p:txBody>
          <a:bodyPr/>
          <a:lstStyle/>
          <a:p>
            <a:fld id="{B10C56EA-1E49-43A1-A432-83484A8FD55F}" type="slidenum">
              <a:rPr lang="fr-FR" smtClean="0"/>
              <a:t>5</a:t>
            </a:fld>
            <a:endParaRPr lang="fr-FR"/>
          </a:p>
        </p:txBody>
      </p:sp>
      <p:pic>
        <p:nvPicPr>
          <p:cNvPr id="15" name="Picture 14">
            <a:extLst>
              <a:ext uri="{FF2B5EF4-FFF2-40B4-BE49-F238E27FC236}">
                <a16:creationId xmlns:a16="http://schemas.microsoft.com/office/drawing/2014/main" id="{20492FFA-FA7A-4544-B6F5-F8D4406D3147}"/>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pic>
        <p:nvPicPr>
          <p:cNvPr id="5" name="Picture 4">
            <a:extLst>
              <a:ext uri="{FF2B5EF4-FFF2-40B4-BE49-F238E27FC236}">
                <a16:creationId xmlns:a16="http://schemas.microsoft.com/office/drawing/2014/main" id="{756717CE-97B0-45AE-107B-E81223FB7F54}"/>
              </a:ext>
            </a:extLst>
          </p:cNvPr>
          <p:cNvPicPr>
            <a:picLocks noChangeAspect="1"/>
          </p:cNvPicPr>
          <p:nvPr/>
        </p:nvPicPr>
        <p:blipFill>
          <a:blip r:embed="rId4"/>
          <a:stretch>
            <a:fillRect/>
          </a:stretch>
        </p:blipFill>
        <p:spPr>
          <a:xfrm>
            <a:off x="695930" y="3382839"/>
            <a:ext cx="5004000" cy="3398755"/>
          </a:xfrm>
          <a:prstGeom prst="rect">
            <a:avLst/>
          </a:prstGeom>
        </p:spPr>
      </p:pic>
      <p:pic>
        <p:nvPicPr>
          <p:cNvPr id="6" name="Picture 5">
            <a:extLst>
              <a:ext uri="{FF2B5EF4-FFF2-40B4-BE49-F238E27FC236}">
                <a16:creationId xmlns:a16="http://schemas.microsoft.com/office/drawing/2014/main" id="{1D8EFB29-6E7E-F303-06B8-6AE0F4CDAFFD}"/>
              </a:ext>
            </a:extLst>
          </p:cNvPr>
          <p:cNvPicPr>
            <a:picLocks noChangeAspect="1"/>
          </p:cNvPicPr>
          <p:nvPr/>
        </p:nvPicPr>
        <p:blipFill>
          <a:blip r:embed="rId5"/>
          <a:stretch>
            <a:fillRect/>
          </a:stretch>
        </p:blipFill>
        <p:spPr>
          <a:xfrm>
            <a:off x="6976586" y="3382839"/>
            <a:ext cx="4788000" cy="3475161"/>
          </a:xfrm>
          <a:prstGeom prst="rect">
            <a:avLst/>
          </a:prstGeom>
        </p:spPr>
      </p:pic>
      <p:pic>
        <p:nvPicPr>
          <p:cNvPr id="4097" name="Picture 1" descr="page10image3607397392">
            <a:extLst>
              <a:ext uri="{FF2B5EF4-FFF2-40B4-BE49-F238E27FC236}">
                <a16:creationId xmlns:a16="http://schemas.microsoft.com/office/drawing/2014/main" id="{DB26197C-7C09-0AC4-3329-40BE5AC1CE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112" y="1147728"/>
            <a:ext cx="39116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age10image3607397696">
            <a:extLst>
              <a:ext uri="{FF2B5EF4-FFF2-40B4-BE49-F238E27FC236}">
                <a16:creationId xmlns:a16="http://schemas.microsoft.com/office/drawing/2014/main" id="{E4645BFE-CC6B-E77C-F7D2-FC41B19B85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930" y="1217461"/>
            <a:ext cx="5209258" cy="180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BD061BF-9272-B461-856E-1282F6846F15}"/>
              </a:ext>
            </a:extLst>
          </p:cNvPr>
          <p:cNvPicPr>
            <a:picLocks noChangeAspect="1"/>
          </p:cNvPicPr>
          <p:nvPr/>
        </p:nvPicPr>
        <p:blipFill>
          <a:blip r:embed="rId8"/>
          <a:stretch>
            <a:fillRect/>
          </a:stretch>
        </p:blipFill>
        <p:spPr>
          <a:xfrm>
            <a:off x="6976586" y="1174610"/>
            <a:ext cx="4788693" cy="1800000"/>
          </a:xfrm>
          <a:prstGeom prst="rect">
            <a:avLst/>
          </a:prstGeom>
          <a:ln>
            <a:solidFill>
              <a:schemeClr val="tx1"/>
            </a:solidFill>
          </a:ln>
        </p:spPr>
      </p:pic>
      <p:sp>
        <p:nvSpPr>
          <p:cNvPr id="10" name="TextBox 9">
            <a:extLst>
              <a:ext uri="{FF2B5EF4-FFF2-40B4-BE49-F238E27FC236}">
                <a16:creationId xmlns:a16="http://schemas.microsoft.com/office/drawing/2014/main" id="{342BCA13-D059-393C-9F5E-E7FBF609D2D6}"/>
              </a:ext>
            </a:extLst>
          </p:cNvPr>
          <p:cNvSpPr txBox="1"/>
          <p:nvPr/>
        </p:nvSpPr>
        <p:spPr>
          <a:xfrm>
            <a:off x="605427" y="3017461"/>
            <a:ext cx="5299762" cy="215444"/>
          </a:xfrm>
          <a:prstGeom prst="rect">
            <a:avLst/>
          </a:prstGeom>
          <a:noFill/>
        </p:spPr>
        <p:txBody>
          <a:bodyPr wrap="square">
            <a:spAutoFit/>
          </a:bodyPr>
          <a:lstStyle/>
          <a:p>
            <a:r>
              <a:rPr lang="fr-FR" sz="800" dirty="0">
                <a:solidFill>
                  <a:srgbClr val="7030A0"/>
                </a:solidFill>
                <a:latin typeface="Arial" panose="020B0604020202020204" pitchFamily="34" charset="0"/>
                <a:cs typeface="Arial" panose="020B0604020202020204" pitchFamily="34" charset="0"/>
              </a:rPr>
              <a:t>Variations interannuelles des précipitations au Sahel (Source : Touré et al, 2012). </a:t>
            </a:r>
            <a:endParaRPr lang="en-GH" sz="800" dirty="0"/>
          </a:p>
        </p:txBody>
      </p:sp>
      <p:sp>
        <p:nvSpPr>
          <p:cNvPr id="11" name="TextBox 10">
            <a:extLst>
              <a:ext uri="{FF2B5EF4-FFF2-40B4-BE49-F238E27FC236}">
                <a16:creationId xmlns:a16="http://schemas.microsoft.com/office/drawing/2014/main" id="{39D348DB-7C80-0B65-FF2B-55E28A4919E4}"/>
              </a:ext>
            </a:extLst>
          </p:cNvPr>
          <p:cNvSpPr txBox="1"/>
          <p:nvPr/>
        </p:nvSpPr>
        <p:spPr>
          <a:xfrm>
            <a:off x="6881170" y="2950589"/>
            <a:ext cx="4815199" cy="215444"/>
          </a:xfrm>
          <a:prstGeom prst="rect">
            <a:avLst/>
          </a:prstGeom>
          <a:noFill/>
        </p:spPr>
        <p:txBody>
          <a:bodyPr wrap="square">
            <a:spAutoFit/>
          </a:bodyPr>
          <a:lstStyle/>
          <a:p>
            <a:r>
              <a:rPr lang="fr-FR" sz="800" dirty="0">
                <a:solidFill>
                  <a:srgbClr val="7030A0"/>
                </a:solidFill>
                <a:latin typeface="Arial" panose="020B0604020202020204" pitchFamily="34" charset="0"/>
                <a:cs typeface="Arial" panose="020B0604020202020204" pitchFamily="34" charset="0"/>
              </a:rPr>
              <a:t>Variations intra-annuelle de la biomasse au Sénégal (Source : Wane et al, 2016) </a:t>
            </a:r>
            <a:endParaRPr lang="en-GH" sz="800" dirty="0"/>
          </a:p>
        </p:txBody>
      </p:sp>
    </p:spTree>
    <p:extLst>
      <p:ext uri="{BB962C8B-B14F-4D97-AF65-F5344CB8AC3E}">
        <p14:creationId xmlns:p14="http://schemas.microsoft.com/office/powerpoint/2010/main" val="384118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10726" y="0"/>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296333" y="269729"/>
            <a:ext cx="11678527" cy="492443"/>
          </a:xfrm>
          <a:prstGeom prst="rect">
            <a:avLst/>
          </a:prstGeom>
          <a:noFill/>
        </p:spPr>
        <p:txBody>
          <a:bodyPr wrap="square" rtlCol="0">
            <a:spAutoFit/>
          </a:bodyPr>
          <a:lstStyle/>
          <a:p>
            <a:r>
              <a:rPr lang="fr-FR" sz="2600" dirty="0">
                <a:solidFill>
                  <a:schemeClr val="bg1"/>
                </a:solidFill>
                <a:latin typeface="Arial" panose="020B0604020202020204" pitchFamily="34" charset="0"/>
                <a:cs typeface="Arial" panose="020B0604020202020204" pitchFamily="34" charset="0"/>
              </a:rPr>
              <a:t>Evolution comparée des différentes catégories de revenus des ménages (1)</a:t>
            </a:r>
          </a:p>
        </p:txBody>
      </p:sp>
      <p:sp>
        <p:nvSpPr>
          <p:cNvPr id="13" name="Content Placeholder 18">
            <a:extLst>
              <a:ext uri="{FF2B5EF4-FFF2-40B4-BE49-F238E27FC236}">
                <a16:creationId xmlns:a16="http://schemas.microsoft.com/office/drawing/2014/main" id="{FDC271B8-F48C-482D-A1B8-614F351C6A99}"/>
              </a:ext>
            </a:extLst>
          </p:cNvPr>
          <p:cNvSpPr txBox="1">
            <a:spLocks/>
          </p:cNvSpPr>
          <p:nvPr/>
        </p:nvSpPr>
        <p:spPr>
          <a:xfrm>
            <a:off x="234112" y="6655691"/>
            <a:ext cx="3629209" cy="2938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000" dirty="0">
                <a:latin typeface="Arial" panose="020B0604020202020204" pitchFamily="34" charset="0"/>
                <a:cs typeface="Arial" panose="020B0604020202020204" pitchFamily="34" charset="0"/>
              </a:rPr>
              <a:t>Source : </a:t>
            </a:r>
            <a:r>
              <a:rPr lang="en-GH" sz="1000" dirty="0">
                <a:effectLst/>
                <a:latin typeface="Arial" panose="020B0604020202020204" pitchFamily="34" charset="0"/>
                <a:cs typeface="Arial" panose="020B0604020202020204" pitchFamily="34" charset="0"/>
              </a:rPr>
              <a:t>Wane et al, 2024</a:t>
            </a:r>
            <a:endParaRPr lang="fr-FR" sz="1000" dirty="0">
              <a:latin typeface="Arial" panose="020B0604020202020204" pitchFamily="34" charset="0"/>
              <a:cs typeface="Arial" panose="020B0604020202020204" pitchFamily="34" charset="0"/>
            </a:endParaRPr>
          </a:p>
        </p:txBody>
      </p:sp>
      <p:sp>
        <p:nvSpPr>
          <p:cNvPr id="14" name="Slide Number Placeholder 13">
            <a:extLst>
              <a:ext uri="{FF2B5EF4-FFF2-40B4-BE49-F238E27FC236}">
                <a16:creationId xmlns:a16="http://schemas.microsoft.com/office/drawing/2014/main" id="{DC6B81D2-FF5D-449E-8D52-5D149E1DD9F9}"/>
              </a:ext>
            </a:extLst>
          </p:cNvPr>
          <p:cNvSpPr>
            <a:spLocks noGrp="1"/>
          </p:cNvSpPr>
          <p:nvPr>
            <p:ph type="sldNum" sz="quarter" idx="12"/>
          </p:nvPr>
        </p:nvSpPr>
        <p:spPr/>
        <p:txBody>
          <a:bodyPr/>
          <a:lstStyle/>
          <a:p>
            <a:fld id="{B10C56EA-1E49-43A1-A432-83484A8FD55F}" type="slidenum">
              <a:rPr lang="fr-FR" smtClean="0"/>
              <a:t>6</a:t>
            </a:fld>
            <a:endParaRPr lang="fr-FR" dirty="0"/>
          </a:p>
        </p:txBody>
      </p:sp>
      <p:pic>
        <p:nvPicPr>
          <p:cNvPr id="15" name="Picture 14">
            <a:extLst>
              <a:ext uri="{FF2B5EF4-FFF2-40B4-BE49-F238E27FC236}">
                <a16:creationId xmlns:a16="http://schemas.microsoft.com/office/drawing/2014/main" id="{20492FFA-FA7A-4544-B6F5-F8D4406D3147}"/>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pic>
        <p:nvPicPr>
          <p:cNvPr id="44" name="Picture 43">
            <a:extLst>
              <a:ext uri="{FF2B5EF4-FFF2-40B4-BE49-F238E27FC236}">
                <a16:creationId xmlns:a16="http://schemas.microsoft.com/office/drawing/2014/main" id="{FCA2E028-A258-E8C0-E6CD-20CA67A14962}"/>
              </a:ext>
            </a:extLst>
          </p:cNvPr>
          <p:cNvPicPr>
            <a:picLocks noChangeAspect="1"/>
          </p:cNvPicPr>
          <p:nvPr/>
        </p:nvPicPr>
        <p:blipFill>
          <a:blip r:embed="rId4"/>
          <a:stretch>
            <a:fillRect/>
          </a:stretch>
        </p:blipFill>
        <p:spPr>
          <a:xfrm>
            <a:off x="3592455" y="1"/>
            <a:ext cx="0" cy="0"/>
          </a:xfrm>
          <a:prstGeom prst="rect">
            <a:avLst/>
          </a:prstGeom>
        </p:spPr>
      </p:pic>
      <p:pic>
        <p:nvPicPr>
          <p:cNvPr id="46" name="Picture 45">
            <a:extLst>
              <a:ext uri="{FF2B5EF4-FFF2-40B4-BE49-F238E27FC236}">
                <a16:creationId xmlns:a16="http://schemas.microsoft.com/office/drawing/2014/main" id="{B870708E-E2B6-D585-4624-A591F147936B}"/>
              </a:ext>
            </a:extLst>
          </p:cNvPr>
          <p:cNvPicPr>
            <a:picLocks noChangeAspect="1"/>
          </p:cNvPicPr>
          <p:nvPr/>
        </p:nvPicPr>
        <p:blipFill>
          <a:blip r:embed="rId5"/>
          <a:stretch>
            <a:fillRect/>
          </a:stretch>
        </p:blipFill>
        <p:spPr>
          <a:xfrm>
            <a:off x="3600242" y="1"/>
            <a:ext cx="0" cy="0"/>
          </a:xfrm>
          <a:prstGeom prst="rect">
            <a:avLst/>
          </a:prstGeom>
        </p:spPr>
      </p:pic>
      <p:graphicFrame>
        <p:nvGraphicFramePr>
          <p:cNvPr id="50" name="Table 49">
            <a:extLst>
              <a:ext uri="{FF2B5EF4-FFF2-40B4-BE49-F238E27FC236}">
                <a16:creationId xmlns:a16="http://schemas.microsoft.com/office/drawing/2014/main" id="{00F2A5DF-40E3-E825-8E9D-DADBB3DA2B49}"/>
              </a:ext>
            </a:extLst>
          </p:cNvPr>
          <p:cNvGraphicFramePr>
            <a:graphicFrameLocks noGrp="1"/>
          </p:cNvGraphicFramePr>
          <p:nvPr/>
        </p:nvGraphicFramePr>
        <p:xfrm>
          <a:off x="322262" y="1257132"/>
          <a:ext cx="6924675" cy="5223922"/>
        </p:xfrm>
        <a:graphic>
          <a:graphicData uri="http://schemas.openxmlformats.org/drawingml/2006/table">
            <a:tbl>
              <a:tblPr firstRow="1" firstCol="1" bandRow="1"/>
              <a:tblGrid>
                <a:gridCol w="1163955">
                  <a:extLst>
                    <a:ext uri="{9D8B030D-6E8A-4147-A177-3AD203B41FA5}">
                      <a16:colId xmlns:a16="http://schemas.microsoft.com/office/drawing/2014/main" val="2820290958"/>
                    </a:ext>
                  </a:extLst>
                </a:gridCol>
                <a:gridCol w="1980565">
                  <a:extLst>
                    <a:ext uri="{9D8B030D-6E8A-4147-A177-3AD203B41FA5}">
                      <a16:colId xmlns:a16="http://schemas.microsoft.com/office/drawing/2014/main" val="413015364"/>
                    </a:ext>
                  </a:extLst>
                </a:gridCol>
                <a:gridCol w="1979930">
                  <a:extLst>
                    <a:ext uri="{9D8B030D-6E8A-4147-A177-3AD203B41FA5}">
                      <a16:colId xmlns:a16="http://schemas.microsoft.com/office/drawing/2014/main" val="585635635"/>
                    </a:ext>
                  </a:extLst>
                </a:gridCol>
                <a:gridCol w="1800225">
                  <a:extLst>
                    <a:ext uri="{9D8B030D-6E8A-4147-A177-3AD203B41FA5}">
                      <a16:colId xmlns:a16="http://schemas.microsoft.com/office/drawing/2014/main" val="2130426053"/>
                    </a:ext>
                  </a:extLst>
                </a:gridCol>
              </a:tblGrid>
              <a:tr h="237451">
                <a:tc>
                  <a:txBody>
                    <a:bodyPr/>
                    <a:lstStyle/>
                    <a:p>
                      <a:r>
                        <a:rPr lang="fr-FR" sz="12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Pays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Revenus globaux 2017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Revenus globaux 2020</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Écart 2020- 2017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273179"/>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Burkina Faso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1 501 293</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1 647 793</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65148888"/>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Mali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1 614 328</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1 842 295</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6216574"/>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Mauritanie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1 438 813</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1 533 146</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13099527"/>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Sénégal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2 864 303</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3 248 213</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63103939"/>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Tchad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2 205 349</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1 926 351</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8462039"/>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Niger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1 426 062</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1942996"/>
                  </a:ext>
                </a:extLst>
              </a:tr>
              <a:tr h="237451">
                <a:tc>
                  <a:txBody>
                    <a:bodyPr/>
                    <a:lstStyle/>
                    <a:p>
                      <a:r>
                        <a:rPr lang="fr-FR" sz="1200" b="1" kern="1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Le Sahel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kern="1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1 924 817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kern="1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1 937 310</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kern="1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2962528"/>
                  </a:ext>
                </a:extLst>
              </a:tr>
              <a:tr h="237451">
                <a:tc>
                  <a:txBody>
                    <a:bodyPr/>
                    <a:lstStyle/>
                    <a:p>
                      <a:r>
                        <a:rPr lang="fr-FR" sz="12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Pays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Revenus monétaires 2017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Revenus monétaires 2020</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Écart 2020- 2017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0259129"/>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Burkina Faso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1 138 591</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1 409 818</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21329171"/>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Mali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1 062 248</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1 185 257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95797862"/>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Mauritanie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617 846</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1 156 604</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72125664"/>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Sénégal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1 892 967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1 919 769</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23144498"/>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Tchad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1 586 784</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1 169 372</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55855376"/>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Niger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711 731</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266633"/>
                  </a:ext>
                </a:extLst>
              </a:tr>
              <a:tr h="237451">
                <a:tc>
                  <a:txBody>
                    <a:bodyPr/>
                    <a:lstStyle/>
                    <a:p>
                      <a:r>
                        <a:rPr lang="fr-FR" sz="12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Pays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Autoconsommation 2017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Autoconsommation 2020</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2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Écart 2020- 2017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798522"/>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Burkina Faso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362 701</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215 541</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92821003"/>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Mali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552 080</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657 037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47248748"/>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Mauritanie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820 967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376 542</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25376063"/>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Sénégal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971 336</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1 328 444</a:t>
                      </a:r>
                      <a:endParaRPr lang="en-GH"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62131294"/>
                  </a:ext>
                </a:extLst>
              </a:tr>
              <a:tr h="237451">
                <a:tc>
                  <a:txBody>
                    <a:bodyPr/>
                    <a:lstStyle/>
                    <a:p>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Tchad </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618 566</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756 979</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r>
                        <a:rPr lang="fr-FR" sz="12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en-GH"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77533918"/>
                  </a:ext>
                </a:extLst>
              </a:tr>
              <a:tr h="237451">
                <a:tc>
                  <a:txBody>
                    <a:bodyPr/>
                    <a:lstStyle/>
                    <a:p>
                      <a:r>
                        <a:rPr lang="fr-FR" sz="12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Niger </a:t>
                      </a:r>
                      <a:endParaRPr lang="en-GH"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a:r>
                        <a:rPr lang="fr-FR" sz="12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a:r>
                        <a:rPr lang="fr-FR" sz="12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714 331</a:t>
                      </a:r>
                      <a:endParaRPr lang="en-GH"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a:r>
                        <a:rPr lang="fr-FR" sz="12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6009479"/>
                  </a:ext>
                </a:extLst>
              </a:tr>
            </a:tbl>
          </a:graphicData>
        </a:graphic>
      </p:graphicFrame>
      <p:pic>
        <p:nvPicPr>
          <p:cNvPr id="51" name="Picture 50">
            <a:extLst>
              <a:ext uri="{FF2B5EF4-FFF2-40B4-BE49-F238E27FC236}">
                <a16:creationId xmlns:a16="http://schemas.microsoft.com/office/drawing/2014/main" id="{8FFF0844-AF08-A432-70C4-0B7F40C96CCF}"/>
              </a:ext>
            </a:extLst>
          </p:cNvPr>
          <p:cNvPicPr>
            <a:picLocks noChangeAspect="1"/>
          </p:cNvPicPr>
          <p:nvPr/>
        </p:nvPicPr>
        <p:blipFill>
          <a:blip r:embed="rId6"/>
          <a:stretch>
            <a:fillRect/>
          </a:stretch>
        </p:blipFill>
        <p:spPr>
          <a:xfrm>
            <a:off x="7297105" y="1257132"/>
            <a:ext cx="4572000" cy="2609213"/>
          </a:xfrm>
          <a:prstGeom prst="rect">
            <a:avLst/>
          </a:prstGeom>
        </p:spPr>
      </p:pic>
      <p:sp>
        <p:nvSpPr>
          <p:cNvPr id="55" name="TextBox 54">
            <a:extLst>
              <a:ext uri="{FF2B5EF4-FFF2-40B4-BE49-F238E27FC236}">
                <a16:creationId xmlns:a16="http://schemas.microsoft.com/office/drawing/2014/main" id="{415F92F0-12E8-A6DB-2D4E-A7E1A3EC48CB}"/>
              </a:ext>
            </a:extLst>
          </p:cNvPr>
          <p:cNvSpPr txBox="1"/>
          <p:nvPr/>
        </p:nvSpPr>
        <p:spPr>
          <a:xfrm>
            <a:off x="7225529" y="3953589"/>
            <a:ext cx="4643576" cy="2308324"/>
          </a:xfrm>
          <a:prstGeom prst="rect">
            <a:avLst/>
          </a:prstGeom>
          <a:noFill/>
        </p:spPr>
        <p:txBody>
          <a:bodyPr wrap="square">
            <a:spAutoFit/>
          </a:bodyPr>
          <a:lstStyle/>
          <a:p>
            <a:pPr marL="342900" lvl="0" indent="-342900" algn="just">
              <a:buFont typeface="Calibri" panose="020F0502020204030204" pitchFamily="34" charset="0"/>
              <a:buChar char="-"/>
            </a:pPr>
            <a:r>
              <a:rPr lang="en-GH" sz="1800" kern="100" dirty="0">
                <a:effectLst/>
                <a:latin typeface="Arial" panose="020B0604020202020204" pitchFamily="34" charset="0"/>
                <a:ea typeface="Calibri" panose="020F0502020204030204" pitchFamily="34" charset="0"/>
                <a:cs typeface="Times New Roman" panose="02020603050405020304" pitchFamily="18" charset="0"/>
              </a:rPr>
              <a:t>Les pays sahéliens ont quasiment maintenu leurs revenus globaux moyens (+0,6%) </a:t>
            </a:r>
            <a:endParaRPr lang="en-GH"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endParaRPr lang="en-GH"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GH" sz="1800" kern="100" dirty="0">
                <a:effectLst/>
                <a:latin typeface="Arial" panose="020B0604020202020204" pitchFamily="34" charset="0"/>
                <a:ea typeface="Calibri" panose="020F0502020204030204" pitchFamily="34" charset="0"/>
                <a:cs typeface="Times New Roman" panose="02020603050405020304" pitchFamily="18" charset="0"/>
              </a:rPr>
              <a:t>Baisse de revenus globaux moyens de 13 % du Tchad (Covid-19).</a:t>
            </a:r>
            <a:endParaRPr lang="en-GH"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endParaRPr lang="en-GH"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GH" kern="100" dirty="0">
                <a:latin typeface="Arial" panose="020B0604020202020204" pitchFamily="34" charset="0"/>
                <a:ea typeface="Calibri" panose="020F0502020204030204" pitchFamily="34" charset="0"/>
                <a:cs typeface="Times New Roman" panose="02020603050405020304" pitchFamily="18" charset="0"/>
              </a:rPr>
              <a:t>D</a:t>
            </a:r>
            <a:r>
              <a:rPr lang="en-GH" sz="1800" kern="100" dirty="0">
                <a:effectLst/>
                <a:latin typeface="Arial" panose="020B0604020202020204" pitchFamily="34" charset="0"/>
                <a:ea typeface="Calibri" panose="020F0502020204030204" pitchFamily="34" charset="0"/>
                <a:cs typeface="Times New Roman" panose="02020603050405020304" pitchFamily="18" charset="0"/>
              </a:rPr>
              <a:t>es disparités entre les pays sahéliens.</a:t>
            </a:r>
            <a:endParaRPr lang="en-GH"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7856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10726" y="0"/>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296333" y="269729"/>
            <a:ext cx="11678527" cy="492443"/>
          </a:xfrm>
          <a:prstGeom prst="rect">
            <a:avLst/>
          </a:prstGeom>
          <a:noFill/>
        </p:spPr>
        <p:txBody>
          <a:bodyPr wrap="square" rtlCol="0">
            <a:spAutoFit/>
          </a:bodyPr>
          <a:lstStyle/>
          <a:p>
            <a:r>
              <a:rPr lang="fr-FR" sz="2600" dirty="0">
                <a:solidFill>
                  <a:schemeClr val="bg1"/>
                </a:solidFill>
                <a:latin typeface="Arial" panose="020B0604020202020204" pitchFamily="34" charset="0"/>
                <a:cs typeface="Arial" panose="020B0604020202020204" pitchFamily="34" charset="0"/>
              </a:rPr>
              <a:t>Evolution comparée des différentes catégories de revenus des ménages (2)</a:t>
            </a:r>
          </a:p>
        </p:txBody>
      </p:sp>
      <p:sp>
        <p:nvSpPr>
          <p:cNvPr id="14" name="Slide Number Placeholder 13">
            <a:extLst>
              <a:ext uri="{FF2B5EF4-FFF2-40B4-BE49-F238E27FC236}">
                <a16:creationId xmlns:a16="http://schemas.microsoft.com/office/drawing/2014/main" id="{DC6B81D2-FF5D-449E-8D52-5D149E1DD9F9}"/>
              </a:ext>
            </a:extLst>
          </p:cNvPr>
          <p:cNvSpPr>
            <a:spLocks noGrp="1"/>
          </p:cNvSpPr>
          <p:nvPr>
            <p:ph type="sldNum" sz="quarter" idx="12"/>
          </p:nvPr>
        </p:nvSpPr>
        <p:spPr/>
        <p:txBody>
          <a:bodyPr/>
          <a:lstStyle/>
          <a:p>
            <a:fld id="{B10C56EA-1E49-43A1-A432-83484A8FD55F}" type="slidenum">
              <a:rPr lang="fr-FR" smtClean="0"/>
              <a:t>7</a:t>
            </a:fld>
            <a:endParaRPr lang="fr-FR"/>
          </a:p>
        </p:txBody>
      </p:sp>
      <p:pic>
        <p:nvPicPr>
          <p:cNvPr id="15" name="Picture 14">
            <a:extLst>
              <a:ext uri="{FF2B5EF4-FFF2-40B4-BE49-F238E27FC236}">
                <a16:creationId xmlns:a16="http://schemas.microsoft.com/office/drawing/2014/main" id="{20492FFA-FA7A-4544-B6F5-F8D4406D3147}"/>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pic>
        <p:nvPicPr>
          <p:cNvPr id="44" name="Picture 43">
            <a:extLst>
              <a:ext uri="{FF2B5EF4-FFF2-40B4-BE49-F238E27FC236}">
                <a16:creationId xmlns:a16="http://schemas.microsoft.com/office/drawing/2014/main" id="{FCA2E028-A258-E8C0-E6CD-20CA67A14962}"/>
              </a:ext>
            </a:extLst>
          </p:cNvPr>
          <p:cNvPicPr>
            <a:picLocks noChangeAspect="1"/>
          </p:cNvPicPr>
          <p:nvPr/>
        </p:nvPicPr>
        <p:blipFill>
          <a:blip r:embed="rId4"/>
          <a:stretch>
            <a:fillRect/>
          </a:stretch>
        </p:blipFill>
        <p:spPr>
          <a:xfrm>
            <a:off x="3592455" y="1"/>
            <a:ext cx="0" cy="0"/>
          </a:xfrm>
          <a:prstGeom prst="rect">
            <a:avLst/>
          </a:prstGeom>
        </p:spPr>
      </p:pic>
      <p:pic>
        <p:nvPicPr>
          <p:cNvPr id="46" name="Picture 45">
            <a:extLst>
              <a:ext uri="{FF2B5EF4-FFF2-40B4-BE49-F238E27FC236}">
                <a16:creationId xmlns:a16="http://schemas.microsoft.com/office/drawing/2014/main" id="{B870708E-E2B6-D585-4624-A591F147936B}"/>
              </a:ext>
            </a:extLst>
          </p:cNvPr>
          <p:cNvPicPr>
            <a:picLocks noChangeAspect="1"/>
          </p:cNvPicPr>
          <p:nvPr/>
        </p:nvPicPr>
        <p:blipFill>
          <a:blip r:embed="rId5"/>
          <a:stretch>
            <a:fillRect/>
          </a:stretch>
        </p:blipFill>
        <p:spPr>
          <a:xfrm>
            <a:off x="3600242" y="1"/>
            <a:ext cx="0" cy="0"/>
          </a:xfrm>
          <a:prstGeom prst="rect">
            <a:avLst/>
          </a:prstGeom>
        </p:spPr>
      </p:pic>
      <p:pic>
        <p:nvPicPr>
          <p:cNvPr id="51" name="Picture 50">
            <a:extLst>
              <a:ext uri="{FF2B5EF4-FFF2-40B4-BE49-F238E27FC236}">
                <a16:creationId xmlns:a16="http://schemas.microsoft.com/office/drawing/2014/main" id="{8FFF0844-AF08-A432-70C4-0B7F40C96CCF}"/>
              </a:ext>
            </a:extLst>
          </p:cNvPr>
          <p:cNvPicPr>
            <a:picLocks noChangeAspect="1"/>
          </p:cNvPicPr>
          <p:nvPr/>
        </p:nvPicPr>
        <p:blipFill>
          <a:blip r:embed="rId6"/>
          <a:stretch>
            <a:fillRect/>
          </a:stretch>
        </p:blipFill>
        <p:spPr>
          <a:xfrm>
            <a:off x="6853310" y="1306894"/>
            <a:ext cx="4643155" cy="2649821"/>
          </a:xfrm>
          <a:prstGeom prst="rect">
            <a:avLst/>
          </a:prstGeom>
        </p:spPr>
      </p:pic>
      <p:sp>
        <p:nvSpPr>
          <p:cNvPr id="55" name="TextBox 54">
            <a:extLst>
              <a:ext uri="{FF2B5EF4-FFF2-40B4-BE49-F238E27FC236}">
                <a16:creationId xmlns:a16="http://schemas.microsoft.com/office/drawing/2014/main" id="{415F92F0-12E8-A6DB-2D4E-A7E1A3EC48CB}"/>
              </a:ext>
            </a:extLst>
          </p:cNvPr>
          <p:cNvSpPr txBox="1"/>
          <p:nvPr/>
        </p:nvSpPr>
        <p:spPr>
          <a:xfrm>
            <a:off x="6853311" y="4322963"/>
            <a:ext cx="4643576" cy="2031325"/>
          </a:xfrm>
          <a:prstGeom prst="rect">
            <a:avLst/>
          </a:prstGeom>
          <a:noFill/>
        </p:spPr>
        <p:txBody>
          <a:bodyPr wrap="square">
            <a:spAutoFit/>
          </a:bodyPr>
          <a:lstStyle/>
          <a:p>
            <a:pPr marL="342900" lvl="0" indent="-342900" algn="just">
              <a:buFont typeface="Arial" panose="020B0604020202020204" pitchFamily="34" charset="0"/>
              <a:buChar char="-"/>
            </a:pPr>
            <a:r>
              <a:rPr lang="en-GH" sz="1800" kern="100" dirty="0">
                <a:effectLst/>
                <a:latin typeface="Arial" panose="020B0604020202020204" pitchFamily="34" charset="0"/>
                <a:ea typeface="Calibri" panose="020F0502020204030204" pitchFamily="34" charset="0"/>
                <a:cs typeface="Times New Roman" panose="02020603050405020304" pitchFamily="18" charset="0"/>
              </a:rPr>
              <a:t>Hausses exceptionnelles des ventes d'animaux sur pied au Burkina Faso (179%) et en Mauritanie (91%)</a:t>
            </a:r>
            <a:endParaRPr lang="en-GH"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8100" algn="just"/>
            <a:r>
              <a:rPr lang="en-GH"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H"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pPr>
            <a:r>
              <a:rPr lang="en-GH" sz="1800" kern="100" dirty="0">
                <a:effectLst/>
                <a:latin typeface="Arial" panose="020B0604020202020204" pitchFamily="34" charset="0"/>
                <a:ea typeface="Calibri" panose="020F0502020204030204" pitchFamily="34" charset="0"/>
                <a:cs typeface="Times New Roman" panose="02020603050405020304" pitchFamily="18" charset="0"/>
              </a:rPr>
              <a:t>Revenus des produits laitiers fortement en croissance au Mali (151%) et en Mauritanie (283%)</a:t>
            </a:r>
            <a:endParaRPr lang="en-GH"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C648A7F-6BF3-4C93-2E0A-8D17668DEEFD}"/>
              </a:ext>
            </a:extLst>
          </p:cNvPr>
          <p:cNvGraphicFramePr>
            <a:graphicFrameLocks noGrp="1"/>
          </p:cNvGraphicFramePr>
          <p:nvPr/>
        </p:nvGraphicFramePr>
        <p:xfrm>
          <a:off x="232876" y="1351381"/>
          <a:ext cx="6301068" cy="2697246"/>
        </p:xfrm>
        <a:graphic>
          <a:graphicData uri="http://schemas.openxmlformats.org/drawingml/2006/table">
            <a:tbl>
              <a:tblPr firstRow="1" firstCol="1" bandRow="1"/>
              <a:tblGrid>
                <a:gridCol w="985629">
                  <a:extLst>
                    <a:ext uri="{9D8B030D-6E8A-4147-A177-3AD203B41FA5}">
                      <a16:colId xmlns:a16="http://schemas.microsoft.com/office/drawing/2014/main" val="1479638150"/>
                    </a:ext>
                  </a:extLst>
                </a:gridCol>
                <a:gridCol w="1677126">
                  <a:extLst>
                    <a:ext uri="{9D8B030D-6E8A-4147-A177-3AD203B41FA5}">
                      <a16:colId xmlns:a16="http://schemas.microsoft.com/office/drawing/2014/main" val="3390690783"/>
                    </a:ext>
                  </a:extLst>
                </a:gridCol>
                <a:gridCol w="1676591">
                  <a:extLst>
                    <a:ext uri="{9D8B030D-6E8A-4147-A177-3AD203B41FA5}">
                      <a16:colId xmlns:a16="http://schemas.microsoft.com/office/drawing/2014/main" val="1472632676"/>
                    </a:ext>
                  </a:extLst>
                </a:gridCol>
                <a:gridCol w="1961722">
                  <a:extLst>
                    <a:ext uri="{9D8B030D-6E8A-4147-A177-3AD203B41FA5}">
                      <a16:colId xmlns:a16="http://schemas.microsoft.com/office/drawing/2014/main" val="1039413399"/>
                    </a:ext>
                  </a:extLst>
                </a:gridCol>
              </a:tblGrid>
              <a:tr h="289482">
                <a:tc>
                  <a:txBody>
                    <a:bodyPr/>
                    <a:lstStyle/>
                    <a:p>
                      <a:r>
                        <a:rPr lang="fr-FR" sz="10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Pays</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0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Revenus élevage 2017</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0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Revenus élevage 2020</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0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Écart 2020- 2017</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7428444"/>
                  </a:ext>
                </a:extLst>
              </a:tr>
              <a:tr h="289482">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Burkina Faso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835 556</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1 142 679</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80483781"/>
                  </a:ext>
                </a:extLst>
              </a:tr>
              <a:tr h="144741">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Mali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811 029</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1 085 739</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34%</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00347835"/>
                  </a:ext>
                </a:extLst>
              </a:tr>
              <a:tr h="144741">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Mauritanie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577 710</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1 146 310</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98%</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34256966"/>
                  </a:ext>
                </a:extLst>
              </a:tr>
              <a:tr h="144741">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Sénégal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1 767 074</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1 622 727</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84841949"/>
                  </a:ext>
                </a:extLst>
              </a:tr>
              <a:tr h="144741">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Tchad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1 315 578</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907 551</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7542029"/>
                  </a:ext>
                </a:extLst>
              </a:tr>
              <a:tr h="144741">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Niger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710 756</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374269"/>
                  </a:ext>
                </a:extLst>
              </a:tr>
              <a:tr h="289482">
                <a:tc>
                  <a:txBody>
                    <a:bodyPr/>
                    <a:lstStyle/>
                    <a:p>
                      <a:r>
                        <a:rPr lang="fr-FR" sz="10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Pays</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0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Revenus Agricoles &amp; Cueillette 2017</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0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Revenus Agricoles &amp; Cueillette 2020</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0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Écart 2020- 2017</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3667448"/>
                  </a:ext>
                </a:extLst>
              </a:tr>
              <a:tr h="289482">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Burkina Faso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303 035</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267 139</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15730002"/>
                  </a:ext>
                </a:extLst>
              </a:tr>
              <a:tr h="144741">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Mali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251 218</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99 519</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49264772"/>
                  </a:ext>
                </a:extLst>
              </a:tr>
              <a:tr h="144741">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Mauritanie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40 135</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10 295</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-74%</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04764396"/>
                  </a:ext>
                </a:extLst>
              </a:tr>
              <a:tr h="144741">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Sénégal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125 894</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297 042</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136%</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92819289"/>
                  </a:ext>
                </a:extLst>
              </a:tr>
              <a:tr h="144741">
                <a:tc>
                  <a:txBody>
                    <a:bodyPr/>
                    <a:lstStyle/>
                    <a:p>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Tchad </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271 206</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261 821</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98263085"/>
                  </a:ext>
                </a:extLst>
              </a:tr>
              <a:tr h="144741">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Niger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975</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49" marR="40449" marT="0" marB="0" anchor="ctr">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3221449"/>
                  </a:ext>
                </a:extLst>
              </a:tr>
            </a:tbl>
          </a:graphicData>
        </a:graphic>
      </p:graphicFrame>
      <p:sp>
        <p:nvSpPr>
          <p:cNvPr id="6" name="TextBox 5">
            <a:extLst>
              <a:ext uri="{FF2B5EF4-FFF2-40B4-BE49-F238E27FC236}">
                <a16:creationId xmlns:a16="http://schemas.microsoft.com/office/drawing/2014/main" id="{7A3A3860-ECEB-05FB-C510-51D9A1526297}"/>
              </a:ext>
            </a:extLst>
          </p:cNvPr>
          <p:cNvSpPr txBox="1"/>
          <p:nvPr/>
        </p:nvSpPr>
        <p:spPr>
          <a:xfrm>
            <a:off x="133186" y="1103586"/>
            <a:ext cx="6102626" cy="276999"/>
          </a:xfrm>
          <a:prstGeom prst="rect">
            <a:avLst/>
          </a:prstGeom>
          <a:noFill/>
        </p:spPr>
        <p:txBody>
          <a:bodyPr wrap="square">
            <a:spAutoFit/>
          </a:bodyPr>
          <a:lstStyle/>
          <a:p>
            <a:r>
              <a:rPr lang="en-GH" sz="1200" kern="1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Décomposition des revenus monétaires</a:t>
            </a:r>
            <a:endParaRPr lang="en-GH" sz="1200" dirty="0">
              <a:solidFill>
                <a:srgbClr val="7030A0"/>
              </a:solidFill>
            </a:endParaRPr>
          </a:p>
        </p:txBody>
      </p:sp>
      <p:graphicFrame>
        <p:nvGraphicFramePr>
          <p:cNvPr id="7" name="Table 6">
            <a:extLst>
              <a:ext uri="{FF2B5EF4-FFF2-40B4-BE49-F238E27FC236}">
                <a16:creationId xmlns:a16="http://schemas.microsoft.com/office/drawing/2014/main" id="{FC7327A3-1EED-B9A7-DB25-3D9487534B9C}"/>
              </a:ext>
            </a:extLst>
          </p:cNvPr>
          <p:cNvGraphicFramePr>
            <a:graphicFrameLocks noGrp="1"/>
          </p:cNvGraphicFramePr>
          <p:nvPr/>
        </p:nvGraphicFramePr>
        <p:xfrm>
          <a:off x="232875" y="4370669"/>
          <a:ext cx="6301068" cy="2345952"/>
        </p:xfrm>
        <a:graphic>
          <a:graphicData uri="http://schemas.openxmlformats.org/drawingml/2006/table">
            <a:tbl>
              <a:tblPr firstRow="1" firstCol="1" bandRow="1"/>
              <a:tblGrid>
                <a:gridCol w="1059134">
                  <a:extLst>
                    <a:ext uri="{9D8B030D-6E8A-4147-A177-3AD203B41FA5}">
                      <a16:colId xmlns:a16="http://schemas.microsoft.com/office/drawing/2014/main" val="2144209992"/>
                    </a:ext>
                  </a:extLst>
                </a:gridCol>
                <a:gridCol w="1802203">
                  <a:extLst>
                    <a:ext uri="{9D8B030D-6E8A-4147-A177-3AD203B41FA5}">
                      <a16:colId xmlns:a16="http://schemas.microsoft.com/office/drawing/2014/main" val="3964669935"/>
                    </a:ext>
                  </a:extLst>
                </a:gridCol>
                <a:gridCol w="1801626">
                  <a:extLst>
                    <a:ext uri="{9D8B030D-6E8A-4147-A177-3AD203B41FA5}">
                      <a16:colId xmlns:a16="http://schemas.microsoft.com/office/drawing/2014/main" val="3598911541"/>
                    </a:ext>
                  </a:extLst>
                </a:gridCol>
                <a:gridCol w="1638105">
                  <a:extLst>
                    <a:ext uri="{9D8B030D-6E8A-4147-A177-3AD203B41FA5}">
                      <a16:colId xmlns:a16="http://schemas.microsoft.com/office/drawing/2014/main" val="2920812518"/>
                    </a:ext>
                  </a:extLst>
                </a:gridCol>
              </a:tblGrid>
              <a:tr h="167568">
                <a:tc>
                  <a:txBody>
                    <a:bodyPr/>
                    <a:lstStyle/>
                    <a:p>
                      <a:r>
                        <a:rPr lang="fr-FR" sz="10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Pays</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0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Revenus animaux 2017</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0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Revenus animaux 2020</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0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Écart 2020- 2017</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2507154"/>
                  </a:ext>
                </a:extLst>
              </a:tr>
              <a:tr h="167568">
                <a:tc>
                  <a:txBody>
                    <a:bodyPr/>
                    <a:lstStyle/>
                    <a:p>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Burkina Faso </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505 863</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1 409 818</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179%</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64926036"/>
                  </a:ext>
                </a:extLst>
              </a:tr>
              <a:tr h="167568">
                <a:tc>
                  <a:txBody>
                    <a:bodyPr/>
                    <a:lstStyle/>
                    <a:p>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Mali </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626 415</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621 991</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41757681"/>
                  </a:ext>
                </a:extLst>
              </a:tr>
              <a:tr h="167568">
                <a:tc>
                  <a:txBody>
                    <a:bodyPr/>
                    <a:lstStyle/>
                    <a:p>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Mauritanie </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554 050</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1 055 607</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36648415"/>
                  </a:ext>
                </a:extLst>
              </a:tr>
              <a:tr h="167568">
                <a:tc>
                  <a:txBody>
                    <a:bodyPr/>
                    <a:lstStyle/>
                    <a:p>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Sénégal </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1 560 989</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1 402 389</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27172049"/>
                  </a:ext>
                </a:extLst>
              </a:tr>
              <a:tr h="167568">
                <a:tc>
                  <a:txBody>
                    <a:bodyPr/>
                    <a:lstStyle/>
                    <a:p>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Tchad </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963 868</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599 821</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12860252"/>
                  </a:ext>
                </a:extLst>
              </a:tr>
              <a:tr h="167568">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Niger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379 051</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9702123"/>
                  </a:ext>
                </a:extLst>
              </a:tr>
              <a:tr h="167568">
                <a:tc>
                  <a:txBody>
                    <a:bodyPr/>
                    <a:lstStyle/>
                    <a:p>
                      <a:r>
                        <a:rPr lang="fr-FR" sz="10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Pays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0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Revenus lait 2017</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0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Revenus lait 2020</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fr-FR" sz="1000" b="1"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Écart 2020- 2017</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9085756"/>
                  </a:ext>
                </a:extLst>
              </a:tr>
              <a:tr h="167568">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Burkina Faso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329 693</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93 083</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-72%</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10746284"/>
                  </a:ext>
                </a:extLst>
              </a:tr>
              <a:tr h="167568">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Mali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184 615</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463 748</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151%</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31340166"/>
                  </a:ext>
                </a:extLst>
              </a:tr>
              <a:tr h="167568">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Mauritanie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23 660</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90 703</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283%</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47080702"/>
                  </a:ext>
                </a:extLst>
              </a:tr>
              <a:tr h="167568">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Sénégal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206 084</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220 338</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46839809"/>
                  </a:ext>
                </a:extLst>
              </a:tr>
              <a:tr h="167568">
                <a:tc>
                  <a:txBody>
                    <a:bodyPr/>
                    <a:lstStyle/>
                    <a:p>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Tchad </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351 709</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307 730</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a:noFill/>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04461516"/>
                  </a:ext>
                </a:extLst>
              </a:tr>
              <a:tr h="167568">
                <a:tc>
                  <a:txBody>
                    <a:bodyPr/>
                    <a:lstStyle/>
                    <a:p>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Niger </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0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331 705</a:t>
                      </a:r>
                      <a:endParaRPr lang="en-GH" sz="1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fr-FR" sz="10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Indisponible</a:t>
                      </a:r>
                      <a:endParaRPr lang="en-GH" sz="1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000" marR="4500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130889"/>
                  </a:ext>
                </a:extLst>
              </a:tr>
            </a:tbl>
          </a:graphicData>
        </a:graphic>
      </p:graphicFrame>
      <p:sp>
        <p:nvSpPr>
          <p:cNvPr id="9" name="TextBox 8">
            <a:extLst>
              <a:ext uri="{FF2B5EF4-FFF2-40B4-BE49-F238E27FC236}">
                <a16:creationId xmlns:a16="http://schemas.microsoft.com/office/drawing/2014/main" id="{844ADF64-C1B2-5ED2-F535-FBD6F337E2C9}"/>
              </a:ext>
            </a:extLst>
          </p:cNvPr>
          <p:cNvSpPr txBox="1"/>
          <p:nvPr/>
        </p:nvSpPr>
        <p:spPr>
          <a:xfrm>
            <a:off x="133186" y="4142287"/>
            <a:ext cx="6102626" cy="276999"/>
          </a:xfrm>
          <a:prstGeom prst="rect">
            <a:avLst/>
          </a:prstGeom>
          <a:noFill/>
        </p:spPr>
        <p:txBody>
          <a:bodyPr wrap="square">
            <a:spAutoFit/>
          </a:bodyPr>
          <a:lstStyle/>
          <a:p>
            <a:r>
              <a:rPr lang="en-GH" sz="1200" kern="1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Décomposition des revenus d’élevage</a:t>
            </a:r>
            <a:endParaRPr lang="en-GH" sz="1200" dirty="0">
              <a:solidFill>
                <a:srgbClr val="7030A0"/>
              </a:solidFill>
            </a:endParaRPr>
          </a:p>
        </p:txBody>
      </p:sp>
    </p:spTree>
    <p:extLst>
      <p:ext uri="{BB962C8B-B14F-4D97-AF65-F5344CB8AC3E}">
        <p14:creationId xmlns:p14="http://schemas.microsoft.com/office/powerpoint/2010/main" val="964389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5980" y="0"/>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0" y="243969"/>
            <a:ext cx="11678527" cy="523220"/>
          </a:xfrm>
          <a:prstGeom prst="rect">
            <a:avLst/>
          </a:prstGeom>
          <a:noFill/>
        </p:spPr>
        <p:txBody>
          <a:bodyPr wrap="square" rtlCol="0">
            <a:spAutoFit/>
          </a:bodyPr>
          <a:lstStyle/>
          <a:p>
            <a:r>
              <a:rPr lang="fr-FR" sz="2800" dirty="0">
                <a:solidFill>
                  <a:schemeClr val="bg1"/>
                </a:solidFill>
                <a:latin typeface="Arial" panose="020B0604020202020204" pitchFamily="34" charset="0"/>
                <a:cs typeface="Arial" panose="020B0604020202020204" pitchFamily="34" charset="0"/>
              </a:rPr>
              <a:t>Une évolution des inégalités de revenus</a:t>
            </a:r>
          </a:p>
        </p:txBody>
      </p:sp>
      <p:sp>
        <p:nvSpPr>
          <p:cNvPr id="13" name="Content Placeholder 18">
            <a:extLst>
              <a:ext uri="{FF2B5EF4-FFF2-40B4-BE49-F238E27FC236}">
                <a16:creationId xmlns:a16="http://schemas.microsoft.com/office/drawing/2014/main" id="{FDC271B8-F48C-482D-A1B8-614F351C6A99}"/>
              </a:ext>
            </a:extLst>
          </p:cNvPr>
          <p:cNvSpPr txBox="1">
            <a:spLocks/>
          </p:cNvSpPr>
          <p:nvPr/>
        </p:nvSpPr>
        <p:spPr>
          <a:xfrm>
            <a:off x="234112" y="6475067"/>
            <a:ext cx="3629209" cy="2938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000" dirty="0">
                <a:latin typeface="Arial" panose="020B0604020202020204" pitchFamily="34" charset="0"/>
                <a:cs typeface="Arial" panose="020B0604020202020204" pitchFamily="34" charset="0"/>
              </a:rPr>
              <a:t>Source : </a:t>
            </a:r>
            <a:r>
              <a:rPr lang="en-GH" sz="1000" dirty="0">
                <a:effectLst/>
                <a:latin typeface="Arial" panose="020B0604020202020204" pitchFamily="34" charset="0"/>
                <a:cs typeface="Arial" panose="020B0604020202020204" pitchFamily="34" charset="0"/>
              </a:rPr>
              <a:t>Wane et al, 2024</a:t>
            </a:r>
            <a:endParaRPr lang="fr-FR" sz="1000" dirty="0">
              <a:latin typeface="Arial" panose="020B0604020202020204" pitchFamily="34" charset="0"/>
              <a:cs typeface="Arial" panose="020B0604020202020204" pitchFamily="34" charset="0"/>
            </a:endParaRPr>
          </a:p>
        </p:txBody>
      </p:sp>
      <p:sp>
        <p:nvSpPr>
          <p:cNvPr id="14" name="Slide Number Placeholder 13">
            <a:extLst>
              <a:ext uri="{FF2B5EF4-FFF2-40B4-BE49-F238E27FC236}">
                <a16:creationId xmlns:a16="http://schemas.microsoft.com/office/drawing/2014/main" id="{DC6B81D2-FF5D-449E-8D52-5D149E1DD9F9}"/>
              </a:ext>
            </a:extLst>
          </p:cNvPr>
          <p:cNvSpPr>
            <a:spLocks noGrp="1"/>
          </p:cNvSpPr>
          <p:nvPr>
            <p:ph type="sldNum" sz="quarter" idx="12"/>
          </p:nvPr>
        </p:nvSpPr>
        <p:spPr/>
        <p:txBody>
          <a:bodyPr/>
          <a:lstStyle/>
          <a:p>
            <a:fld id="{B10C56EA-1E49-43A1-A432-83484A8FD55F}" type="slidenum">
              <a:rPr lang="fr-FR" smtClean="0"/>
              <a:t>8</a:t>
            </a:fld>
            <a:endParaRPr lang="fr-FR"/>
          </a:p>
        </p:txBody>
      </p:sp>
      <p:pic>
        <p:nvPicPr>
          <p:cNvPr id="15" name="Picture 14">
            <a:extLst>
              <a:ext uri="{FF2B5EF4-FFF2-40B4-BE49-F238E27FC236}">
                <a16:creationId xmlns:a16="http://schemas.microsoft.com/office/drawing/2014/main" id="{20492FFA-FA7A-4544-B6F5-F8D4406D3147}"/>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pic>
        <p:nvPicPr>
          <p:cNvPr id="2" name="Picture 1">
            <a:extLst>
              <a:ext uri="{FF2B5EF4-FFF2-40B4-BE49-F238E27FC236}">
                <a16:creationId xmlns:a16="http://schemas.microsoft.com/office/drawing/2014/main" id="{A727E744-9CCF-EDF6-3959-2CD0C0E570CF}"/>
              </a:ext>
            </a:extLst>
          </p:cNvPr>
          <p:cNvPicPr>
            <a:picLocks noChangeAspect="1"/>
          </p:cNvPicPr>
          <p:nvPr/>
        </p:nvPicPr>
        <p:blipFill>
          <a:blip r:embed="rId4"/>
          <a:stretch>
            <a:fillRect/>
          </a:stretch>
        </p:blipFill>
        <p:spPr>
          <a:xfrm>
            <a:off x="3992879" y="1746745"/>
            <a:ext cx="7772400" cy="4609605"/>
          </a:xfrm>
          <a:prstGeom prst="rect">
            <a:avLst/>
          </a:prstGeom>
        </p:spPr>
      </p:pic>
      <p:sp>
        <p:nvSpPr>
          <p:cNvPr id="8" name="TextBox 7">
            <a:extLst>
              <a:ext uri="{FF2B5EF4-FFF2-40B4-BE49-F238E27FC236}">
                <a16:creationId xmlns:a16="http://schemas.microsoft.com/office/drawing/2014/main" id="{5D043A14-B95E-9B26-90E1-4C69171D9010}"/>
              </a:ext>
            </a:extLst>
          </p:cNvPr>
          <p:cNvSpPr txBox="1"/>
          <p:nvPr/>
        </p:nvSpPr>
        <p:spPr>
          <a:xfrm>
            <a:off x="426720" y="2141181"/>
            <a:ext cx="3436601" cy="3785652"/>
          </a:xfrm>
          <a:prstGeom prst="rect">
            <a:avLst/>
          </a:prstGeom>
          <a:noFill/>
        </p:spPr>
        <p:txBody>
          <a:bodyPr wrap="square">
            <a:spAutoFit/>
          </a:bodyPr>
          <a:lstStyle/>
          <a:p>
            <a:pPr marL="285750" indent="-285750" algn="just">
              <a:buFont typeface="Wingdings" pitchFamily="2" charset="2"/>
              <a:buChar char="§"/>
            </a:pPr>
            <a:r>
              <a:rPr lang="en-GH" sz="2000" dirty="0">
                <a:latin typeface="Arial" panose="020B0604020202020204" pitchFamily="34" charset="0"/>
                <a:cs typeface="Arial" panose="020B0604020202020204" pitchFamily="34" charset="0"/>
              </a:rPr>
              <a:t>L'autoconsommation réduit les inégalités de revenus, surtout pendant la Covid-19, en stabilisant les ménages pastoraux.</a:t>
            </a:r>
          </a:p>
          <a:p>
            <a:pPr marL="285750" indent="-285750">
              <a:buFont typeface="Wingdings" pitchFamily="2" charset="2"/>
              <a:buChar char="§"/>
            </a:pPr>
            <a:endParaRPr lang="en-GH" sz="2000" dirty="0">
              <a:latin typeface="Arial" panose="020B0604020202020204" pitchFamily="34" charset="0"/>
              <a:cs typeface="Arial" panose="020B0604020202020204" pitchFamily="34" charset="0"/>
            </a:endParaRPr>
          </a:p>
          <a:p>
            <a:pPr marL="285750" indent="-285750">
              <a:buFont typeface="Wingdings" pitchFamily="2" charset="2"/>
              <a:buChar char="§"/>
            </a:pPr>
            <a:endParaRPr lang="en-GH" sz="2000" dirty="0">
              <a:latin typeface="Arial" panose="020B0604020202020204" pitchFamily="34" charset="0"/>
              <a:cs typeface="Arial" panose="020B0604020202020204" pitchFamily="34" charset="0"/>
            </a:endParaRPr>
          </a:p>
          <a:p>
            <a:pPr marL="285750" indent="-285750">
              <a:buFont typeface="Wingdings" pitchFamily="2" charset="2"/>
              <a:buChar char="§"/>
            </a:pPr>
            <a:r>
              <a:rPr lang="en-GH" sz="2000" dirty="0">
                <a:latin typeface="Arial" panose="020B0604020202020204" pitchFamily="34" charset="0"/>
                <a:cs typeface="Arial" panose="020B0604020202020204" pitchFamily="34" charset="0"/>
              </a:rPr>
              <a:t>Les inégalités montrent un accès inégal aux ressources. L'investissement via le PRAPS aide à les réduire.</a:t>
            </a:r>
          </a:p>
        </p:txBody>
      </p:sp>
    </p:spTree>
    <p:extLst>
      <p:ext uri="{BB962C8B-B14F-4D97-AF65-F5344CB8AC3E}">
        <p14:creationId xmlns:p14="http://schemas.microsoft.com/office/powerpoint/2010/main" val="2243365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B83F3-BE39-4B4B-972F-01B40D5405C7}"/>
              </a:ext>
            </a:extLst>
          </p:cNvPr>
          <p:cNvPicPr>
            <a:picLocks noChangeAspect="1"/>
          </p:cNvPicPr>
          <p:nvPr/>
        </p:nvPicPr>
        <p:blipFill rotWithShape="1">
          <a:blip r:embed="rId2">
            <a:extLst>
              <a:ext uri="{28A0092B-C50C-407E-A947-70E740481C1C}">
                <a14:useLocalDpi xmlns:a14="http://schemas.microsoft.com/office/drawing/2010/main" val="0"/>
              </a:ext>
            </a:extLst>
          </a:blip>
          <a:srcRect t="53172" b="24498"/>
          <a:stretch/>
        </p:blipFill>
        <p:spPr>
          <a:xfrm>
            <a:off x="-5980" y="0"/>
            <a:ext cx="12197980" cy="1128420"/>
          </a:xfrm>
          <a:prstGeom prst="rect">
            <a:avLst/>
          </a:prstGeom>
        </p:spPr>
      </p:pic>
      <p:sp>
        <p:nvSpPr>
          <p:cNvPr id="3" name="TextBox 2">
            <a:extLst>
              <a:ext uri="{FF2B5EF4-FFF2-40B4-BE49-F238E27FC236}">
                <a16:creationId xmlns:a16="http://schemas.microsoft.com/office/drawing/2014/main" id="{C609E243-9999-4F93-A3E9-7CBDBF19BEB7}"/>
              </a:ext>
            </a:extLst>
          </p:cNvPr>
          <p:cNvSpPr txBox="1"/>
          <p:nvPr/>
        </p:nvSpPr>
        <p:spPr>
          <a:xfrm>
            <a:off x="426720" y="243969"/>
            <a:ext cx="11678527" cy="523220"/>
          </a:xfrm>
          <a:prstGeom prst="rect">
            <a:avLst/>
          </a:prstGeom>
          <a:noFill/>
        </p:spPr>
        <p:txBody>
          <a:bodyPr wrap="square" rtlCol="0">
            <a:spAutoFit/>
          </a:bodyPr>
          <a:lstStyle/>
          <a:p>
            <a:r>
              <a:rPr lang="fr-FR" sz="2800" dirty="0">
                <a:solidFill>
                  <a:schemeClr val="bg1"/>
                </a:solidFill>
                <a:latin typeface="Arial" panose="020B0604020202020204" pitchFamily="34" charset="0"/>
                <a:cs typeface="Arial" panose="020B0604020202020204" pitchFamily="34" charset="0"/>
              </a:rPr>
              <a:t>Identification à-dire d’acteurs des chocs subis par les ménages (1)</a:t>
            </a:r>
          </a:p>
        </p:txBody>
      </p:sp>
      <p:sp>
        <p:nvSpPr>
          <p:cNvPr id="13" name="Content Placeholder 18">
            <a:extLst>
              <a:ext uri="{FF2B5EF4-FFF2-40B4-BE49-F238E27FC236}">
                <a16:creationId xmlns:a16="http://schemas.microsoft.com/office/drawing/2014/main" id="{FDC271B8-F48C-482D-A1B8-614F351C6A99}"/>
              </a:ext>
            </a:extLst>
          </p:cNvPr>
          <p:cNvSpPr txBox="1">
            <a:spLocks/>
          </p:cNvSpPr>
          <p:nvPr/>
        </p:nvSpPr>
        <p:spPr>
          <a:xfrm>
            <a:off x="234112" y="6475067"/>
            <a:ext cx="3629209" cy="2938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000" dirty="0">
                <a:latin typeface="Arial" panose="020B0604020202020204" pitchFamily="34" charset="0"/>
                <a:cs typeface="Arial" panose="020B0604020202020204" pitchFamily="34" charset="0"/>
              </a:rPr>
              <a:t>Source : </a:t>
            </a:r>
            <a:r>
              <a:rPr lang="en-GH" sz="1000" dirty="0">
                <a:effectLst/>
                <a:latin typeface="Arial" panose="020B0604020202020204" pitchFamily="34" charset="0"/>
                <a:cs typeface="Arial" panose="020B0604020202020204" pitchFamily="34" charset="0"/>
              </a:rPr>
              <a:t>Wane et al, 2024</a:t>
            </a:r>
            <a:endParaRPr lang="fr-FR" sz="1000" dirty="0">
              <a:latin typeface="Arial" panose="020B0604020202020204" pitchFamily="34" charset="0"/>
              <a:cs typeface="Arial" panose="020B0604020202020204" pitchFamily="34" charset="0"/>
            </a:endParaRPr>
          </a:p>
        </p:txBody>
      </p:sp>
      <p:sp>
        <p:nvSpPr>
          <p:cNvPr id="14" name="Slide Number Placeholder 13">
            <a:extLst>
              <a:ext uri="{FF2B5EF4-FFF2-40B4-BE49-F238E27FC236}">
                <a16:creationId xmlns:a16="http://schemas.microsoft.com/office/drawing/2014/main" id="{DC6B81D2-FF5D-449E-8D52-5D149E1DD9F9}"/>
              </a:ext>
            </a:extLst>
          </p:cNvPr>
          <p:cNvSpPr>
            <a:spLocks noGrp="1"/>
          </p:cNvSpPr>
          <p:nvPr>
            <p:ph type="sldNum" sz="quarter" idx="12"/>
          </p:nvPr>
        </p:nvSpPr>
        <p:spPr/>
        <p:txBody>
          <a:bodyPr/>
          <a:lstStyle/>
          <a:p>
            <a:fld id="{B10C56EA-1E49-43A1-A432-83484A8FD55F}" type="slidenum">
              <a:rPr lang="fr-FR" smtClean="0"/>
              <a:t>9</a:t>
            </a:fld>
            <a:endParaRPr lang="fr-FR"/>
          </a:p>
        </p:txBody>
      </p:sp>
      <p:pic>
        <p:nvPicPr>
          <p:cNvPr id="15" name="Picture 14">
            <a:extLst>
              <a:ext uri="{FF2B5EF4-FFF2-40B4-BE49-F238E27FC236}">
                <a16:creationId xmlns:a16="http://schemas.microsoft.com/office/drawing/2014/main" id="{20492FFA-FA7A-4544-B6F5-F8D4406D3147}"/>
              </a:ext>
            </a:extLst>
          </p:cNvPr>
          <p:cNvPicPr>
            <a:picLocks noChangeAspect="1"/>
          </p:cNvPicPr>
          <p:nvPr/>
        </p:nvPicPr>
        <p:blipFill rotWithShape="1">
          <a:blip r:embed="rId3">
            <a:extLst>
              <a:ext uri="{28A0092B-C50C-407E-A947-70E740481C1C}">
                <a14:useLocalDpi xmlns:a14="http://schemas.microsoft.com/office/drawing/2010/main" val="0"/>
              </a:ext>
            </a:extLst>
          </a:blip>
          <a:srcRect b="36572"/>
          <a:stretch/>
        </p:blipFill>
        <p:spPr>
          <a:xfrm>
            <a:off x="11425311" y="46768"/>
            <a:ext cx="679936" cy="242591"/>
          </a:xfrm>
          <a:prstGeom prst="rect">
            <a:avLst/>
          </a:prstGeom>
        </p:spPr>
      </p:pic>
      <p:pic>
        <p:nvPicPr>
          <p:cNvPr id="5" name="Picture 4">
            <a:extLst>
              <a:ext uri="{FF2B5EF4-FFF2-40B4-BE49-F238E27FC236}">
                <a16:creationId xmlns:a16="http://schemas.microsoft.com/office/drawing/2014/main" id="{B20965BD-206D-620E-12F9-2994AFD9DFB9}"/>
              </a:ext>
            </a:extLst>
          </p:cNvPr>
          <p:cNvPicPr>
            <a:picLocks noChangeAspect="1"/>
          </p:cNvPicPr>
          <p:nvPr/>
        </p:nvPicPr>
        <p:blipFill>
          <a:blip r:embed="rId4"/>
          <a:stretch>
            <a:fillRect/>
          </a:stretch>
        </p:blipFill>
        <p:spPr>
          <a:xfrm>
            <a:off x="5434984" y="1760438"/>
            <a:ext cx="6308367" cy="4162072"/>
          </a:xfrm>
          <a:prstGeom prst="rect">
            <a:avLst/>
          </a:prstGeom>
        </p:spPr>
      </p:pic>
      <p:sp>
        <p:nvSpPr>
          <p:cNvPr id="7" name="TextBox 6">
            <a:extLst>
              <a:ext uri="{FF2B5EF4-FFF2-40B4-BE49-F238E27FC236}">
                <a16:creationId xmlns:a16="http://schemas.microsoft.com/office/drawing/2014/main" id="{C4A39FC8-4F13-7780-9F85-07D5100ED874}"/>
              </a:ext>
            </a:extLst>
          </p:cNvPr>
          <p:cNvSpPr txBox="1"/>
          <p:nvPr/>
        </p:nvSpPr>
        <p:spPr>
          <a:xfrm>
            <a:off x="234112" y="2256425"/>
            <a:ext cx="4992644" cy="3170099"/>
          </a:xfrm>
          <a:prstGeom prst="rect">
            <a:avLst/>
          </a:prstGeom>
          <a:noFill/>
        </p:spPr>
        <p:txBody>
          <a:bodyPr wrap="square">
            <a:spAutoFit/>
          </a:bodyPr>
          <a:lstStyle/>
          <a:p>
            <a:r>
              <a:rPr lang="en-GH" sz="2000" dirty="0">
                <a:latin typeface="Arial" panose="020B0604020202020204" pitchFamily="34" charset="0"/>
                <a:cs typeface="Arial" panose="020B0604020202020204" pitchFamily="34" charset="0"/>
              </a:rPr>
              <a:t>Entre 2017 et 2020, perceptions de :</a:t>
            </a:r>
          </a:p>
          <a:p>
            <a:endParaRPr lang="en-GH" sz="2000" dirty="0">
              <a:latin typeface="Arial" panose="020B0604020202020204" pitchFamily="34" charset="0"/>
              <a:cs typeface="Arial" panose="020B0604020202020204" pitchFamily="34" charset="0"/>
            </a:endParaRPr>
          </a:p>
          <a:p>
            <a:pPr marL="342900" indent="-342900">
              <a:buFont typeface="Wingdings" pitchFamily="2" charset="2"/>
              <a:buChar char="§"/>
            </a:pPr>
            <a:r>
              <a:rPr lang="en-GH" sz="2000" dirty="0">
                <a:latin typeface="Arial" panose="020B0604020202020204" pitchFamily="34" charset="0"/>
                <a:cs typeface="Arial" panose="020B0604020202020204" pitchFamily="34" charset="0"/>
              </a:rPr>
              <a:t>chocs climatiques: 27% </a:t>
            </a:r>
          </a:p>
          <a:p>
            <a:pPr marL="342900" indent="-342900">
              <a:buFont typeface="Wingdings" pitchFamily="2" charset="2"/>
              <a:buChar char="§"/>
            </a:pPr>
            <a:r>
              <a:rPr lang="en-GH" sz="2000" dirty="0">
                <a:latin typeface="Arial" panose="020B0604020202020204" pitchFamily="34" charset="0"/>
                <a:cs typeface="Arial" panose="020B0604020202020204" pitchFamily="34" charset="0"/>
              </a:rPr>
              <a:t>chocs sanitaires : 36% </a:t>
            </a:r>
          </a:p>
          <a:p>
            <a:pPr marL="342900" indent="-342900">
              <a:buFont typeface="Wingdings" pitchFamily="2" charset="2"/>
              <a:buChar char="§"/>
            </a:pPr>
            <a:r>
              <a:rPr lang="en-GH" sz="2000" dirty="0">
                <a:latin typeface="Arial" panose="020B0604020202020204" pitchFamily="34" charset="0"/>
                <a:cs typeface="Arial" panose="020B0604020202020204" pitchFamily="34" charset="0"/>
              </a:rPr>
              <a:t>chocs économiques : 26% </a:t>
            </a:r>
          </a:p>
          <a:p>
            <a:pPr marL="342900" indent="-342900">
              <a:buFont typeface="Wingdings" pitchFamily="2" charset="2"/>
              <a:buChar char="§"/>
            </a:pPr>
            <a:r>
              <a:rPr lang="en-GH" sz="2000" dirty="0">
                <a:latin typeface="Arial" panose="020B0604020202020204" pitchFamily="34" charset="0"/>
                <a:cs typeface="Arial" panose="020B0604020202020204" pitchFamily="34" charset="0"/>
              </a:rPr>
              <a:t>chocs sécuritaires : 8%  </a:t>
            </a:r>
          </a:p>
          <a:p>
            <a:pPr marL="342900" indent="-342900">
              <a:buFont typeface="Wingdings" pitchFamily="2" charset="2"/>
              <a:buChar char="§"/>
            </a:pPr>
            <a:r>
              <a:rPr lang="en-GH" sz="2000" dirty="0">
                <a:latin typeface="Arial" panose="020B0604020202020204" pitchFamily="34" charset="0"/>
                <a:cs typeface="Arial" panose="020B0604020202020204" pitchFamily="34" charset="0"/>
              </a:rPr>
              <a:t>chocs sociaux : 3%</a:t>
            </a:r>
          </a:p>
          <a:p>
            <a:pPr marL="342900" indent="-342900">
              <a:buFont typeface="Arial" panose="020B0604020202020204" pitchFamily="34" charset="0"/>
              <a:buChar char="•"/>
            </a:pPr>
            <a:endParaRPr lang="en-GH" sz="2000" dirty="0">
              <a:latin typeface="Arial" panose="020B0604020202020204" pitchFamily="34" charset="0"/>
              <a:cs typeface="Arial" panose="020B0604020202020204" pitchFamily="34" charset="0"/>
            </a:endParaRPr>
          </a:p>
          <a:p>
            <a:r>
              <a:rPr lang="en-GH" sz="2000" dirty="0">
                <a:latin typeface="Arial" panose="020B0604020202020204" pitchFamily="34" charset="0"/>
                <a:cs typeface="Arial" panose="020B0604020202020204" pitchFamily="34" charset="0"/>
              </a:rPr>
              <a:t>Fortes disparites de perceptions entre les differents pays</a:t>
            </a:r>
          </a:p>
        </p:txBody>
      </p:sp>
    </p:spTree>
    <p:extLst>
      <p:ext uri="{BB962C8B-B14F-4D97-AF65-F5344CB8AC3E}">
        <p14:creationId xmlns:p14="http://schemas.microsoft.com/office/powerpoint/2010/main" val="727390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TotalTime>
  <Words>2337</Words>
  <Application>Microsoft Macintosh PowerPoint</Application>
  <PresentationFormat>Widescreen</PresentationFormat>
  <Paragraphs>474</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Nicolas VAVA</dc:creator>
  <cp:lastModifiedBy>Wane, Abdrahmane (ILRI)</cp:lastModifiedBy>
  <cp:revision>14</cp:revision>
  <dcterms:created xsi:type="dcterms:W3CDTF">2024-11-02T13:36:04Z</dcterms:created>
  <dcterms:modified xsi:type="dcterms:W3CDTF">2024-11-06T09:25:04Z</dcterms:modified>
</cp:coreProperties>
</file>