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70" r:id="rId4"/>
    <p:sldId id="268" r:id="rId5"/>
    <p:sldId id="264" r:id="rId6"/>
    <p:sldId id="269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745"/>
    <a:srgbClr val="DD550B"/>
    <a:srgbClr val="06325A"/>
    <a:srgbClr val="B87326"/>
    <a:srgbClr val="8E8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350"/>
  </p:normalViewPr>
  <p:slideViewPr>
    <p:cSldViewPr snapToGrid="0">
      <p:cViewPr varScale="1">
        <p:scale>
          <a:sx n="117" d="100"/>
          <a:sy n="117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7F34-1F90-47AF-A6D2-1A69BD9D99C7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A49E-4C4D-41EF-AD8E-FA2A68D66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61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DDCA-7F06-4CD7-A30B-93760E891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7443C-8102-4C2C-B50C-0CAB1BF3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F1084-5737-4E93-8A66-97953006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CCA-D718-4581-BA77-B77458DD4370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E4693-BEC6-483B-9863-D4219C72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F4D98-75CF-43D3-9340-46E565D2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6389-5BE3-4A05-BA45-85A2323E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397DF-146C-44E4-83C8-99F826FD3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136C5-D0B4-4325-BBA4-5D318ED0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B8E-E64A-4316-9151-665C940E920A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04CE0-14B7-43C6-8804-8F9FBFB9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F8F7-23BC-45C4-9DBE-C892649A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5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73071-D03C-478F-911D-A872C8C34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25CA3-F804-42DE-92E1-A439C441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034-E9B8-42F2-B0A5-E80FF947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D931-46B1-4076-B8E7-ACE33549EBEF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913EA-6F0A-43C0-8486-080D2DFC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F6CA-717D-4AD4-AD68-24A66295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88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73C3-6C49-49B6-AD5F-47F5FF66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74DE-87FD-4FAD-BAA1-B3D320CD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060E6-82F4-464B-9A06-BE2D2F35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3926-A77B-4D9C-95F5-6FA5E7A2541F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A6E64-19C8-4AFC-B621-77D8069B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B2250-D972-47AC-A049-3AD128CB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10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A99D-B2F6-4F2D-90C2-A44BE4E4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51C2E-75E8-464E-8D4B-8E79C7C5C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7401E-8177-4F39-B572-4E23A59C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6625-8AF3-4713-874C-4AABFEED0535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4F80-02E2-4B8D-AE9E-A6686514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F5C33-06FE-49F3-AF86-F3ADE024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9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C8B6-99F6-4017-B0F6-34AA7EF8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327A-4721-48E9-BEA5-84E6557B7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58EAA-F9AA-410F-BCF4-0FB07A1A3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8C801-D1A5-475D-A358-FFD840A4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E28-8038-4772-895E-3B8EAEB83CD4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B8BC-E16A-4C8D-83D2-BE6BB982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FEB3A-5FFA-49EB-8DF1-BE903FF8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81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7387-3E3D-4731-A4E0-08ADF42A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7278F-8E0A-4863-BBDA-A35E31F35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6F1DB-962F-4BB5-BCEB-D8E069F9A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21396-8817-4182-88C1-B3D139FF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33469-585D-4177-98B2-E1876F3D5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4C6E5-E145-460F-B440-53E25099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33B0-4873-443E-BA09-E85ED5F86790}" type="datetime1">
              <a:rPr lang="fr-FR" smtClean="0"/>
              <a:t>06/11/2024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CD72B-AD9A-42CF-AA4A-4C1D2D27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7079D-BF8F-467A-B3D5-9DE3C495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8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B301-AB7F-4B0F-B07D-9604B1DC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73BCB-FB30-464F-AA36-560F5817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28D5-6E97-4978-BF3B-FA7F0E274A0E}" type="datetime1">
              <a:rPr lang="fr-FR" smtClean="0"/>
              <a:t>06/11/2024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A99B8-BDC7-4723-9CFC-81641699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87C59-6D8B-4872-A02C-0E7202D3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00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4802D-DBF7-4182-8C85-FAF2A285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43FA-11C2-432B-8B8A-34823AC9F404}" type="datetime1">
              <a:rPr lang="fr-FR" smtClean="0"/>
              <a:t>06/11/2024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1383C-1329-46DC-8EA8-6E60FC24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D531D-9FC7-47EE-8D41-8FD3BD9C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12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7E2A-74BB-440F-BF86-BB00607A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5334-4994-42A6-A39B-F78C7B31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38FD3-0442-4DDC-8978-4B9660559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60EB8-E582-4E59-9EC7-67A4F647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9EC5-567E-44CB-B15B-44BBFAF65F17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17FF-6E01-4963-9789-580E526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9594E-8615-40CB-B7AE-807DDBD9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28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62A-5A8B-4D11-992E-F7825042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094B1-E1E6-4E7B-A353-3FC51CABE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2D5B0-B807-4098-99CF-4F7CAD43C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20F31-CEF2-4CD7-B5CF-614AA593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4CF7-5D81-4BE8-A407-674AFDA7638A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1BED-930A-46A5-A7E8-401FAA47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1A36-64F0-4BFC-B4CF-0D2DEA6E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48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11093-903B-453D-8EC6-36DD2EBE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A9CDC-3290-46E7-B3A0-C1EB0AF8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C84AF-82FE-4D50-B11D-AAC5127A9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99809-47BC-4F53-B7AC-1A4D053160C9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1FDC-6C2B-49CA-BFBA-01F60A718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04383-5011-42F8-A775-B4AA0E95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56EA-1E49-43A1-A432-83484A8FD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382B-69B9-5C51-8F21-65D31E97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A person in purple standing in front of a herd of sheep&#10;&#10;Description automatically generated">
            <a:extLst>
              <a:ext uri="{FF2B5EF4-FFF2-40B4-BE49-F238E27FC236}">
                <a16:creationId xmlns:a16="http://schemas.microsoft.com/office/drawing/2014/main" id="{33791127-30EB-6CE4-C1E9-E8A566F8A1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55" y="2593590"/>
            <a:ext cx="6395939" cy="42644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D6BBF-F491-F112-375C-EBAAF3F4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FBA22D-BD9A-E820-9957-D7A8B07B7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0076"/>
            <a:ext cx="12192000" cy="2593591"/>
          </a:xfrm>
          <a:prstGeom prst="rect">
            <a:avLst/>
          </a:prstGeom>
        </p:spPr>
      </p:pic>
      <p:pic>
        <p:nvPicPr>
          <p:cNvPr id="16" name="Content Placeholder 15" descr="A group of cows running on a dirt road&#10;&#10;Description automatically generated">
            <a:extLst>
              <a:ext uri="{FF2B5EF4-FFF2-40B4-BE49-F238E27FC236}">
                <a16:creationId xmlns:a16="http://schemas.microsoft.com/office/drawing/2014/main" id="{607262BC-FBCF-620E-F024-F99EDE53B9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3590"/>
            <a:ext cx="6328633" cy="426441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-471182"/>
            <a:ext cx="699124" cy="70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9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80FB0-A268-EDFF-F4FC-4C5618A6E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706" y="1707092"/>
            <a:ext cx="6744093" cy="4351338"/>
          </a:xfrm>
        </p:spPr>
        <p:txBody>
          <a:bodyPr>
            <a:normAutofit/>
          </a:bodyPr>
          <a:lstStyle/>
          <a:p>
            <a:endParaRPr lang="fr-NG" sz="4000" dirty="0"/>
          </a:p>
          <a:p>
            <a:endParaRPr lang="fr-NG" sz="4000" dirty="0"/>
          </a:p>
          <a:p>
            <a:pPr marL="0" indent="0" algn="ctr">
              <a:buNone/>
            </a:pPr>
            <a:r>
              <a:rPr lang="fr-NG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vous remercie</a:t>
            </a:r>
            <a:r>
              <a:rPr lang="fr-NG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4F732E-4C9D-D886-097E-03210655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10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024615-69C7-9932-2B3E-2C400269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784" y="6110538"/>
            <a:ext cx="1628029" cy="6193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C686B0-2A2A-B1F8-5539-5ED7AE57B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65" y="148962"/>
            <a:ext cx="1355902" cy="9539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BCF989-A4DF-17DB-B7E7-8CBACF1ED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35" y="0"/>
            <a:ext cx="740230" cy="10884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5038"/>
            <a:ext cx="5275831" cy="55429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5737" y="126150"/>
            <a:ext cx="914400" cy="9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AA88C6-591B-4724-85AB-72719F40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682"/>
            <a:ext cx="12192000" cy="4810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1E719-71F7-416E-80AD-56AFF56353DD}"/>
              </a:ext>
            </a:extLst>
          </p:cNvPr>
          <p:cNvSpPr txBox="1"/>
          <p:nvPr/>
        </p:nvSpPr>
        <p:spPr>
          <a:xfrm>
            <a:off x="1931963" y="2310618"/>
            <a:ext cx="83280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Démarche prospective pour une vision partagée du développement des élevages en Afrique de l’Ouest et au Sahel</a:t>
            </a:r>
            <a:endParaRPr lang="fr-N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47609B-CE62-4CFB-A13F-EA11D888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2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9FB72-6A56-4FAA-B1BF-9F2C858C7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2"/>
          <a:stretch/>
        </p:blipFill>
        <p:spPr>
          <a:xfrm>
            <a:off x="9743328" y="136525"/>
            <a:ext cx="2221242" cy="79250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D57FD0F-9EF1-C93D-4745-DA633981A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31" y="6094522"/>
            <a:ext cx="1376469" cy="5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7D5C3-F1F9-07CF-92EB-8675197D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5" y="68537"/>
            <a:ext cx="8074005" cy="1325563"/>
          </a:xfrm>
        </p:spPr>
        <p:txBody>
          <a:bodyPr/>
          <a:lstStyle/>
          <a:p>
            <a:r>
              <a:rPr lang="fr-NG" b="1" u="sng" dirty="0">
                <a:latin typeface="Arial Rounded MT Bold" panose="020F0704030504030204" pitchFamily="34" charset="0"/>
              </a:rPr>
              <a:t>PLAN DE LA PRÉSENTATION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059BB-FD7B-18CB-ED11-8FD0CEBF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324" y="1735932"/>
            <a:ext cx="6683475" cy="4351338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fr-N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UNE PROSPECTIVE SUR LES SYSTÈMES D’ÉLEVAGE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N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N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QUOI A CONSIST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N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L’EXERCICE DE LA PROSPECTIVE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N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N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DEMARCHE GLOBALE</a:t>
            </a:r>
          </a:p>
          <a:p>
            <a:pPr marL="457200" lvl="1" indent="0">
              <a:buNone/>
            </a:pPr>
            <a:endParaRPr lang="fr-N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N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 SYNOPTIQUE DU RESULTAT </a:t>
            </a:r>
          </a:p>
          <a:p>
            <a:endParaRPr lang="fr-NG" dirty="0"/>
          </a:p>
          <a:p>
            <a:endParaRPr lang="fr-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2B23-FDA3-EE16-8FF9-156C1208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BD9D0C-EA47-F6DB-440F-335FD2F5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041" y="6176963"/>
            <a:ext cx="1563597" cy="594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0E40A4-56C4-E689-860A-FDA78C7A8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45" y="11563"/>
            <a:ext cx="720837" cy="10598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85487F-EB72-E9D9-9667-ED74A9391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82" y="68537"/>
            <a:ext cx="1507831" cy="10608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5932"/>
            <a:ext cx="5139783" cy="51230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5737" y="126150"/>
            <a:ext cx="914400" cy="9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7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079DC-A40B-41E4-5BE4-1171E369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3080" y="-63821"/>
            <a:ext cx="9493577" cy="1460500"/>
          </a:xfrm>
        </p:spPr>
        <p:txBody>
          <a:bodyPr>
            <a:normAutofit/>
          </a:bodyPr>
          <a:lstStyle/>
          <a:p>
            <a:pPr algn="ctr"/>
            <a:r>
              <a:rPr lang="fr-NG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Pourquoi une prospective sur les systèmes d’élevage en AOS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F7071D-A8C4-D625-B26A-D73FECF1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979" y="1803596"/>
            <a:ext cx="875200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sz="2800" b="1" dirty="0"/>
              <a:t>L</a:t>
            </a:r>
            <a:r>
              <a:rPr lang="fr-NG" sz="2800" b="1" dirty="0"/>
              <a:t>e pastoralisme </a:t>
            </a:r>
            <a:r>
              <a:rPr lang="fr-NG" sz="2800" dirty="0"/>
              <a:t>: un système de production animale encore majoritairement caractérisé par des déplacements saisonniers du cheptel et des éleveurs. </a:t>
            </a:r>
            <a:endParaRPr lang="fr-FR" sz="2800" dirty="0"/>
          </a:p>
          <a:p>
            <a:pPr marL="0" indent="0">
              <a:buNone/>
            </a:pPr>
            <a:endParaRPr lang="fr-NG" sz="2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NG" sz="3200" b="1" dirty="0">
                <a:solidFill>
                  <a:srgbClr val="FF0000"/>
                </a:solidFill>
              </a:rPr>
              <a:t>Un amenuisement </a:t>
            </a:r>
            <a:r>
              <a:rPr lang="fr-NG" sz="3200" dirty="0">
                <a:solidFill>
                  <a:srgbClr val="FF0000"/>
                </a:solidFill>
              </a:rPr>
              <a:t>des ressources naturelles</a:t>
            </a:r>
            <a:r>
              <a:rPr lang="fr-NG" sz="3200" dirty="0"/>
              <a:t> (</a:t>
            </a:r>
            <a:r>
              <a:rPr lang="fr-NG" dirty="0"/>
              <a:t>principales sources de l’alimentation</a:t>
            </a:r>
            <a:r>
              <a:rPr lang="fr-NG" sz="3200" dirty="0"/>
              <a:t>), en lien avec l’expansion des fronts agricoles et des effets de la variabilité et des  changements climatiques,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NG" sz="3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NG" sz="3200" b="1" dirty="0">
                <a:solidFill>
                  <a:srgbClr val="FF0000"/>
                </a:solidFill>
              </a:rPr>
              <a:t>Une occurrence </a:t>
            </a:r>
            <a:r>
              <a:rPr lang="fr-NG" sz="3200" dirty="0">
                <a:solidFill>
                  <a:srgbClr val="FF0000"/>
                </a:solidFill>
              </a:rPr>
              <a:t>des conflits </a:t>
            </a:r>
            <a:r>
              <a:rPr lang="fr-NG" sz="3200" dirty="0"/>
              <a:t>entre usagers des ressources naturelles, </a:t>
            </a:r>
            <a:r>
              <a:rPr lang="fr-NG" sz="2600" dirty="0">
                <a:solidFill>
                  <a:srgbClr val="FF0000"/>
                </a:solidFill>
              </a:rPr>
              <a:t>conflits qui se sont complexifiés </a:t>
            </a:r>
          </a:p>
          <a:p>
            <a:pPr marL="914400" lvl="2" indent="0">
              <a:buNone/>
            </a:pPr>
            <a:r>
              <a:rPr lang="fr-NG" sz="2600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fr-NG" sz="3000" b="1" dirty="0">
                <a:solidFill>
                  <a:srgbClr val="00B0F0"/>
                </a:solidFill>
              </a:rPr>
              <a:t>D’où la recommandation formulée en 2003 </a:t>
            </a:r>
            <a:r>
              <a:rPr lang="fr-NG" sz="3000" dirty="0"/>
              <a:t>et réitérée en 2018 sur la nécessité de réflechir sur </a:t>
            </a:r>
            <a:r>
              <a:rPr lang="fr-NG" sz="3000" b="1" dirty="0">
                <a:solidFill>
                  <a:schemeClr val="accent6"/>
                </a:solidFill>
              </a:rPr>
              <a:t>le devenir </a:t>
            </a:r>
            <a:r>
              <a:rPr lang="fr-NG" sz="3000" dirty="0"/>
              <a:t>des systèmes d’élevage mobile en Afrique de l’Ouest et au Sahel</a:t>
            </a:r>
            <a:r>
              <a:rPr lang="fr-NG" sz="3600" dirty="0"/>
              <a:t>.       </a:t>
            </a:r>
          </a:p>
          <a:p>
            <a:endParaRPr lang="fr-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CBC178-A155-FE19-3C7D-CB6C6B08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E7BD89-7399-8D54-0E83-748B1FFF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055" y="6154934"/>
            <a:ext cx="1666945" cy="6341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F9CF02E-0F4A-8D21-446B-3263DC378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07" y="68183"/>
            <a:ext cx="767672" cy="11287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090960-36E7-D404-E3E3-55A0BB676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079" y="68183"/>
            <a:ext cx="1467295" cy="10323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4096"/>
            <a:ext cx="3598747" cy="35939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041" y="157342"/>
            <a:ext cx="914400" cy="9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839EE-0963-D358-DA0C-F74F4272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4750" y="17759"/>
            <a:ext cx="8895350" cy="1325563"/>
          </a:xfrm>
        </p:spPr>
        <p:txBody>
          <a:bodyPr>
            <a:normAutofit/>
          </a:bodyPr>
          <a:lstStyle/>
          <a:p>
            <a:pPr algn="ctr"/>
            <a:r>
              <a:rPr lang="fr-NG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 quoi à consister la prospective sur les systèmes d’élevage mobile </a:t>
            </a:r>
            <a:endParaRPr lang="fr-NG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6BD8C-824B-BE44-5E16-7012A9C1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562" y="1756289"/>
            <a:ext cx="7677345" cy="4223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NG" sz="4000" b="1" dirty="0"/>
              <a:t>Deux précautions de base </a:t>
            </a:r>
          </a:p>
          <a:p>
            <a:pPr marL="514350" indent="-514350">
              <a:buAutoNum type="arabicPeriod"/>
            </a:pPr>
            <a:r>
              <a:rPr lang="fr-FR" b="1" dirty="0">
                <a:solidFill>
                  <a:srgbClr val="FF0000"/>
                </a:solidFill>
                <a:effectLst/>
              </a:rPr>
              <a:t>Ni prophétie, ni prévision</a:t>
            </a:r>
            <a:r>
              <a:rPr lang="fr-FR" dirty="0">
                <a:effectLst/>
              </a:rPr>
              <a:t>, la prospective n’a pas pour objet de prédire l’avenir, mais de nous aider à le construire (de Jouvenel, 2004); </a:t>
            </a:r>
          </a:p>
          <a:p>
            <a:pPr marL="514350" indent="-514350">
              <a:buAutoNum type="arabicPeriod"/>
            </a:pPr>
            <a:r>
              <a:rPr lang="fr-FR" b="1" dirty="0">
                <a:solidFill>
                  <a:srgbClr val="0070C0"/>
                </a:solidFill>
                <a:effectLst/>
              </a:rPr>
              <a:t>La démarche prospective consiste à explorer les futurs possibles </a:t>
            </a:r>
            <a:r>
              <a:rPr lang="fr-FR" dirty="0">
                <a:effectLst/>
              </a:rPr>
              <a:t>au profit de la décision et de l’action, c’est-à-dire l’élaboration de politiques et de stratégies à court, moyen et long termes(Godet, 2016);  </a:t>
            </a:r>
            <a:r>
              <a:rPr lang="fr-NG" sz="28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093AA9-168D-B579-E175-A667151A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77CA80-561A-547F-8178-C4BE2031F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257" y="6126480"/>
            <a:ext cx="1708984" cy="6501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E0A897-05C3-C3B4-D16F-6288E4CDB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63" y="28804"/>
            <a:ext cx="687050" cy="1010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7EF675-CD32-2D6E-FBC5-30428C6EE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13" y="28804"/>
            <a:ext cx="1529348" cy="10760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" y="1900047"/>
            <a:ext cx="3855411" cy="38031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488" y="104185"/>
            <a:ext cx="914400" cy="9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4481-7845-5B46-46E5-73C4BA058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877EE-38EA-7EE4-D746-87472CA0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3526" y="283981"/>
            <a:ext cx="8984055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NG" sz="4000" b="1" u="sng" dirty="0">
                <a:latin typeface="Arial Rounded MT Bold" panose="020F0704030504030204" pitchFamily="34" charset="0"/>
              </a:rPr>
              <a:t>En quoi à consister la prospective sur les systèmes d’élevage mobile </a:t>
            </a:r>
            <a:br>
              <a:rPr lang="fr-NG" sz="4000" b="1" u="sng" dirty="0">
                <a:latin typeface="Arial Rounded MT Bold" panose="020F0704030504030204" pitchFamily="34" charset="0"/>
              </a:rPr>
            </a:br>
            <a:br>
              <a:rPr lang="fr-FR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320F7-FECE-09A0-28CF-D821830B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404" y="1766623"/>
            <a:ext cx="7711764" cy="47977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NG" sz="9000" b="1" dirty="0">
                <a:solidFill>
                  <a:srgbClr val="0070C0"/>
                </a:solidFill>
              </a:rPr>
              <a:t>Un objectif central</a:t>
            </a:r>
            <a:r>
              <a:rPr lang="fr-NG" sz="5100" b="1" dirty="0">
                <a:solidFill>
                  <a:srgbClr val="0070C0"/>
                </a:solidFill>
              </a:rPr>
              <a:t>:  </a:t>
            </a:r>
          </a:p>
          <a:p>
            <a:pPr marL="0" indent="0">
              <a:buNone/>
            </a:pPr>
            <a:endParaRPr lang="fr-NG" sz="51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fr-NG" sz="8000" b="1" dirty="0">
                <a:solidFill>
                  <a:srgbClr val="0070C0"/>
                </a:solidFill>
              </a:rPr>
              <a:t>Comprendre les mutations en cours et à venir</a:t>
            </a:r>
            <a:r>
              <a:rPr lang="fr-FR" sz="5900" b="1" dirty="0">
                <a:solidFill>
                  <a:srgbClr val="0070C0"/>
                </a:solidFill>
              </a:rPr>
              <a:t> </a:t>
            </a:r>
            <a:r>
              <a:rPr lang="fr-NG" sz="5900" b="1" dirty="0">
                <a:solidFill>
                  <a:srgbClr val="0070C0"/>
                </a:solidFill>
              </a:rPr>
              <a:t>en lien: </a:t>
            </a:r>
            <a:endParaRPr lang="fr-FR" sz="59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fr-NG" sz="5900" b="1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NG" sz="5900" b="1" dirty="0"/>
              <a:t>Avec les tendances lourdes que	présente la région dans le domaine de l’ESPECT (</a:t>
            </a:r>
            <a:r>
              <a:rPr lang="fr-NG" sz="5100" b="1" dirty="0"/>
              <a:t>Economie, Société, Politique, Environnement, Culture et Technologie</a:t>
            </a:r>
            <a:r>
              <a:rPr lang="fr-NG" sz="5900" b="1" dirty="0"/>
              <a:t>)</a:t>
            </a:r>
            <a:endParaRPr lang="fr-FR" sz="5900" b="1" dirty="0"/>
          </a:p>
          <a:p>
            <a:pPr algn="just">
              <a:buFont typeface="Wingdings" panose="05000000000000000000" pitchFamily="2" charset="2"/>
              <a:buChar char="q"/>
            </a:pPr>
            <a:endParaRPr lang="fr-NG" sz="59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NG" sz="5900" b="1" dirty="0"/>
              <a:t>Afin de bâtir un futur partagé  </a:t>
            </a:r>
          </a:p>
          <a:p>
            <a:pPr marL="0" indent="0" algn="just">
              <a:buNone/>
            </a:pPr>
            <a:endParaRPr lang="fr-NG" sz="4000" b="1" dirty="0"/>
          </a:p>
          <a:p>
            <a:pPr marL="0" indent="0">
              <a:buNone/>
            </a:pPr>
            <a:endParaRPr lang="fr-NG" sz="4000" b="1" dirty="0"/>
          </a:p>
          <a:p>
            <a:pPr marL="0" indent="0">
              <a:buNone/>
            </a:pPr>
            <a:r>
              <a:rPr lang="fr-NG" sz="4000" b="1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EA656A-14EC-71E3-218B-EFFF7DDD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5B0BA9-B5AC-9477-C6E7-B22250DB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098" y="6126480"/>
            <a:ext cx="1748428" cy="6651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F19903-A47B-04C5-B335-65433CF00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3796"/>
            <a:ext cx="588351" cy="8650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45D64C-5CF3-75E8-23C3-C1A537DDB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5" y="0"/>
            <a:ext cx="1472941" cy="10363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90" y="2055813"/>
            <a:ext cx="3742628" cy="37014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655" y="53796"/>
            <a:ext cx="783441" cy="7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E1C8B-E8F6-8EC8-2A6A-B831E198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47" y="-266081"/>
            <a:ext cx="7212869" cy="1325563"/>
          </a:xfrm>
        </p:spPr>
        <p:txBody>
          <a:bodyPr/>
          <a:lstStyle/>
          <a:p>
            <a:br>
              <a:rPr lang="fr-FR" b="1" dirty="0"/>
            </a:b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</a:t>
            </a:r>
            <a:r>
              <a:rPr lang="fr-NG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demarche globale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4C1FD-E0E4-D7BA-62A7-F4097CD0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NG" sz="3200" dirty="0"/>
              <a:t>		Conduite d’une étude de base sur les impacts 			socio-économiques et environnementaux des 			systèmes d’élevage mobile qui a permis d’identifier 		trois Variables du changement: tendances et 			incertitudes</a:t>
            </a:r>
          </a:p>
          <a:p>
            <a:pPr lvl="5" algn="just"/>
            <a:r>
              <a:rPr lang="fr-FR" sz="2600" dirty="0">
                <a:solidFill>
                  <a:srgbClr val="0070C0"/>
                </a:solidFill>
              </a:rPr>
              <a:t>D</a:t>
            </a:r>
            <a:r>
              <a:rPr lang="fr-NG" sz="2600" dirty="0">
                <a:solidFill>
                  <a:srgbClr val="0070C0"/>
                </a:solidFill>
              </a:rPr>
              <a:t>imensions socio-économiques (</a:t>
            </a:r>
            <a:r>
              <a:rPr lang="fr-NG" sz="1400" dirty="0">
                <a:solidFill>
                  <a:srgbClr val="0070C0"/>
                </a:solidFill>
              </a:rPr>
              <a:t>démographie, urbanisation, revenus, inégalités,  emploi, productivité, compétivité,  des systèmes d’élevage) </a:t>
            </a:r>
          </a:p>
          <a:p>
            <a:pPr lvl="5" algn="just"/>
            <a:r>
              <a:rPr lang="fr-NG" sz="2600" dirty="0">
                <a:solidFill>
                  <a:srgbClr val="0070C0"/>
                </a:solidFill>
              </a:rPr>
              <a:t>Environnemnt et changement climatique (</a:t>
            </a:r>
            <a:r>
              <a:rPr lang="fr-NG" sz="1400" dirty="0">
                <a:solidFill>
                  <a:srgbClr val="0070C0"/>
                </a:solidFill>
              </a:rPr>
              <a:t>effectif des animaux, disponibilités fourragères, changement climatique), </a:t>
            </a:r>
          </a:p>
          <a:p>
            <a:pPr lvl="5" algn="just"/>
            <a:r>
              <a:rPr lang="fr-FR" sz="2600" dirty="0" err="1">
                <a:solidFill>
                  <a:srgbClr val="0070C0"/>
                </a:solidFill>
              </a:rPr>
              <a:t>T</a:t>
            </a:r>
            <a:r>
              <a:rPr lang="fr-NG" sz="2600" dirty="0">
                <a:solidFill>
                  <a:srgbClr val="0070C0"/>
                </a:solidFill>
              </a:rPr>
              <a:t>erriroires, institutions et politiques publiques (</a:t>
            </a:r>
            <a:r>
              <a:rPr lang="fr-NG" sz="1400" dirty="0">
                <a:solidFill>
                  <a:srgbClr val="0070C0"/>
                </a:solidFill>
              </a:rPr>
              <a:t>territoires ruraux, gouvernance locale, cohésion sociale, jeunesse conflit)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01CF39-27EE-246A-B050-EAD2039E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1905E-39C7-C878-271E-68CBC76E4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414" y="6176963"/>
            <a:ext cx="1706586" cy="6492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336C4B-0F54-B5BB-1276-6B867188E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44" y="30925"/>
            <a:ext cx="783136" cy="11514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319AAE-E3A9-584B-4B32-87FE6DE0E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80" y="30925"/>
            <a:ext cx="1461908" cy="10285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737" y="126150"/>
            <a:ext cx="914400" cy="9252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8F6D13-F0FF-75F5-9BFC-CB56AD720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2672" y="2122713"/>
            <a:ext cx="2821547" cy="28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A85D3-5707-3AF5-AFB9-0DD544B8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491"/>
            <a:ext cx="9124845" cy="1325563"/>
          </a:xfrm>
        </p:spPr>
        <p:txBody>
          <a:bodyPr/>
          <a:lstStyle/>
          <a:p>
            <a:r>
              <a:rPr lang="fr-NG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 démarche globale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BF4E36-5528-6524-C41B-4439BB49F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44" y="1627497"/>
            <a:ext cx="7941296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NG" dirty="0"/>
              <a:t>Deux processus d’analyse approfondie des variables du changement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</a:t>
            </a:r>
            <a:r>
              <a:rPr lang="fr-NG" dirty="0"/>
              <a:t>n processus conduit par les trois principaux réseaux d’OPR ( RBM, ROPPA, APESS), </a:t>
            </a:r>
          </a:p>
          <a:p>
            <a:pPr lvl="1"/>
            <a:r>
              <a:rPr lang="fr-N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second processus conduit par la CEDEAO  avec l’appui 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N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CILSS et la FAO sur les questions environnementales et changements climatiques,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N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CIRAD sur les dimensions socio-économiques,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N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’ISRA du Sénégal sur les dimensions de territoires, politique publiques, conflit, </a:t>
            </a:r>
          </a:p>
          <a:p>
            <a:pPr lvl="1"/>
            <a:r>
              <a:rPr lang="fr-NG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mise en débat des résultats des deux procesuss lors d’un atelier co présidé par le Directeur le Secrétaire Exécutif du CILSS et le DADAR.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37FD9B-0C10-7153-7385-D981CD39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514" y="6227278"/>
            <a:ext cx="1416486" cy="5388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AF173E-5F6B-7606-FBAD-A0441E824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62" y="-75580"/>
            <a:ext cx="759160" cy="11162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C76DFD-1B3E-85E9-2E84-7B2269AD5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13" y="53491"/>
            <a:ext cx="1559306" cy="10970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5421"/>
            <a:ext cx="3775444" cy="38429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7671" y="115411"/>
            <a:ext cx="914400" cy="9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8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82C90-C956-051A-7832-6783C452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6676" y="0"/>
            <a:ext cx="9549353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</a:t>
            </a:r>
            <a:r>
              <a:rPr lang="fr-NG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ue synoptique du processus et du résultat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2312D0-405D-8DD9-8F54-5898963E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56EA-1E49-43A1-A432-83484A8FD55F}" type="slidenum">
              <a:rPr lang="fr-FR" smtClean="0"/>
              <a:t>9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DFF2BF-BFEE-5DC0-F736-921040B90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01" y="1523198"/>
            <a:ext cx="11063235" cy="53348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A61D4F7-8DB4-923E-C507-EAC4D43F6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524" y="6278880"/>
            <a:ext cx="1398302" cy="5319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0A8537-F2C9-A76C-CA9F-38765842B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715" y="76558"/>
            <a:ext cx="1530285" cy="10766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C2F1AF-5FB0-A8C7-C9F4-203A6742D7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56" y="11044"/>
            <a:ext cx="669659" cy="9846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136" y="40740"/>
            <a:ext cx="914400" cy="9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516</Words>
  <Application>Microsoft Macintosh PowerPoint</Application>
  <PresentationFormat>Grand écran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Montserrat</vt:lpstr>
      <vt:lpstr>Wingdings</vt:lpstr>
      <vt:lpstr>Office Theme</vt:lpstr>
      <vt:lpstr>Présentation PowerPoint</vt:lpstr>
      <vt:lpstr>Présentation PowerPoint</vt:lpstr>
      <vt:lpstr>PLAN DE LA PRÉSENTATION </vt:lpstr>
      <vt:lpstr>Pourquoi une prospective sur les systèmes d’élevage en AOS</vt:lpstr>
      <vt:lpstr>En quoi à consister la prospective sur les systèmes d’élevage mobile </vt:lpstr>
      <vt:lpstr> En quoi à consister la prospective sur les systèmes d’élevage mobile   </vt:lpstr>
      <vt:lpstr> La demarche globale</vt:lpstr>
      <vt:lpstr>La démarche globale </vt:lpstr>
      <vt:lpstr>Vue synoptique du processus et du résultat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VAVA</dc:creator>
  <cp:lastModifiedBy>Bio Goura Soulé</cp:lastModifiedBy>
  <cp:revision>22</cp:revision>
  <dcterms:created xsi:type="dcterms:W3CDTF">2024-11-02T13:36:04Z</dcterms:created>
  <dcterms:modified xsi:type="dcterms:W3CDTF">2024-11-06T22:50:08Z</dcterms:modified>
</cp:coreProperties>
</file>