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3" r:id="rId3"/>
  </p:sldMasterIdLst>
  <p:notesMasterIdLst>
    <p:notesMasterId r:id="rId22"/>
  </p:notesMasterIdLst>
  <p:sldIdLst>
    <p:sldId id="263" r:id="rId4"/>
    <p:sldId id="373" r:id="rId5"/>
    <p:sldId id="374" r:id="rId6"/>
    <p:sldId id="7977" r:id="rId7"/>
    <p:sldId id="8008" r:id="rId8"/>
    <p:sldId id="7990" r:id="rId9"/>
    <p:sldId id="7475" r:id="rId10"/>
    <p:sldId id="8010" r:id="rId11"/>
    <p:sldId id="8009" r:id="rId12"/>
    <p:sldId id="7989" r:id="rId13"/>
    <p:sldId id="8013" r:id="rId14"/>
    <p:sldId id="8007" r:id="rId15"/>
    <p:sldId id="8015" r:id="rId16"/>
    <p:sldId id="8016" r:id="rId17"/>
    <p:sldId id="7984" r:id="rId18"/>
    <p:sldId id="8011" r:id="rId19"/>
    <p:sldId id="7468" r:id="rId20"/>
    <p:sldId id="7987"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MAH" initials="BJ" lastIdx="2" clrIdx="0">
    <p:extLst>
      <p:ext uri="{19B8F6BF-5375-455C-9EA6-DF929625EA0E}">
        <p15:presenceInfo xmlns:p15="http://schemas.microsoft.com/office/powerpoint/2012/main" userId="BLAMAH" providerId="None"/>
      </p:ext>
    </p:extLst>
  </p:cmAuthor>
  <p:cmAuthor id="2" name="Toure, Oussouby (FAOSFW)" initials="TO(" lastIdx="34" clrIdx="1">
    <p:extLst>
      <p:ext uri="{19B8F6BF-5375-455C-9EA6-DF929625EA0E}">
        <p15:presenceInfo xmlns:p15="http://schemas.microsoft.com/office/powerpoint/2012/main" userId="Toure, Oussouby (FAOSF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71" d="100"/>
          <a:sy n="71"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5C4E5-9D8B-4C7D-8A02-3BF9F4CE7815}" type="datetimeFigureOut">
              <a:rPr lang="fr-FR" smtClean="0"/>
              <a:t>05/11/2024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2A7C2-10C8-497C-BC44-1F113208F919}" type="slidenum">
              <a:rPr lang="fr-FR" smtClean="0"/>
              <a:t>‹N°›</a:t>
            </a:fld>
            <a:endParaRPr lang="fr-FR"/>
          </a:p>
        </p:txBody>
      </p:sp>
    </p:spTree>
    <p:extLst>
      <p:ext uri="{BB962C8B-B14F-4D97-AF65-F5344CB8AC3E}">
        <p14:creationId xmlns:p14="http://schemas.microsoft.com/office/powerpoint/2010/main" val="41221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4813" y="1230313"/>
            <a:ext cx="5895975" cy="3317875"/>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pPr algn="l" rtl="0"/>
            <a:endParaRPr lang="fr-FR"/>
          </a:p>
        </p:txBody>
      </p:sp>
      <p:sp>
        <p:nvSpPr>
          <p:cNvPr id="4" name="Espace réservé du numéro de diapositive 3"/>
          <p:cNvSpPr>
            <a:spLocks noGrp="1"/>
          </p:cNvSpPr>
          <p:nvPr>
            <p:ph type="sldNum" sz="quarter" idx="5"/>
          </p:nvPr>
        </p:nvSpPr>
        <p:spPr/>
        <p:txBody>
          <a:bodyPr/>
          <a:lstStyle/>
          <a:p>
            <a:pPr marL="0" marR="0" lvl="0" indent="0" algn="l" defTabSz="904342" rtl="0" eaLnBrk="1" fontAlgn="auto" latinLnBrk="0" hangingPunct="1">
              <a:lnSpc>
                <a:spcPct val="100000"/>
              </a:lnSpc>
              <a:spcBef>
                <a:spcPts val="0"/>
              </a:spcBef>
              <a:spcAft>
                <a:spcPts val="0"/>
              </a:spcAft>
              <a:buClrTx/>
              <a:buSzTx/>
              <a:buFontTx/>
              <a:buNone/>
              <a:tabLst/>
              <a:defRPr/>
            </a:pPr>
            <a:fld id="{ED67F66F-9509-49D6-92F5-4477BE4712F5}"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04342"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09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4813" y="1230313"/>
            <a:ext cx="5895975" cy="3317875"/>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pPr algn="l" rtl="0"/>
            <a:endParaRPr lang="fr-FR"/>
          </a:p>
        </p:txBody>
      </p:sp>
      <p:sp>
        <p:nvSpPr>
          <p:cNvPr id="4" name="Espace réservé du numéro de diapositive 3"/>
          <p:cNvSpPr>
            <a:spLocks noGrp="1"/>
          </p:cNvSpPr>
          <p:nvPr>
            <p:ph type="sldNum" sz="quarter" idx="5"/>
          </p:nvPr>
        </p:nvSpPr>
        <p:spPr/>
        <p:txBody>
          <a:bodyPr/>
          <a:lstStyle/>
          <a:p>
            <a:pPr marL="0" marR="0" lvl="0" indent="0" algn="l" defTabSz="904342" rtl="0" eaLnBrk="1" fontAlgn="auto" latinLnBrk="0" hangingPunct="1">
              <a:lnSpc>
                <a:spcPct val="100000"/>
              </a:lnSpc>
              <a:spcBef>
                <a:spcPts val="0"/>
              </a:spcBef>
              <a:spcAft>
                <a:spcPts val="0"/>
              </a:spcAft>
              <a:buClrTx/>
              <a:buSzTx/>
              <a:buFontTx/>
              <a:buNone/>
              <a:tabLst/>
              <a:defRPr/>
            </a:pPr>
            <a:fld id="{ED67F66F-9509-49D6-92F5-4477BE4712F5}"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04342"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01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4813" y="1230313"/>
            <a:ext cx="5895975" cy="3317875"/>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pPr algn="l" rtl="0"/>
            <a:endParaRPr lang="fr-FR"/>
          </a:p>
        </p:txBody>
      </p:sp>
      <p:sp>
        <p:nvSpPr>
          <p:cNvPr id="4" name="Espace réservé du numéro de diapositive 3"/>
          <p:cNvSpPr>
            <a:spLocks noGrp="1"/>
          </p:cNvSpPr>
          <p:nvPr>
            <p:ph type="sldNum" sz="quarter" idx="5"/>
          </p:nvPr>
        </p:nvSpPr>
        <p:spPr/>
        <p:txBody>
          <a:bodyPr/>
          <a:lstStyle/>
          <a:p>
            <a:pPr marL="0" marR="0" lvl="0" indent="0" algn="l" defTabSz="904342" rtl="0" eaLnBrk="1" fontAlgn="auto" latinLnBrk="0" hangingPunct="1">
              <a:lnSpc>
                <a:spcPct val="100000"/>
              </a:lnSpc>
              <a:spcBef>
                <a:spcPts val="0"/>
              </a:spcBef>
              <a:spcAft>
                <a:spcPts val="0"/>
              </a:spcAft>
              <a:buClrTx/>
              <a:buSzTx/>
              <a:buFontTx/>
              <a:buNone/>
              <a:tabLst/>
              <a:defRPr/>
            </a:pPr>
            <a:fld id="{ED67F66F-9509-49D6-92F5-4477BE4712F5}"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04342"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50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82A7C2-10C8-497C-BC44-1F113208F919}" type="slidenum">
              <a:rPr lang="fr-FR" smtClean="0"/>
              <a:t>15</a:t>
            </a:fld>
            <a:endParaRPr lang="fr-FR"/>
          </a:p>
        </p:txBody>
      </p:sp>
    </p:spTree>
    <p:extLst>
      <p:ext uri="{BB962C8B-B14F-4D97-AF65-F5344CB8AC3E}">
        <p14:creationId xmlns:p14="http://schemas.microsoft.com/office/powerpoint/2010/main" val="2102954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82A7C2-10C8-497C-BC44-1F113208F919}" type="slidenum">
              <a:rPr lang="fr-FR" smtClean="0"/>
              <a:t>16</a:t>
            </a:fld>
            <a:endParaRPr lang="fr-FR"/>
          </a:p>
        </p:txBody>
      </p:sp>
    </p:spTree>
    <p:extLst>
      <p:ext uri="{BB962C8B-B14F-4D97-AF65-F5344CB8AC3E}">
        <p14:creationId xmlns:p14="http://schemas.microsoft.com/office/powerpoint/2010/main" val="1322496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04813" y="1230313"/>
            <a:ext cx="5895975" cy="3317875"/>
          </a:xfrm>
          <a:prstGeom prst="rect">
            <a:avLst/>
          </a:prstGeom>
          <a:noFill/>
          <a:ln w="12700">
            <a:solidFill>
              <a:prstClr val="black"/>
            </a:solidFill>
          </a:ln>
        </p:spPr>
      </p:sp>
      <p:sp>
        <p:nvSpPr>
          <p:cNvPr id="3" name="Espace réservé des notes 2"/>
          <p:cNvSpPr>
            <a:spLocks noGrp="1"/>
          </p:cNvSpPr>
          <p:nvPr>
            <p:ph type="body" idx="1"/>
          </p:nvPr>
        </p:nvSpPr>
        <p:spPr/>
        <p:txBody>
          <a:bodyPr/>
          <a:lstStyle/>
          <a:p>
            <a:pPr algn="l" rtl="0"/>
            <a:endParaRPr lang="fr-FR"/>
          </a:p>
        </p:txBody>
      </p:sp>
      <p:sp>
        <p:nvSpPr>
          <p:cNvPr id="4" name="Espace réservé du numéro de diapositive 3"/>
          <p:cNvSpPr>
            <a:spLocks noGrp="1"/>
          </p:cNvSpPr>
          <p:nvPr>
            <p:ph type="sldNum" sz="quarter" idx="5"/>
          </p:nvPr>
        </p:nvSpPr>
        <p:spPr/>
        <p:txBody>
          <a:bodyPr/>
          <a:lstStyle/>
          <a:p>
            <a:pPr marL="0" marR="0" lvl="0" indent="0" algn="l" defTabSz="904342" rtl="0" eaLnBrk="1" fontAlgn="auto" latinLnBrk="0" hangingPunct="1">
              <a:lnSpc>
                <a:spcPct val="100000"/>
              </a:lnSpc>
              <a:spcBef>
                <a:spcPts val="0"/>
              </a:spcBef>
              <a:spcAft>
                <a:spcPts val="0"/>
              </a:spcAft>
              <a:buClrTx/>
              <a:buSzTx/>
              <a:buFontTx/>
              <a:buNone/>
              <a:tabLst/>
              <a:defRPr/>
            </a:pPr>
            <a:fld id="{ED67F66F-9509-49D6-92F5-4477BE4712F5}"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04342"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53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4269E1A-909F-4BD9-B07A-6D42FB3FA2C7}" type="datetimeFigureOut">
              <a:rPr lang="fr-FR" smtClean="0"/>
              <a:t>05/11/2024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407501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4269E1A-909F-4BD9-B07A-6D42FB3FA2C7}" type="datetimeFigureOut">
              <a:rPr lang="fr-FR" smtClean="0"/>
              <a:t>05/11/2024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112682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4269E1A-909F-4BD9-B07A-6D42FB3FA2C7}" type="datetimeFigureOut">
              <a:rPr lang="fr-FR" smtClean="0"/>
              <a:t>05/11/2024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130474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752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6"/>
            <a:ext cx="12192000" cy="775779"/>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377"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377"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09908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8992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71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5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5" name="Rectangle 5">
            <a:extLst>
              <a:ext uri="{FF2B5EF4-FFF2-40B4-BE49-F238E27FC236}">
                <a16:creationId xmlns:a16="http://schemas.microsoft.com/office/drawing/2014/main" id="{F9F6BDD4-7721-44CF-91F3-7CAE909EE602}"/>
              </a:ext>
            </a:extLst>
          </p:cNvPr>
          <p:cNvSpPr/>
          <p:nvPr userDrawn="1"/>
        </p:nvSpPr>
        <p:spPr>
          <a:xfrm>
            <a:off x="718008" y="2502724"/>
            <a:ext cx="2597468" cy="3725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5">
            <a:extLst>
              <a:ext uri="{FF2B5EF4-FFF2-40B4-BE49-F238E27FC236}">
                <a16:creationId xmlns:a16="http://schemas.microsoft.com/office/drawing/2014/main" id="{87EED819-4DFF-4ACB-9C5A-985600DC80E7}"/>
              </a:ext>
            </a:extLst>
          </p:cNvPr>
          <p:cNvSpPr>
            <a:spLocks noGrp="1"/>
          </p:cNvSpPr>
          <p:nvPr>
            <p:ph type="pic" sz="quarter" idx="14" hasCustomPrompt="1"/>
          </p:nvPr>
        </p:nvSpPr>
        <p:spPr>
          <a:xfrm>
            <a:off x="2430838" y="2701272"/>
            <a:ext cx="1769276" cy="1769276"/>
          </a:xfrm>
          <a:prstGeom prst="ellipse">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2" name="Rectangle 5">
            <a:extLst>
              <a:ext uri="{FF2B5EF4-FFF2-40B4-BE49-F238E27FC236}">
                <a16:creationId xmlns:a16="http://schemas.microsoft.com/office/drawing/2014/main" id="{36801B2B-581B-4308-B935-05A673D630F3}"/>
              </a:ext>
            </a:extLst>
          </p:cNvPr>
          <p:cNvSpPr/>
          <p:nvPr userDrawn="1"/>
        </p:nvSpPr>
        <p:spPr>
          <a:xfrm>
            <a:off x="4400423" y="2497512"/>
            <a:ext cx="2597468" cy="37255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35">
            <a:extLst>
              <a:ext uri="{FF2B5EF4-FFF2-40B4-BE49-F238E27FC236}">
                <a16:creationId xmlns:a16="http://schemas.microsoft.com/office/drawing/2014/main" id="{3A92A66F-6989-43ED-82F9-1FB2FEE0A26D}"/>
              </a:ext>
            </a:extLst>
          </p:cNvPr>
          <p:cNvSpPr>
            <a:spLocks noGrp="1"/>
          </p:cNvSpPr>
          <p:nvPr>
            <p:ph type="pic" sz="quarter" idx="15" hasCustomPrompt="1"/>
          </p:nvPr>
        </p:nvSpPr>
        <p:spPr>
          <a:xfrm>
            <a:off x="6113253" y="2696060"/>
            <a:ext cx="1769276" cy="1769276"/>
          </a:xfrm>
          <a:prstGeom prst="ellipse">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Rectangle 5">
            <a:extLst>
              <a:ext uri="{FF2B5EF4-FFF2-40B4-BE49-F238E27FC236}">
                <a16:creationId xmlns:a16="http://schemas.microsoft.com/office/drawing/2014/main" id="{F9440317-419B-48AA-A067-2D5D7C14C1BF}"/>
              </a:ext>
            </a:extLst>
          </p:cNvPr>
          <p:cNvSpPr/>
          <p:nvPr userDrawn="1"/>
        </p:nvSpPr>
        <p:spPr>
          <a:xfrm>
            <a:off x="8082838" y="2492300"/>
            <a:ext cx="2597468" cy="37255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35">
            <a:extLst>
              <a:ext uri="{FF2B5EF4-FFF2-40B4-BE49-F238E27FC236}">
                <a16:creationId xmlns:a16="http://schemas.microsoft.com/office/drawing/2014/main" id="{AEF16489-F6D4-4782-89CC-60842B337941}"/>
              </a:ext>
            </a:extLst>
          </p:cNvPr>
          <p:cNvSpPr>
            <a:spLocks noGrp="1"/>
          </p:cNvSpPr>
          <p:nvPr>
            <p:ph type="pic" sz="quarter" idx="16" hasCustomPrompt="1"/>
          </p:nvPr>
        </p:nvSpPr>
        <p:spPr>
          <a:xfrm>
            <a:off x="9795668" y="2690848"/>
            <a:ext cx="1769276" cy="1769276"/>
          </a:xfrm>
          <a:prstGeom prst="ellipse">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3871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0FDC951B-4827-4746-8C43-F73A37D3D2DC}"/>
              </a:ext>
            </a:extLst>
          </p:cNvPr>
          <p:cNvSpPr>
            <a:spLocks noGrp="1"/>
          </p:cNvSpPr>
          <p:nvPr>
            <p:ph type="pic" sz="quarter" idx="14" hasCustomPrompt="1"/>
          </p:nvPr>
        </p:nvSpPr>
        <p:spPr>
          <a:xfrm>
            <a:off x="1" y="0"/>
            <a:ext cx="5604529" cy="6858000"/>
          </a:xfrm>
          <a:custGeom>
            <a:avLst/>
            <a:gdLst>
              <a:gd name="connsiteX0" fmla="*/ 0 w 5604529"/>
              <a:gd name="connsiteY0" fmla="*/ 0 h 6858000"/>
              <a:gd name="connsiteX1" fmla="*/ 4271478 w 5604529"/>
              <a:gd name="connsiteY1" fmla="*/ 0 h 6858000"/>
              <a:gd name="connsiteX2" fmla="*/ 4273236 w 5604529"/>
              <a:gd name="connsiteY2" fmla="*/ 0 h 6858000"/>
              <a:gd name="connsiteX3" fmla="*/ 4273236 w 5604529"/>
              <a:gd name="connsiteY3" fmla="*/ 1845 h 6858000"/>
              <a:gd name="connsiteX4" fmla="*/ 4285285 w 5604529"/>
              <a:gd name="connsiteY4" fmla="*/ 14484 h 6858000"/>
              <a:gd name="connsiteX5" fmla="*/ 5604529 w 5604529"/>
              <a:gd name="connsiteY5" fmla="*/ 3429000 h 6858000"/>
              <a:gd name="connsiteX6" fmla="*/ 4285285 w 5604529"/>
              <a:gd name="connsiteY6" fmla="*/ 6843518 h 6858000"/>
              <a:gd name="connsiteX7" fmla="*/ 4273236 w 5604529"/>
              <a:gd name="connsiteY7" fmla="*/ 6856156 h 6858000"/>
              <a:gd name="connsiteX8" fmla="*/ 4273236 w 5604529"/>
              <a:gd name="connsiteY8" fmla="*/ 6858000 h 6858000"/>
              <a:gd name="connsiteX9" fmla="*/ 4271478 w 5604529"/>
              <a:gd name="connsiteY9" fmla="*/ 6858000 h 6858000"/>
              <a:gd name="connsiteX10" fmla="*/ 0 w 5604529"/>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4529" h="6858000">
                <a:moveTo>
                  <a:pt x="0" y="0"/>
                </a:moveTo>
                <a:lnTo>
                  <a:pt x="4271478" y="0"/>
                </a:lnTo>
                <a:lnTo>
                  <a:pt x="4273236" y="0"/>
                </a:lnTo>
                <a:lnTo>
                  <a:pt x="4273236" y="1845"/>
                </a:lnTo>
                <a:lnTo>
                  <a:pt x="4285285" y="14484"/>
                </a:lnTo>
                <a:cubicBezTo>
                  <a:pt x="5104954" y="916319"/>
                  <a:pt x="5604529" y="2114320"/>
                  <a:pt x="5604529" y="3429000"/>
                </a:cubicBezTo>
                <a:cubicBezTo>
                  <a:pt x="5604529" y="4743682"/>
                  <a:pt x="5104954" y="5941681"/>
                  <a:pt x="4285285" y="6843518"/>
                </a:cubicBezTo>
                <a:lnTo>
                  <a:pt x="4273236" y="6856156"/>
                </a:lnTo>
                <a:lnTo>
                  <a:pt x="4273236" y="6858000"/>
                </a:lnTo>
                <a:lnTo>
                  <a:pt x="4271478" y="6858000"/>
                </a:lnTo>
                <a:lnTo>
                  <a:pt x="0" y="68580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자유형: 도형 5">
            <a:extLst>
              <a:ext uri="{FF2B5EF4-FFF2-40B4-BE49-F238E27FC236}">
                <a16:creationId xmlns:a16="http://schemas.microsoft.com/office/drawing/2014/main" id="{CCB937F8-6809-4438-860D-0569869EC10E}"/>
              </a:ext>
            </a:extLst>
          </p:cNvPr>
          <p:cNvSpPr/>
          <p:nvPr userDrawn="1"/>
        </p:nvSpPr>
        <p:spPr>
          <a:xfrm rot="5400000">
            <a:off x="2049430" y="2663450"/>
            <a:ext cx="6474953" cy="1531100"/>
          </a:xfrm>
          <a:custGeom>
            <a:avLst/>
            <a:gdLst>
              <a:gd name="connsiteX0" fmla="*/ 1211925 w 2423855"/>
              <a:gd name="connsiteY0" fmla="*/ 0 h 573157"/>
              <a:gd name="connsiteX1" fmla="*/ 2421989 w 2423855"/>
              <a:gd name="connsiteY1" fmla="*/ 570662 h 573157"/>
              <a:gd name="connsiteX2" fmla="*/ 2423855 w 2423855"/>
              <a:gd name="connsiteY2" fmla="*/ 573157 h 573157"/>
              <a:gd name="connsiteX3" fmla="*/ 2356638 w 2423855"/>
              <a:gd name="connsiteY3" fmla="*/ 512067 h 573157"/>
              <a:gd name="connsiteX4" fmla="*/ 1211924 w 2423855"/>
              <a:gd name="connsiteY4" fmla="*/ 101125 h 573157"/>
              <a:gd name="connsiteX5" fmla="*/ 67210 w 2423855"/>
              <a:gd name="connsiteY5" fmla="*/ 512067 h 573157"/>
              <a:gd name="connsiteX6" fmla="*/ 0 w 2423855"/>
              <a:gd name="connsiteY6" fmla="*/ 573152 h 573157"/>
              <a:gd name="connsiteX7" fmla="*/ 1861 w 2423855"/>
              <a:gd name="connsiteY7" fmla="*/ 570662 h 573157"/>
              <a:gd name="connsiteX8" fmla="*/ 1211925 w 2423855"/>
              <a:gd name="connsiteY8" fmla="*/ 0 h 57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55" h="573157">
                <a:moveTo>
                  <a:pt x="1211925" y="0"/>
                </a:moveTo>
                <a:cubicBezTo>
                  <a:pt x="1699088" y="0"/>
                  <a:pt x="2134367" y="222145"/>
                  <a:pt x="2421989" y="570662"/>
                </a:cubicBezTo>
                <a:lnTo>
                  <a:pt x="2423855" y="573157"/>
                </a:lnTo>
                <a:lnTo>
                  <a:pt x="2356638" y="512067"/>
                </a:lnTo>
                <a:cubicBezTo>
                  <a:pt x="2045561" y="255343"/>
                  <a:pt x="1646752" y="101125"/>
                  <a:pt x="1211924" y="101125"/>
                </a:cubicBezTo>
                <a:cubicBezTo>
                  <a:pt x="777096" y="101125"/>
                  <a:pt x="378287" y="255343"/>
                  <a:pt x="67210" y="512067"/>
                </a:cubicBezTo>
                <a:lnTo>
                  <a:pt x="0" y="573152"/>
                </a:lnTo>
                <a:lnTo>
                  <a:pt x="1861" y="570662"/>
                </a:lnTo>
                <a:cubicBezTo>
                  <a:pt x="289483" y="222145"/>
                  <a:pt x="724762" y="0"/>
                  <a:pt x="121192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Tree>
    <p:extLst>
      <p:ext uri="{BB962C8B-B14F-4D97-AF65-F5344CB8AC3E}">
        <p14:creationId xmlns:p14="http://schemas.microsoft.com/office/powerpoint/2010/main" val="427339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5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4269E1A-909F-4BD9-B07A-6D42FB3FA2C7}" type="datetimeFigureOut">
              <a:rPr lang="fr-FR" smtClean="0"/>
              <a:t>05/11/2024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2733976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3" name="타원 1">
            <a:extLst>
              <a:ext uri="{FF2B5EF4-FFF2-40B4-BE49-F238E27FC236}">
                <a16:creationId xmlns:a16="http://schemas.microsoft.com/office/drawing/2014/main" id="{66A02148-4E08-45FA-B410-739D2D230151}"/>
              </a:ext>
            </a:extLst>
          </p:cNvPr>
          <p:cNvSpPr/>
          <p:nvPr userDrawn="1"/>
        </p:nvSpPr>
        <p:spPr>
          <a:xfrm>
            <a:off x="4695731" y="2028731"/>
            <a:ext cx="2800538" cy="2800538"/>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그림 개체 틀 3">
            <a:extLst>
              <a:ext uri="{FF2B5EF4-FFF2-40B4-BE49-F238E27FC236}">
                <a16:creationId xmlns:a16="http://schemas.microsoft.com/office/drawing/2014/main" id="{52249887-6DCE-47D2-92B6-232DD0DD244E}"/>
              </a:ext>
            </a:extLst>
          </p:cNvPr>
          <p:cNvSpPr>
            <a:spLocks noGrp="1"/>
          </p:cNvSpPr>
          <p:nvPr>
            <p:ph type="pic" sz="quarter" idx="12" hasCustomPrompt="1"/>
          </p:nvPr>
        </p:nvSpPr>
        <p:spPr>
          <a:xfrm>
            <a:off x="3343275" y="676275"/>
            <a:ext cx="5505450" cy="5505450"/>
          </a:xfrm>
          <a:custGeom>
            <a:avLst/>
            <a:gdLst>
              <a:gd name="connsiteX0" fmla="*/ 2752725 w 5505450"/>
              <a:gd name="connsiteY0" fmla="*/ 1356818 h 5505450"/>
              <a:gd name="connsiteX1" fmla="*/ 1356818 w 5505450"/>
              <a:gd name="connsiteY1" fmla="*/ 2752725 h 5505450"/>
              <a:gd name="connsiteX2" fmla="*/ 2752725 w 5505450"/>
              <a:gd name="connsiteY2" fmla="*/ 4148632 h 5505450"/>
              <a:gd name="connsiteX3" fmla="*/ 4148632 w 5505450"/>
              <a:gd name="connsiteY3" fmla="*/ 2752725 h 5505450"/>
              <a:gd name="connsiteX4" fmla="*/ 2752725 w 5505450"/>
              <a:gd name="connsiteY4" fmla="*/ 1356818 h 5505450"/>
              <a:gd name="connsiteX5" fmla="*/ 2752725 w 5505450"/>
              <a:gd name="connsiteY5" fmla="*/ 0 h 5505450"/>
              <a:gd name="connsiteX6" fmla="*/ 5505450 w 5505450"/>
              <a:gd name="connsiteY6" fmla="*/ 2752725 h 5505450"/>
              <a:gd name="connsiteX7" fmla="*/ 2752725 w 5505450"/>
              <a:gd name="connsiteY7" fmla="*/ 5505450 h 5505450"/>
              <a:gd name="connsiteX8" fmla="*/ 0 w 5505450"/>
              <a:gd name="connsiteY8" fmla="*/ 2752725 h 5505450"/>
              <a:gd name="connsiteX9" fmla="*/ 2752725 w 5505450"/>
              <a:gd name="connsiteY9" fmla="*/ 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450" h="5505450">
                <a:moveTo>
                  <a:pt x="2752725" y="1356818"/>
                </a:moveTo>
                <a:cubicBezTo>
                  <a:pt x="1981787" y="1356818"/>
                  <a:pt x="1356818" y="1981787"/>
                  <a:pt x="1356818" y="2752725"/>
                </a:cubicBezTo>
                <a:cubicBezTo>
                  <a:pt x="1356818" y="3523663"/>
                  <a:pt x="1981787" y="4148632"/>
                  <a:pt x="2752725" y="4148632"/>
                </a:cubicBezTo>
                <a:cubicBezTo>
                  <a:pt x="3523663" y="4148632"/>
                  <a:pt x="4148632" y="3523663"/>
                  <a:pt x="4148632" y="2752725"/>
                </a:cubicBezTo>
                <a:cubicBezTo>
                  <a:pt x="4148632" y="1981787"/>
                  <a:pt x="3523663" y="1356818"/>
                  <a:pt x="2752725" y="1356818"/>
                </a:cubicBezTo>
                <a:close/>
                <a:moveTo>
                  <a:pt x="2752725" y="0"/>
                </a:moveTo>
                <a:cubicBezTo>
                  <a:pt x="4273013" y="0"/>
                  <a:pt x="5505450" y="1232437"/>
                  <a:pt x="5505450" y="2752725"/>
                </a:cubicBezTo>
                <a:cubicBezTo>
                  <a:pt x="5505450" y="4273013"/>
                  <a:pt x="4273013" y="5505450"/>
                  <a:pt x="2752725" y="5505450"/>
                </a:cubicBezTo>
                <a:cubicBezTo>
                  <a:pt x="1232437" y="5505450"/>
                  <a:pt x="0" y="4273013"/>
                  <a:pt x="0" y="2752725"/>
                </a:cubicBezTo>
                <a:cubicBezTo>
                  <a:pt x="0" y="1232437"/>
                  <a:pt x="1232437" y="0"/>
                  <a:pt x="2752725"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77475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038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6D91A3-B04D-4069-9A9E-AEFAA6DDFCF0}"/>
              </a:ext>
            </a:extLst>
          </p:cNvPr>
          <p:cNvSpPr/>
          <p:nvPr userDrawn="1"/>
        </p:nvSpPr>
        <p:spPr>
          <a:xfrm>
            <a:off x="0" y="0"/>
            <a:ext cx="81003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23A8095-3FDE-4C32-9FFD-9823377F8AF5}"/>
              </a:ext>
            </a:extLst>
          </p:cNvPr>
          <p:cNvSpPr>
            <a:spLocks noGrp="1"/>
          </p:cNvSpPr>
          <p:nvPr>
            <p:ph type="pic" idx="13" hasCustomPrompt="1"/>
          </p:nvPr>
        </p:nvSpPr>
        <p:spPr>
          <a:xfrm>
            <a:off x="4611757" y="1162879"/>
            <a:ext cx="7580243" cy="4532244"/>
          </a:xfrm>
          <a:prstGeom prst="rect">
            <a:avLst/>
          </a:prstGeom>
          <a:solidFill>
            <a:schemeClr val="bg1">
              <a:lumMod val="95000"/>
            </a:schemeClr>
          </a:solidFill>
        </p:spPr>
        <p:txBody>
          <a:bodyPr anchor="ctr"/>
          <a:lstStyle>
            <a:lvl1pPr marL="0" indent="0" algn="ctr">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a:extLst>
              <a:ext uri="{FF2B5EF4-FFF2-40B4-BE49-F238E27FC236}">
                <a16:creationId xmlns:a16="http://schemas.microsoft.com/office/drawing/2014/main" id="{BE8C1F5C-192F-43AE-9B93-9A4C91D7CE94}"/>
              </a:ext>
            </a:extLst>
          </p:cNvPr>
          <p:cNvSpPr>
            <a:spLocks noGrp="1"/>
          </p:cNvSpPr>
          <p:nvPr>
            <p:ph type="pic" idx="14" hasCustomPrompt="1"/>
          </p:nvPr>
        </p:nvSpPr>
        <p:spPr>
          <a:xfrm rot="20585984">
            <a:off x="3080925" y="3887570"/>
            <a:ext cx="2253284" cy="2389344"/>
          </a:xfrm>
          <a:prstGeom prst="rect">
            <a:avLst/>
          </a:prstGeom>
          <a:solidFill>
            <a:schemeClr val="bg1">
              <a:lumMod val="95000"/>
            </a:schemeClr>
          </a:solidFill>
          <a:ln w="50800">
            <a:solidFill>
              <a:schemeClr val="bg1"/>
            </a:solid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id="{582C7C59-FDF9-46DF-BE98-363BC3321E23}"/>
              </a:ext>
            </a:extLst>
          </p:cNvPr>
          <p:cNvSpPr>
            <a:spLocks noGrp="1"/>
          </p:cNvSpPr>
          <p:nvPr>
            <p:ph type="pic" idx="15" hasCustomPrompt="1"/>
          </p:nvPr>
        </p:nvSpPr>
        <p:spPr>
          <a:xfrm rot="1034171">
            <a:off x="878941" y="3883311"/>
            <a:ext cx="2253284" cy="2389344"/>
          </a:xfrm>
          <a:prstGeom prst="rect">
            <a:avLst/>
          </a:prstGeom>
          <a:solidFill>
            <a:schemeClr val="bg1">
              <a:lumMod val="95000"/>
            </a:schemeClr>
          </a:solidFill>
          <a:ln w="50800">
            <a:solidFill>
              <a:schemeClr val="bg1"/>
            </a:solid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523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12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5B881C3E-C950-4D68-922A-406718DA8F79}"/>
              </a:ext>
            </a:extLst>
          </p:cNvPr>
          <p:cNvSpPr/>
          <p:nvPr userDrawn="1"/>
        </p:nvSpPr>
        <p:spPr>
          <a:xfrm>
            <a:off x="0" y="1534177"/>
            <a:ext cx="12192000" cy="26286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Group 11">
            <a:extLst>
              <a:ext uri="{FF2B5EF4-FFF2-40B4-BE49-F238E27FC236}">
                <a16:creationId xmlns:a16="http://schemas.microsoft.com/office/drawing/2014/main" id="{95D19A6A-2D5F-41E9-9D62-208AFD92323A}"/>
              </a:ext>
            </a:extLst>
          </p:cNvPr>
          <p:cNvGrpSpPr/>
          <p:nvPr userDrawn="1"/>
        </p:nvGrpSpPr>
        <p:grpSpPr>
          <a:xfrm>
            <a:off x="3132730" y="1364007"/>
            <a:ext cx="5926540" cy="3569007"/>
            <a:chOff x="4098364" y="1571764"/>
            <a:chExt cx="7301609" cy="4397082"/>
          </a:xfrm>
        </p:grpSpPr>
        <p:grpSp>
          <p:nvGrpSpPr>
            <p:cNvPr id="4" name="Graphic 55">
              <a:extLst>
                <a:ext uri="{FF2B5EF4-FFF2-40B4-BE49-F238E27FC236}">
                  <a16:creationId xmlns:a16="http://schemas.microsoft.com/office/drawing/2014/main" id="{1A1253F8-8155-44CE-A6CE-879B69AADEA5}"/>
                </a:ext>
              </a:extLst>
            </p:cNvPr>
            <p:cNvGrpSpPr/>
            <p:nvPr/>
          </p:nvGrpSpPr>
          <p:grpSpPr>
            <a:xfrm>
              <a:off x="4910815" y="1571764"/>
              <a:ext cx="5616422" cy="3644404"/>
              <a:chOff x="5769768" y="3217068"/>
              <a:chExt cx="651510" cy="422754"/>
            </a:xfrm>
          </p:grpSpPr>
          <p:sp>
            <p:nvSpPr>
              <p:cNvPr id="29" name="Freeform: Shape 37">
                <a:extLst>
                  <a:ext uri="{FF2B5EF4-FFF2-40B4-BE49-F238E27FC236}">
                    <a16:creationId xmlns:a16="http://schemas.microsoft.com/office/drawing/2014/main" id="{7A49830E-8512-4F62-808C-7F43BAB9D97B}"/>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30" name="Freeform: Shape 38">
                <a:extLst>
                  <a:ext uri="{FF2B5EF4-FFF2-40B4-BE49-F238E27FC236}">
                    <a16:creationId xmlns:a16="http://schemas.microsoft.com/office/drawing/2014/main" id="{B9F2936A-927A-4A6B-83E6-12505C62B97E}"/>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5" name="Freeform: Shape 13">
              <a:extLst>
                <a:ext uri="{FF2B5EF4-FFF2-40B4-BE49-F238E27FC236}">
                  <a16:creationId xmlns:a16="http://schemas.microsoft.com/office/drawing/2014/main" id="{CD7FC7E1-54E2-4031-947B-E1237438A0A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6" name="Freeform: Shape 14">
              <a:extLst>
                <a:ext uri="{FF2B5EF4-FFF2-40B4-BE49-F238E27FC236}">
                  <a16:creationId xmlns:a16="http://schemas.microsoft.com/office/drawing/2014/main" id="{38394E38-347B-4E2F-983C-4D0581D02AA8}"/>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7" name="Freeform: Shape 15">
              <a:extLst>
                <a:ext uri="{FF2B5EF4-FFF2-40B4-BE49-F238E27FC236}">
                  <a16:creationId xmlns:a16="http://schemas.microsoft.com/office/drawing/2014/main" id="{1B0D60D2-3A3F-49F1-A438-D5167B4781D8}"/>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8" name="Freeform: Shape 16">
              <a:extLst>
                <a:ext uri="{FF2B5EF4-FFF2-40B4-BE49-F238E27FC236}">
                  <a16:creationId xmlns:a16="http://schemas.microsoft.com/office/drawing/2014/main" id="{B64679F7-106E-4954-A073-AA53483B9231}"/>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9" name="Freeform: Shape 17">
              <a:extLst>
                <a:ext uri="{FF2B5EF4-FFF2-40B4-BE49-F238E27FC236}">
                  <a16:creationId xmlns:a16="http://schemas.microsoft.com/office/drawing/2014/main" id="{48869693-3ABE-415F-9709-AE08846BC372}"/>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10" name="Freeform: Shape 18">
              <a:extLst>
                <a:ext uri="{FF2B5EF4-FFF2-40B4-BE49-F238E27FC236}">
                  <a16:creationId xmlns:a16="http://schemas.microsoft.com/office/drawing/2014/main" id="{8C4A92C0-EA71-4274-811A-006D33D6D2FA}"/>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11" name="Freeform: Shape 19">
              <a:extLst>
                <a:ext uri="{FF2B5EF4-FFF2-40B4-BE49-F238E27FC236}">
                  <a16:creationId xmlns:a16="http://schemas.microsoft.com/office/drawing/2014/main" id="{FDA5CE57-6F52-4898-BBD1-7EAE1C977249}"/>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12" name="Freeform: Shape 20">
              <a:extLst>
                <a:ext uri="{FF2B5EF4-FFF2-40B4-BE49-F238E27FC236}">
                  <a16:creationId xmlns:a16="http://schemas.microsoft.com/office/drawing/2014/main" id="{8FEDC985-5118-4B4B-B34D-6D4C47E267D3}"/>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13" name="Freeform: Shape 21">
              <a:extLst>
                <a:ext uri="{FF2B5EF4-FFF2-40B4-BE49-F238E27FC236}">
                  <a16:creationId xmlns:a16="http://schemas.microsoft.com/office/drawing/2014/main" id="{9C604340-C651-4D4A-92A9-63FCC85BB73A}"/>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14" name="Freeform: Shape 22">
              <a:extLst>
                <a:ext uri="{FF2B5EF4-FFF2-40B4-BE49-F238E27FC236}">
                  <a16:creationId xmlns:a16="http://schemas.microsoft.com/office/drawing/2014/main" id="{2705AC0B-2425-40FB-B143-6D7B17E937EE}"/>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15" name="Freeform: Shape 23">
              <a:extLst>
                <a:ext uri="{FF2B5EF4-FFF2-40B4-BE49-F238E27FC236}">
                  <a16:creationId xmlns:a16="http://schemas.microsoft.com/office/drawing/2014/main" id="{85C268CE-434C-4649-9D09-EDF424B9BCA3}"/>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16" name="Freeform: Shape 24">
              <a:extLst>
                <a:ext uri="{FF2B5EF4-FFF2-40B4-BE49-F238E27FC236}">
                  <a16:creationId xmlns:a16="http://schemas.microsoft.com/office/drawing/2014/main" id="{9BDD0917-3844-4226-AEA4-C6EE7F364C83}"/>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17" name="Freeform: Shape 25">
              <a:extLst>
                <a:ext uri="{FF2B5EF4-FFF2-40B4-BE49-F238E27FC236}">
                  <a16:creationId xmlns:a16="http://schemas.microsoft.com/office/drawing/2014/main" id="{A28283EF-8464-4B20-A525-1159F40A3BD1}"/>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18" name="Group 26">
              <a:extLst>
                <a:ext uri="{FF2B5EF4-FFF2-40B4-BE49-F238E27FC236}">
                  <a16:creationId xmlns:a16="http://schemas.microsoft.com/office/drawing/2014/main" id="{766538D7-BA23-4B48-B914-B16A33C8B379}"/>
                </a:ext>
              </a:extLst>
            </p:cNvPr>
            <p:cNvGrpSpPr/>
            <p:nvPr/>
          </p:nvGrpSpPr>
          <p:grpSpPr>
            <a:xfrm>
              <a:off x="5370712" y="5206368"/>
              <a:ext cx="4572000" cy="149296"/>
              <a:chOff x="5370712" y="5206368"/>
              <a:chExt cx="4572000" cy="149296"/>
            </a:xfrm>
          </p:grpSpPr>
          <p:sp>
            <p:nvSpPr>
              <p:cNvPr id="25" name="Rectangle 33">
                <a:extLst>
                  <a:ext uri="{FF2B5EF4-FFF2-40B4-BE49-F238E27FC236}">
                    <a16:creationId xmlns:a16="http://schemas.microsoft.com/office/drawing/2014/main" id="{1977EA51-5010-479E-949D-906C67B83441}"/>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4">
                <a:extLst>
                  <a:ext uri="{FF2B5EF4-FFF2-40B4-BE49-F238E27FC236}">
                    <a16:creationId xmlns:a16="http://schemas.microsoft.com/office/drawing/2014/main" id="{513E2DFF-5359-492A-B0FC-A801DE8B35B0}"/>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35">
                <a:extLst>
                  <a:ext uri="{FF2B5EF4-FFF2-40B4-BE49-F238E27FC236}">
                    <a16:creationId xmlns:a16="http://schemas.microsoft.com/office/drawing/2014/main" id="{AE72057C-914B-4BF9-8194-BD037EC9DCB0}"/>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6">
                <a:extLst>
                  <a:ext uri="{FF2B5EF4-FFF2-40B4-BE49-F238E27FC236}">
                    <a16:creationId xmlns:a16="http://schemas.microsoft.com/office/drawing/2014/main" id="{15FD5D14-3A6E-4E8E-AD33-A9FF9D8BC56F}"/>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
              <a:extLst>
                <a:ext uri="{FF2B5EF4-FFF2-40B4-BE49-F238E27FC236}">
                  <a16:creationId xmlns:a16="http://schemas.microsoft.com/office/drawing/2014/main" id="{2B46E634-A837-4264-BB08-771EA7DF4E20}"/>
                </a:ext>
              </a:extLst>
            </p:cNvPr>
            <p:cNvGrpSpPr/>
            <p:nvPr/>
          </p:nvGrpSpPr>
          <p:grpSpPr>
            <a:xfrm>
              <a:off x="7661590" y="1698465"/>
              <a:ext cx="114873" cy="114873"/>
              <a:chOff x="7627525" y="1132589"/>
              <a:chExt cx="234846" cy="234846"/>
            </a:xfrm>
          </p:grpSpPr>
          <p:sp>
            <p:nvSpPr>
              <p:cNvPr id="22" name="Oval 30">
                <a:extLst>
                  <a:ext uri="{FF2B5EF4-FFF2-40B4-BE49-F238E27FC236}">
                    <a16:creationId xmlns:a16="http://schemas.microsoft.com/office/drawing/2014/main" id="{897EC1F8-E2F8-402C-8079-CAE69CC92DE3}"/>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1">
                <a:extLst>
                  <a:ext uri="{FF2B5EF4-FFF2-40B4-BE49-F238E27FC236}">
                    <a16:creationId xmlns:a16="http://schemas.microsoft.com/office/drawing/2014/main" id="{9F58A939-E080-4CBF-9142-030963C8BF66}"/>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2">
                <a:extLst>
                  <a:ext uri="{FF2B5EF4-FFF2-40B4-BE49-F238E27FC236}">
                    <a16:creationId xmlns:a16="http://schemas.microsoft.com/office/drawing/2014/main" id="{FBD641BD-719D-473B-A570-055E2B0B3562}"/>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Rounded Corners 28">
              <a:extLst>
                <a:ext uri="{FF2B5EF4-FFF2-40B4-BE49-F238E27FC236}">
                  <a16:creationId xmlns:a16="http://schemas.microsoft.com/office/drawing/2014/main" id="{83704563-8A67-46CE-982E-9C4B2C5314ED}"/>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9">
              <a:extLst>
                <a:ext uri="{FF2B5EF4-FFF2-40B4-BE49-F238E27FC236}">
                  <a16:creationId xmlns:a16="http://schemas.microsoft.com/office/drawing/2014/main" id="{A88CA8B0-93EA-4055-BB65-BC37FFFEB07A}"/>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icture Placeholder 35">
            <a:extLst>
              <a:ext uri="{FF2B5EF4-FFF2-40B4-BE49-F238E27FC236}">
                <a16:creationId xmlns:a16="http://schemas.microsoft.com/office/drawing/2014/main" id="{F69440D4-11CB-4B0F-B581-1A8AF6BB0C23}"/>
              </a:ext>
            </a:extLst>
          </p:cNvPr>
          <p:cNvSpPr>
            <a:spLocks noGrp="1"/>
          </p:cNvSpPr>
          <p:nvPr>
            <p:ph type="pic" sz="quarter" idx="14" hasCustomPrompt="1"/>
          </p:nvPr>
        </p:nvSpPr>
        <p:spPr>
          <a:xfrm>
            <a:off x="3983615" y="1582796"/>
            <a:ext cx="4177605" cy="2581712"/>
          </a:xfrm>
          <a:prstGeom prst="rect">
            <a:avLst/>
          </a:pr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2" name="Text Placeholder 9">
            <a:extLst>
              <a:ext uri="{FF2B5EF4-FFF2-40B4-BE49-F238E27FC236}">
                <a16:creationId xmlns:a16="http://schemas.microsoft.com/office/drawing/2014/main" id="{948B1D88-E397-4FF3-9D80-769A86816FAA}"/>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61810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590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A2462059-8C4C-4109-8AC5-2B3BE0B08D60}"/>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326397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605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EAA062-5AE2-40D3-9A37-7CF7B2E5EB7F}"/>
              </a:ext>
            </a:extLst>
          </p:cNvPr>
          <p:cNvSpPr>
            <a:spLocks noGrp="1"/>
          </p:cNvSpPr>
          <p:nvPr>
            <p:ph type="title" hasCustomPrompt="1"/>
          </p:nvPr>
        </p:nvSpPr>
        <p:spPr>
          <a:xfrm>
            <a:off x="0" y="215439"/>
            <a:ext cx="12192000" cy="710877"/>
          </a:xfrm>
          <a:prstGeom prst="rect">
            <a:avLst/>
          </a:prstGeom>
        </p:spPr>
        <p:txBody>
          <a:bodyPr lIns="144000" anchor="ctr">
            <a:noAutofit/>
          </a:bodyPr>
          <a:lstStyle>
            <a:lvl1pPr algn="ctr">
              <a:defRPr sz="4800" b="0" baseline="0">
                <a:solidFill>
                  <a:schemeClr val="tx1">
                    <a:lumMod val="85000"/>
                    <a:lumOff val="15000"/>
                  </a:schemeClr>
                </a:solidFill>
                <a:latin typeface="+mj-lt"/>
                <a:cs typeface="Arial" pitchFamily="34" charset="0"/>
              </a:defRPr>
            </a:lvl1pPr>
          </a:lstStyle>
          <a:p>
            <a:r>
              <a:rPr lang="en-US" altLang="ko-KR" dirty="0"/>
              <a:t>Images &amp; Contents</a:t>
            </a:r>
            <a:endParaRPr lang="ko-KR" altLang="en-US" dirty="0"/>
          </a:p>
        </p:txBody>
      </p:sp>
      <p:sp>
        <p:nvSpPr>
          <p:cNvPr id="3" name="그림 개체 틀 2">
            <a:extLst>
              <a:ext uri="{FF2B5EF4-FFF2-40B4-BE49-F238E27FC236}">
                <a16:creationId xmlns:a16="http://schemas.microsoft.com/office/drawing/2014/main" id="{3F9C75A7-1DDB-49EF-A3EF-A0A321A928F7}"/>
              </a:ext>
            </a:extLst>
          </p:cNvPr>
          <p:cNvSpPr>
            <a:spLocks noGrp="1"/>
          </p:cNvSpPr>
          <p:nvPr>
            <p:ph type="pic" sz="quarter" idx="14" hasCustomPrompt="1"/>
          </p:nvPr>
        </p:nvSpPr>
        <p:spPr>
          <a:xfrm>
            <a:off x="523" y="1124744"/>
            <a:ext cx="7055584" cy="4032448"/>
          </a:xfrm>
          <a:prstGeom prst="rect">
            <a:avLst/>
          </a:prstGeom>
          <a:solidFill>
            <a:schemeClr val="bg1">
              <a:lumMod val="95000"/>
            </a:schemeClr>
          </a:solidFill>
        </p:spPr>
        <p:txBody>
          <a:bodyPr anchor="ctr"/>
          <a:lstStyle>
            <a:lvl1pPr marL="0" indent="0" algn="ctr">
              <a:buNone/>
              <a:defRPr sz="1400">
                <a:solidFill>
                  <a:schemeClr val="tx1">
                    <a:lumMod val="85000"/>
                    <a:lumOff val="1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8641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15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4269E1A-909F-4BD9-B07A-6D42FB3FA2C7}" type="datetimeFigureOut">
              <a:rPr lang="fr-FR" smtClean="0"/>
              <a:t>05/11/2024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412173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81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595352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77938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a:t>
            </a:fld>
            <a:endParaRPr lang="en-US" dirty="0"/>
          </a:p>
        </p:txBody>
      </p:sp>
    </p:spTree>
    <p:extLst>
      <p:ext uri="{BB962C8B-B14F-4D97-AF65-F5344CB8AC3E}">
        <p14:creationId xmlns:p14="http://schemas.microsoft.com/office/powerpoint/2010/main" val="1614226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328169" y="6237312"/>
            <a:ext cx="43924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0" name="Slide Number Placeholder 5"/>
          <p:cNvSpPr>
            <a:spLocks noGrp="1"/>
          </p:cNvSpPr>
          <p:nvPr>
            <p:ph type="sldNum" sz="quarter" idx="12"/>
          </p:nvPr>
        </p:nvSpPr>
        <p:spPr>
          <a:xfrm>
            <a:off x="328169" y="6237312"/>
            <a:ext cx="439241"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a:t>
            </a:fld>
            <a:endParaRPr lang="en-US" dirty="0"/>
          </a:p>
        </p:txBody>
      </p:sp>
    </p:spTree>
    <p:extLst>
      <p:ext uri="{BB962C8B-B14F-4D97-AF65-F5344CB8AC3E}">
        <p14:creationId xmlns:p14="http://schemas.microsoft.com/office/powerpoint/2010/main" val="3713859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569" y="137160"/>
            <a:ext cx="9797831"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569" y="845046"/>
            <a:ext cx="9797831"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11"/>
          <p:cNvGrpSpPr/>
          <p:nvPr userDrawn="1"/>
        </p:nvGrpSpPr>
        <p:grpSpPr>
          <a:xfrm>
            <a:off x="328166" y="6237312"/>
            <a:ext cx="43924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a:t>
            </a:fld>
            <a:endParaRPr lang="en-US" dirty="0"/>
          </a:p>
        </p:txBody>
      </p:sp>
    </p:spTree>
    <p:extLst>
      <p:ext uri="{BB962C8B-B14F-4D97-AF65-F5344CB8AC3E}">
        <p14:creationId xmlns:p14="http://schemas.microsoft.com/office/powerpoint/2010/main" val="2555494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a:t>
            </a:fld>
            <a:endParaRPr lang="en-US" dirty="0"/>
          </a:p>
        </p:txBody>
      </p:sp>
    </p:spTree>
    <p:extLst>
      <p:ext uri="{BB962C8B-B14F-4D97-AF65-F5344CB8AC3E}">
        <p14:creationId xmlns:p14="http://schemas.microsoft.com/office/powerpoint/2010/main" val="1824581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137160"/>
            <a:ext cx="9797831"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87" y="845046"/>
            <a:ext cx="9797831"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oup 12"/>
          <p:cNvGrpSpPr/>
          <p:nvPr userDrawn="1"/>
        </p:nvGrpSpPr>
        <p:grpSpPr>
          <a:xfrm>
            <a:off x="328166" y="6237312"/>
            <a:ext cx="43924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6" name="Slide Number Placeholder 5"/>
          <p:cNvSpPr>
            <a:spLocks noGrp="1"/>
          </p:cNvSpPr>
          <p:nvPr>
            <p:ph type="sldNum" sz="quarter" idx="12"/>
          </p:nvPr>
        </p:nvSpPr>
        <p:spPr>
          <a:xfrm>
            <a:off x="328169" y="6237312"/>
            <a:ext cx="439241"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a:t>
            </a:fld>
            <a:endParaRPr lang="en-US" dirty="0"/>
          </a:p>
        </p:txBody>
      </p:sp>
    </p:spTree>
    <p:extLst>
      <p:ext uri="{BB962C8B-B14F-4D97-AF65-F5344CB8AC3E}">
        <p14:creationId xmlns:p14="http://schemas.microsoft.com/office/powerpoint/2010/main" val="1078753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51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76" y="228855"/>
            <a:ext cx="11233248" cy="954108"/>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994" y="1426467"/>
            <a:ext cx="6338473"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943" y="1700811"/>
            <a:ext cx="5616575" cy="3168055"/>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1380200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4269E1A-909F-4BD9-B07A-6D42FB3FA2C7}" type="datetimeFigureOut">
              <a:rPr lang="fr-FR" smtClean="0"/>
              <a:t>05/11/2024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660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4269E1A-909F-4BD9-B07A-6D42FB3FA2C7}" type="datetimeFigureOut">
              <a:rPr lang="fr-FR" smtClean="0"/>
              <a:t>05/11/2024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396899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4269E1A-909F-4BD9-B07A-6D42FB3FA2C7}" type="datetimeFigureOut">
              <a:rPr lang="fr-FR" smtClean="0"/>
              <a:t>05/11/2024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378057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269E1A-909F-4BD9-B07A-6D42FB3FA2C7}" type="datetimeFigureOut">
              <a:rPr lang="fr-FR" smtClean="0"/>
              <a:t>05/11/2024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2857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4269E1A-909F-4BD9-B07A-6D42FB3FA2C7}" type="datetimeFigureOut">
              <a:rPr lang="fr-FR" smtClean="0"/>
              <a:t>05/11/2024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176459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4269E1A-909F-4BD9-B07A-6D42FB3FA2C7}" type="datetimeFigureOut">
              <a:rPr lang="fr-FR" smtClean="0"/>
              <a:t>05/11/2024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DED0BE-04E7-4507-83B7-B7A265EB0AF4}" type="slidenum">
              <a:rPr lang="fr-FR" smtClean="0"/>
              <a:t>‹N°›</a:t>
            </a:fld>
            <a:endParaRPr lang="fr-FR"/>
          </a:p>
        </p:txBody>
      </p:sp>
    </p:spTree>
    <p:extLst>
      <p:ext uri="{BB962C8B-B14F-4D97-AF65-F5344CB8AC3E}">
        <p14:creationId xmlns:p14="http://schemas.microsoft.com/office/powerpoint/2010/main" val="313333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69E1A-909F-4BD9-B07A-6D42FB3FA2C7}" type="datetimeFigureOut">
              <a:rPr lang="fr-FR" smtClean="0"/>
              <a:t>05/11/2024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ED0BE-04E7-4507-83B7-B7A265EB0AF4}" type="slidenum">
              <a:rPr lang="fr-FR" smtClean="0"/>
              <a:t>‹N°›</a:t>
            </a:fld>
            <a:endParaRPr lang="fr-FR"/>
          </a:p>
        </p:txBody>
      </p:sp>
    </p:spTree>
    <p:extLst>
      <p:ext uri="{BB962C8B-B14F-4D97-AF65-F5344CB8AC3E}">
        <p14:creationId xmlns:p14="http://schemas.microsoft.com/office/powerpoint/2010/main" val="232010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405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68969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382B-69B9-5C51-8F21-65D31E97F830}"/>
              </a:ext>
            </a:extLst>
          </p:cNvPr>
          <p:cNvSpPr>
            <a:spLocks noGrp="1"/>
          </p:cNvSpPr>
          <p:nvPr>
            <p:ph type="title"/>
          </p:nvPr>
        </p:nvSpPr>
        <p:spPr/>
        <p:txBody>
          <a:bodyPr/>
          <a:lstStyle/>
          <a:p>
            <a:endParaRPr lang="en-US" dirty="0"/>
          </a:p>
        </p:txBody>
      </p:sp>
      <p:pic>
        <p:nvPicPr>
          <p:cNvPr id="10" name="Content Placeholder 9" descr="A person in purple standing in front of a herd of sheep&#10;&#10;Description automatically generated">
            <a:extLst>
              <a:ext uri="{FF2B5EF4-FFF2-40B4-BE49-F238E27FC236}">
                <a16:creationId xmlns:a16="http://schemas.microsoft.com/office/drawing/2014/main" id="{33791127-30EB-6CE4-C1E9-E8A566F8A19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64155" y="2593590"/>
            <a:ext cx="6395939" cy="4264410"/>
          </a:xfrm>
        </p:spPr>
      </p:pic>
      <p:sp>
        <p:nvSpPr>
          <p:cNvPr id="5" name="Slide Number Placeholder 4">
            <a:extLst>
              <a:ext uri="{FF2B5EF4-FFF2-40B4-BE49-F238E27FC236}">
                <a16:creationId xmlns:a16="http://schemas.microsoft.com/office/drawing/2014/main" id="{A11D6BBF-F491-F112-375C-EBAAF3F47597}"/>
              </a:ext>
            </a:extLst>
          </p:cNvPr>
          <p:cNvSpPr>
            <a:spLocks noGrp="1"/>
          </p:cNvSpPr>
          <p:nvPr>
            <p:ph type="sldNum" sz="quarter" idx="12"/>
          </p:nvPr>
        </p:nvSpPr>
        <p:spPr/>
        <p:txBody>
          <a:bodyPr/>
          <a:lstStyle/>
          <a:p>
            <a:fld id="{B10C56EA-1E49-43A1-A432-83484A8FD55F}" type="slidenum">
              <a:rPr lang="fr-FR" smtClean="0"/>
              <a:t>1</a:t>
            </a:fld>
            <a:endParaRPr lang="fr-FR"/>
          </a:p>
        </p:txBody>
      </p:sp>
      <p:pic>
        <p:nvPicPr>
          <p:cNvPr id="7" name="Picture 6">
            <a:extLst>
              <a:ext uri="{FF2B5EF4-FFF2-40B4-BE49-F238E27FC236}">
                <a16:creationId xmlns:a16="http://schemas.microsoft.com/office/drawing/2014/main" id="{59FBA22D-BD9A-E820-9957-D7A8B07B7A70}"/>
              </a:ext>
            </a:extLst>
          </p:cNvPr>
          <p:cNvPicPr>
            <a:picLocks noChangeAspect="1"/>
          </p:cNvPicPr>
          <p:nvPr/>
        </p:nvPicPr>
        <p:blipFill>
          <a:blip r:embed="rId3"/>
          <a:stretch>
            <a:fillRect/>
          </a:stretch>
        </p:blipFill>
        <p:spPr>
          <a:xfrm>
            <a:off x="0" y="-1"/>
            <a:ext cx="12192000" cy="2593591"/>
          </a:xfrm>
          <a:prstGeom prst="rect">
            <a:avLst/>
          </a:prstGeom>
        </p:spPr>
      </p:pic>
      <p:pic>
        <p:nvPicPr>
          <p:cNvPr id="16" name="Content Placeholder 15" descr="A group of cows running on a dirt road&#10;&#10;Description automatically generated">
            <a:extLst>
              <a:ext uri="{FF2B5EF4-FFF2-40B4-BE49-F238E27FC236}">
                <a16:creationId xmlns:a16="http://schemas.microsoft.com/office/drawing/2014/main" id="{607262BC-FBCF-620E-F024-F99EDE53B9E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 y="2593590"/>
            <a:ext cx="6328633" cy="4264410"/>
          </a:xfrm>
        </p:spPr>
      </p:pic>
    </p:spTree>
    <p:extLst>
      <p:ext uri="{BB962C8B-B14F-4D97-AF65-F5344CB8AC3E}">
        <p14:creationId xmlns:p14="http://schemas.microsoft.com/office/powerpoint/2010/main" val="153199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2">
            <a:extLst>
              <a:ext uri="{FF2B5EF4-FFF2-40B4-BE49-F238E27FC236}">
                <a16:creationId xmlns:a16="http://schemas.microsoft.com/office/drawing/2014/main" id="{8EC35B59-D632-42F5-829F-96994FCD5296}"/>
              </a:ext>
            </a:extLst>
          </p:cNvPr>
          <p:cNvSpPr txBox="1"/>
          <p:nvPr/>
        </p:nvSpPr>
        <p:spPr>
          <a:xfrm>
            <a:off x="6983035" y="2643218"/>
            <a:ext cx="3298084" cy="1815882"/>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Résilience pastorale habituelle menacée</a:t>
            </a:r>
          </a:p>
        </p:txBody>
      </p:sp>
      <p:sp>
        <p:nvSpPr>
          <p:cNvPr id="19" name="ZoneTexte 18">
            <a:extLst>
              <a:ext uri="{FF2B5EF4-FFF2-40B4-BE49-F238E27FC236}">
                <a16:creationId xmlns:a16="http://schemas.microsoft.com/office/drawing/2014/main" id="{713528EE-D030-4F19-B158-5ACFA3DAFD0B}"/>
              </a:ext>
            </a:extLst>
          </p:cNvPr>
          <p:cNvSpPr txBox="1"/>
          <p:nvPr/>
        </p:nvSpPr>
        <p:spPr>
          <a:xfrm>
            <a:off x="2656729" y="2007114"/>
            <a:ext cx="7702825" cy="2585323"/>
          </a:xfrm>
          <a:prstGeom prst="rect">
            <a:avLst/>
          </a:prstGeom>
          <a:noFill/>
        </p:spPr>
        <p:txBody>
          <a:bodyPr wrap="square">
            <a:spAutoFit/>
          </a:bodyPr>
          <a:lstStyle/>
          <a:p>
            <a:r>
              <a:rPr lang="fr-FR" sz="5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Que faire dans le cadre du processus «Nouakchott +10 » ?</a:t>
            </a:r>
          </a:p>
        </p:txBody>
      </p:sp>
    </p:spTree>
    <p:extLst>
      <p:ext uri="{BB962C8B-B14F-4D97-AF65-F5344CB8AC3E}">
        <p14:creationId xmlns:p14="http://schemas.microsoft.com/office/powerpoint/2010/main" val="293721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id="{C77EC589-CF37-4786-B860-F948D504C9EF}"/>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3. Que faire dans le cadre du processus « Nouakchott +10 » ?</a:t>
            </a:r>
          </a:p>
        </p:txBody>
      </p:sp>
      <p:cxnSp>
        <p:nvCxnSpPr>
          <p:cNvPr id="57" name="Connecteur droit 56">
            <a:extLst>
              <a:ext uri="{FF2B5EF4-FFF2-40B4-BE49-F238E27FC236}">
                <a16:creationId xmlns:a16="http://schemas.microsoft.com/office/drawing/2014/main" id="{3C49C343-08A9-42C4-99A5-822A88021C88}"/>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141" name="Rectangle 140">
            <a:extLst>
              <a:ext uri="{FF2B5EF4-FFF2-40B4-BE49-F238E27FC236}">
                <a16:creationId xmlns:a16="http://schemas.microsoft.com/office/drawing/2014/main" id="{6348B3C1-D856-4DE4-B221-592825E02C3B}"/>
              </a:ext>
            </a:extLst>
          </p:cNvPr>
          <p:cNvSpPr/>
          <p:nvPr/>
        </p:nvSpPr>
        <p:spPr>
          <a:xfrm>
            <a:off x="314517" y="1245962"/>
            <a:ext cx="7601816" cy="769441"/>
          </a:xfrm>
          <a:prstGeom prst="rect">
            <a:avLst/>
          </a:prstGeom>
        </p:spPr>
        <p:txBody>
          <a:bodyPr wrap="square"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da-DK" sz="4400" b="1" i="0" u="none" strike="noStrike" kern="1200" cap="all" spc="0" normalizeH="0" baseline="0" noProof="0" dirty="0">
                <a:ln>
                  <a:noFill/>
                </a:ln>
                <a:solidFill>
                  <a:srgbClr val="C0392B"/>
                </a:solidFill>
                <a:effectLst/>
                <a:uLnTx/>
                <a:uFillTx/>
                <a:latin typeface="Tahoma" panose="020B0604030504040204" pitchFamily="34" charset="0"/>
                <a:ea typeface="Tahoma" panose="020B0604030504040204" pitchFamily="34" charset="0"/>
                <a:cs typeface="Tahoma" panose="020B0604030504040204" pitchFamily="34" charset="0"/>
              </a:rPr>
              <a:t>RECOMMANDATIONS </a:t>
            </a:r>
            <a:endParaRPr kumimoji="0" lang="en-US" sz="4400" b="1" i="0" u="none" strike="noStrike" kern="1200" cap="all" spc="0" normalizeH="0" baseline="0" noProof="0" dirty="0">
              <a:ln>
                <a:noFill/>
              </a:ln>
              <a:solidFill>
                <a:srgbClr val="C0392B"/>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ZoneTexte 57">
            <a:extLst>
              <a:ext uri="{FF2B5EF4-FFF2-40B4-BE49-F238E27FC236}">
                <a16:creationId xmlns:a16="http://schemas.microsoft.com/office/drawing/2014/main" id="{3680C13C-A1A2-4A34-91A0-0E3A0F187045}"/>
              </a:ext>
            </a:extLst>
          </p:cNvPr>
          <p:cNvSpPr txBox="1"/>
          <p:nvPr/>
        </p:nvSpPr>
        <p:spPr>
          <a:xfrm>
            <a:off x="407651" y="2112638"/>
            <a:ext cx="6704350" cy="3847207"/>
          </a:xfrm>
          <a:prstGeom prst="rect">
            <a:avLst/>
          </a:prstGeom>
          <a:noFill/>
        </p:spPr>
        <p:txBody>
          <a:bodyPr wrap="square">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Les participants recommandent la conception </a:t>
            </a:r>
            <a:r>
              <a:rPr lang="fr-FR" sz="2800" b="1" dirty="0">
                <a:latin typeface="Tahoma" panose="020B0604030504040204" pitchFamily="34" charset="0"/>
                <a:ea typeface="Tahoma" panose="020B0604030504040204" pitchFamily="34" charset="0"/>
                <a:cs typeface="Tahoma" panose="020B0604030504040204" pitchFamily="34" charset="0"/>
              </a:rPr>
              <a:t>d’un programme régional ambitieux</a:t>
            </a:r>
            <a:r>
              <a:rPr lang="fr-FR" sz="2400" dirty="0">
                <a:latin typeface="Tahoma" panose="020B0604030504040204" pitchFamily="34" charset="0"/>
                <a:ea typeface="Tahoma" panose="020B0604030504040204" pitchFamily="34" charset="0"/>
                <a:cs typeface="Tahoma" panose="020B0604030504040204" pitchFamily="34" charset="0"/>
              </a:rPr>
              <a:t>, s’appuyant sur des composantes pays couvrant à la fois les pays sahéliens et les pays côtiers, en phase avec les flux de transhumance et de commerce du bétail. </a:t>
            </a:r>
          </a:p>
          <a:p>
            <a:endParaRPr lang="fr-FR" sz="2400" dirty="0">
              <a:latin typeface="Tahoma" panose="020B0604030504040204" pitchFamily="34" charset="0"/>
              <a:ea typeface="Tahoma" panose="020B0604030504040204" pitchFamily="34" charset="0"/>
              <a:cs typeface="Tahoma" panose="020B0604030504040204" pitchFamily="34" charset="0"/>
            </a:endParaRPr>
          </a:p>
          <a:p>
            <a:r>
              <a:rPr lang="fr-FR" sz="2400" dirty="0">
                <a:latin typeface="Tahoma" panose="020B0604030504040204" pitchFamily="34" charset="0"/>
                <a:ea typeface="Tahoma" panose="020B0604030504040204" pitchFamily="34" charset="0"/>
                <a:cs typeface="Tahoma" panose="020B0604030504040204" pitchFamily="34" charset="0"/>
              </a:rPr>
              <a:t>Dans cette perspective plusieurs actions cruciales sont mises en avant par les participants en lien avec « Nouakchott + 10 » </a:t>
            </a:r>
          </a:p>
        </p:txBody>
      </p:sp>
      <p:pic>
        <p:nvPicPr>
          <p:cNvPr id="5" name="Image 4">
            <a:extLst>
              <a:ext uri="{FF2B5EF4-FFF2-40B4-BE49-F238E27FC236}">
                <a16:creationId xmlns:a16="http://schemas.microsoft.com/office/drawing/2014/main" id="{2426A12B-583C-4E65-A779-DD6E7513A1B3}"/>
              </a:ext>
            </a:extLst>
          </p:cNvPr>
          <p:cNvPicPr>
            <a:picLocks noChangeAspect="1"/>
          </p:cNvPicPr>
          <p:nvPr/>
        </p:nvPicPr>
        <p:blipFill rotWithShape="1">
          <a:blip r:embed="rId2">
            <a:extLst>
              <a:ext uri="{28A0092B-C50C-407E-A947-70E740481C1C}">
                <a14:useLocalDpi xmlns:a14="http://schemas.microsoft.com/office/drawing/2010/main" val="0"/>
              </a:ext>
            </a:extLst>
          </a:blip>
          <a:srcRect b="18616"/>
          <a:stretch/>
        </p:blipFill>
        <p:spPr>
          <a:xfrm>
            <a:off x="7208565" y="2367750"/>
            <a:ext cx="4707387" cy="2550477"/>
          </a:xfrm>
          <a:prstGeom prst="rect">
            <a:avLst/>
          </a:prstGeom>
        </p:spPr>
      </p:pic>
    </p:spTree>
    <p:extLst>
      <p:ext uri="{BB962C8B-B14F-4D97-AF65-F5344CB8AC3E}">
        <p14:creationId xmlns:p14="http://schemas.microsoft.com/office/powerpoint/2010/main" val="223391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id="{C77EC589-CF37-4786-B860-F948D504C9EF}"/>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3. Que faire dans le cadre du processus « Nouakchott +10 » ?</a:t>
            </a:r>
          </a:p>
        </p:txBody>
      </p:sp>
      <p:cxnSp>
        <p:nvCxnSpPr>
          <p:cNvPr id="57" name="Connecteur droit 56">
            <a:extLst>
              <a:ext uri="{FF2B5EF4-FFF2-40B4-BE49-F238E27FC236}">
                <a16:creationId xmlns:a16="http://schemas.microsoft.com/office/drawing/2014/main" id="{3C49C343-08A9-42C4-99A5-822A88021C88}"/>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73" name="Groupe 72">
            <a:extLst>
              <a:ext uri="{FF2B5EF4-FFF2-40B4-BE49-F238E27FC236}">
                <a16:creationId xmlns:a16="http://schemas.microsoft.com/office/drawing/2014/main" id="{C6DED428-EE81-4DF1-A0B1-AF80954911AE}"/>
              </a:ext>
            </a:extLst>
          </p:cNvPr>
          <p:cNvGrpSpPr/>
          <p:nvPr/>
        </p:nvGrpSpPr>
        <p:grpSpPr>
          <a:xfrm>
            <a:off x="5406324" y="1711614"/>
            <a:ext cx="6068866" cy="954107"/>
            <a:chOff x="5353137" y="5905175"/>
            <a:chExt cx="5609996" cy="954107"/>
          </a:xfrm>
        </p:grpSpPr>
        <p:sp>
          <p:nvSpPr>
            <p:cNvPr id="78" name="Rectangle 77">
              <a:extLst>
                <a:ext uri="{FF2B5EF4-FFF2-40B4-BE49-F238E27FC236}">
                  <a16:creationId xmlns:a16="http://schemas.microsoft.com/office/drawing/2014/main" id="{5215E361-C994-47DF-A60D-6DC4AA8D2D9F}"/>
                </a:ext>
              </a:extLst>
            </p:cNvPr>
            <p:cNvSpPr/>
            <p:nvPr/>
          </p:nvSpPr>
          <p:spPr>
            <a:xfrm>
              <a:off x="6508215" y="5905175"/>
              <a:ext cx="4454918" cy="954107"/>
            </a:xfrm>
            <a:prstGeom prst="rect">
              <a:avLst/>
            </a:prstGeom>
          </p:spPr>
          <p:txBody>
            <a:bodyPr wrap="square">
              <a:spAutoFit/>
            </a:bodyPr>
            <a:lstStyle/>
            <a:p>
              <a:pPr marL="0" marR="0" lvl="0" indent="0" algn="just" defTabSz="914354" rtl="0" eaLnBrk="1" fontAlgn="auto" latinLnBrk="0" hangingPunct="1">
                <a:spcBef>
                  <a:spcPts val="0"/>
                </a:spcBef>
                <a:spcAft>
                  <a:spcPts val="0"/>
                </a:spcAft>
                <a:buClrTx/>
                <a:buSzTx/>
                <a:buFontTx/>
                <a:buNone/>
                <a:tabLst/>
                <a:defRPr/>
              </a:pPr>
              <a:r>
                <a:rPr kumimoji="0" lang="fr-FR" sz="1400" b="1"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Renforcer les complémentarités entre agriculteurs, agro-pasteurs et pasteurs au niveau des territoires, </a:t>
              </a:r>
              <a:r>
                <a:rPr kumimoji="0" lang="fr-FR" sz="1400" b="0"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en valorisant les apports de chaque système de production à l’économie locale.</a:t>
              </a:r>
            </a:p>
          </p:txBody>
        </p:sp>
        <p:sp>
          <p:nvSpPr>
            <p:cNvPr id="75" name="Oval 61">
              <a:extLst>
                <a:ext uri="{FF2B5EF4-FFF2-40B4-BE49-F238E27FC236}">
                  <a16:creationId xmlns:a16="http://schemas.microsoft.com/office/drawing/2014/main" id="{CC85A225-9734-4043-8163-705AC4C36A34}"/>
                </a:ext>
              </a:extLst>
            </p:cNvPr>
            <p:cNvSpPr/>
            <p:nvPr/>
          </p:nvSpPr>
          <p:spPr>
            <a:xfrm>
              <a:off x="6286866" y="5992116"/>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endParaRPr>
            </a:p>
          </p:txBody>
        </p:sp>
        <p:cxnSp>
          <p:nvCxnSpPr>
            <p:cNvPr id="76" name="Straight Arrow Connector 117">
              <a:extLst>
                <a:ext uri="{FF2B5EF4-FFF2-40B4-BE49-F238E27FC236}">
                  <a16:creationId xmlns:a16="http://schemas.microsoft.com/office/drawing/2014/main" id="{6B9E6969-FABB-451C-B3F6-DEC5EA5F1A19}"/>
                </a:ext>
              </a:extLst>
            </p:cNvPr>
            <p:cNvCxnSpPr>
              <a:cxnSpLocks/>
              <a:stCxn id="75" idx="2"/>
            </p:cNvCxnSpPr>
            <p:nvPr/>
          </p:nvCxnSpPr>
          <p:spPr>
            <a:xfrm flipH="1">
              <a:off x="5353137" y="6083556"/>
              <a:ext cx="933729" cy="0"/>
            </a:xfrm>
            <a:prstGeom prst="straightConnector1">
              <a:avLst/>
            </a:prstGeom>
            <a:noFill/>
            <a:ln w="9525" cap="flat" cmpd="sng" algn="ctr">
              <a:solidFill>
                <a:srgbClr val="2980B9">
                  <a:shade val="95000"/>
                  <a:satMod val="105000"/>
                </a:srgbClr>
              </a:solidFill>
              <a:prstDash val="solid"/>
              <a:tailEnd type="triangle"/>
            </a:ln>
            <a:effectLst/>
          </p:spPr>
        </p:cxnSp>
      </p:grpSp>
      <p:grpSp>
        <p:nvGrpSpPr>
          <p:cNvPr id="79" name="Groupe 78">
            <a:extLst>
              <a:ext uri="{FF2B5EF4-FFF2-40B4-BE49-F238E27FC236}">
                <a16:creationId xmlns:a16="http://schemas.microsoft.com/office/drawing/2014/main" id="{BB4A0015-B5A6-4961-9706-F6F8FABF0170}"/>
              </a:ext>
            </a:extLst>
          </p:cNvPr>
          <p:cNvGrpSpPr/>
          <p:nvPr/>
        </p:nvGrpSpPr>
        <p:grpSpPr>
          <a:xfrm>
            <a:off x="4676566" y="3285686"/>
            <a:ext cx="6732084" cy="954107"/>
            <a:chOff x="5828137" y="5059033"/>
            <a:chExt cx="6732084" cy="954107"/>
          </a:xfrm>
        </p:grpSpPr>
        <p:sp>
          <p:nvSpPr>
            <p:cNvPr id="84" name="Rectangle 83">
              <a:extLst>
                <a:ext uri="{FF2B5EF4-FFF2-40B4-BE49-F238E27FC236}">
                  <a16:creationId xmlns:a16="http://schemas.microsoft.com/office/drawing/2014/main" id="{7FEF2EF4-4DFF-43D3-8A79-A28BC9B8E7F9}"/>
                </a:ext>
              </a:extLst>
            </p:cNvPr>
            <p:cNvSpPr/>
            <p:nvPr/>
          </p:nvSpPr>
          <p:spPr>
            <a:xfrm>
              <a:off x="6950807" y="5059033"/>
              <a:ext cx="5609414" cy="954107"/>
            </a:xfrm>
            <a:prstGeom prst="rect">
              <a:avLst/>
            </a:prstGeom>
          </p:spPr>
          <p:txBody>
            <a:bodyPr wrap="square">
              <a:spAutoFit/>
            </a:bodyPr>
            <a:lstStyle/>
            <a:p>
              <a:pPr marR="0" lvl="0" algn="l" defTabSz="914400" rtl="0" eaLnBrk="0" fontAlgn="base" latinLnBrk="0" hangingPunct="0">
                <a:spcBef>
                  <a:spcPct val="0"/>
                </a:spcBef>
                <a:spcAft>
                  <a:spcPct val="0"/>
                </a:spcAft>
                <a:buClrTx/>
                <a:buSzTx/>
                <a:tabLst/>
              </a:pPr>
              <a:r>
                <a:rPr kumimoji="0" lang="fr-FR" altLang="fr-FR" sz="1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Restaurer l’entente </a:t>
              </a:r>
              <a:r>
                <a:rPr kumimoji="0" lang="fr-FR" altLang="fr-FR" sz="1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entre les communautés, soutenir les initiatives contribuant au renforcement des liens sociaux et économiques entre celles-ci et mettre à disposition des agriculteurs et des éleveurs des outils de défense de leurs droits (assistance juridique par exemple).</a:t>
              </a:r>
              <a:endParaRPr kumimoji="0" lang="fr-FR" altLang="fr-FR" sz="1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1" name="Oval 71">
              <a:extLst>
                <a:ext uri="{FF2B5EF4-FFF2-40B4-BE49-F238E27FC236}">
                  <a16:creationId xmlns:a16="http://schemas.microsoft.com/office/drawing/2014/main" id="{3F4679B6-D73B-4342-9DA0-205292FB8D82}"/>
                </a:ext>
              </a:extLst>
            </p:cNvPr>
            <p:cNvSpPr/>
            <p:nvPr/>
          </p:nvSpPr>
          <p:spPr>
            <a:xfrm>
              <a:off x="6718127" y="5145516"/>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82" name="Straight Arrow Connector 118">
              <a:extLst>
                <a:ext uri="{FF2B5EF4-FFF2-40B4-BE49-F238E27FC236}">
                  <a16:creationId xmlns:a16="http://schemas.microsoft.com/office/drawing/2014/main" id="{6DD88FB6-CDE9-4C14-B4FF-4613320BBFEA}"/>
                </a:ext>
              </a:extLst>
            </p:cNvPr>
            <p:cNvCxnSpPr>
              <a:cxnSpLocks/>
              <a:stCxn id="81" idx="2"/>
            </p:cNvCxnSpPr>
            <p:nvPr/>
          </p:nvCxnSpPr>
          <p:spPr>
            <a:xfrm flipH="1">
              <a:off x="5828137" y="5236956"/>
              <a:ext cx="889990" cy="0"/>
            </a:xfrm>
            <a:prstGeom prst="straightConnector1">
              <a:avLst/>
            </a:prstGeom>
            <a:noFill/>
            <a:ln w="9525" cap="flat" cmpd="sng" algn="ctr">
              <a:solidFill>
                <a:srgbClr val="2980B9">
                  <a:shade val="95000"/>
                  <a:satMod val="105000"/>
                </a:srgbClr>
              </a:solidFill>
              <a:prstDash val="solid"/>
              <a:tailEnd type="triangle"/>
            </a:ln>
            <a:effectLst/>
          </p:spPr>
        </p:cxnSp>
      </p:grpSp>
      <p:grpSp>
        <p:nvGrpSpPr>
          <p:cNvPr id="85" name="Groupe 84">
            <a:extLst>
              <a:ext uri="{FF2B5EF4-FFF2-40B4-BE49-F238E27FC236}">
                <a16:creationId xmlns:a16="http://schemas.microsoft.com/office/drawing/2014/main" id="{8237D9BF-C30C-464C-BA3D-198179B54F0D}"/>
              </a:ext>
            </a:extLst>
          </p:cNvPr>
          <p:cNvGrpSpPr/>
          <p:nvPr/>
        </p:nvGrpSpPr>
        <p:grpSpPr>
          <a:xfrm>
            <a:off x="3855375" y="5005454"/>
            <a:ext cx="7078068" cy="1169551"/>
            <a:chOff x="6267849" y="4273465"/>
            <a:chExt cx="7078068" cy="1169551"/>
          </a:xfrm>
        </p:grpSpPr>
        <p:sp>
          <p:nvSpPr>
            <p:cNvPr id="90" name="Rectangle 89">
              <a:extLst>
                <a:ext uri="{FF2B5EF4-FFF2-40B4-BE49-F238E27FC236}">
                  <a16:creationId xmlns:a16="http://schemas.microsoft.com/office/drawing/2014/main" id="{E67B8AF4-FAE9-4581-9592-E116CF7E69B9}"/>
                </a:ext>
              </a:extLst>
            </p:cNvPr>
            <p:cNvSpPr/>
            <p:nvPr/>
          </p:nvSpPr>
          <p:spPr>
            <a:xfrm>
              <a:off x="7403583" y="4273465"/>
              <a:ext cx="5942334" cy="1169551"/>
            </a:xfrm>
            <a:prstGeom prst="rect">
              <a:avLst/>
            </a:prstGeom>
          </p:spPr>
          <p:txBody>
            <a:bodyPr wrap="square">
              <a:spAutoFit/>
            </a:bodyPr>
            <a:lstStyle/>
            <a:p>
              <a:pPr marL="0" marR="0" lvl="0" indent="0" algn="just" defTabSz="914354" eaLnBrk="1" fontAlgn="auto" latinLnBrk="0" hangingPunct="1">
                <a:spcBef>
                  <a:spcPts val="0"/>
                </a:spcBef>
                <a:spcAft>
                  <a:spcPts val="0"/>
                </a:spcAft>
                <a:buClrTx/>
                <a:buSzTx/>
                <a:buFontTx/>
                <a:buNone/>
                <a:tabLst/>
                <a:defRPr/>
              </a:pPr>
              <a:r>
                <a:rPr kumimoji="0" lang="fr-FR" sz="1400" b="1"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Sécuriser de manière durable le foncier agro-pastoral </a:t>
              </a:r>
              <a:r>
                <a:rPr kumimoji="0" lang="fr-FR" sz="1400" b="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pour sanctuariser la vocation des aires de pâturages, les infrastructures pastorales et leur accès, à travers l’amélioration du fonctionnement des instances de gouvernance du foncier et la mise en œuvre d’outils de sécurisation juridique.</a:t>
              </a:r>
            </a:p>
          </p:txBody>
        </p:sp>
        <p:sp>
          <p:nvSpPr>
            <p:cNvPr id="87" name="Oval 76">
              <a:extLst>
                <a:ext uri="{FF2B5EF4-FFF2-40B4-BE49-F238E27FC236}">
                  <a16:creationId xmlns:a16="http://schemas.microsoft.com/office/drawing/2014/main" id="{1C1869DD-2253-42EC-93D4-1C2892170F1D}"/>
                </a:ext>
              </a:extLst>
            </p:cNvPr>
            <p:cNvSpPr/>
            <p:nvPr/>
          </p:nvSpPr>
          <p:spPr>
            <a:xfrm>
              <a:off x="7149388" y="4404944"/>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cxnSp>
          <p:nvCxnSpPr>
            <p:cNvPr id="88" name="Straight Arrow Connector 119">
              <a:extLst>
                <a:ext uri="{FF2B5EF4-FFF2-40B4-BE49-F238E27FC236}">
                  <a16:creationId xmlns:a16="http://schemas.microsoft.com/office/drawing/2014/main" id="{D7A1D607-E690-4C77-8BDD-B1E75B287FD8}"/>
                </a:ext>
              </a:extLst>
            </p:cNvPr>
            <p:cNvCxnSpPr>
              <a:cxnSpLocks/>
              <a:stCxn id="87" idx="2"/>
            </p:cNvCxnSpPr>
            <p:nvPr/>
          </p:nvCxnSpPr>
          <p:spPr>
            <a:xfrm flipH="1">
              <a:off x="6267849" y="4496384"/>
              <a:ext cx="881539" cy="0"/>
            </a:xfrm>
            <a:prstGeom prst="straightConnector1">
              <a:avLst/>
            </a:prstGeom>
            <a:noFill/>
            <a:ln w="9525" cap="flat" cmpd="sng" algn="ctr">
              <a:solidFill>
                <a:srgbClr val="2980B9">
                  <a:shade val="95000"/>
                  <a:satMod val="105000"/>
                </a:srgbClr>
              </a:solidFill>
              <a:prstDash val="solid"/>
              <a:tailEnd type="triangle"/>
            </a:ln>
            <a:effectLst/>
          </p:spPr>
        </p:cxnSp>
      </p:grpSp>
      <p:grpSp>
        <p:nvGrpSpPr>
          <p:cNvPr id="140" name="Group 64">
            <a:extLst>
              <a:ext uri="{FF2B5EF4-FFF2-40B4-BE49-F238E27FC236}">
                <a16:creationId xmlns:a16="http://schemas.microsoft.com/office/drawing/2014/main" id="{043D8993-802F-470B-A67E-FDE28F5FB5C4}"/>
              </a:ext>
            </a:extLst>
          </p:cNvPr>
          <p:cNvGrpSpPr/>
          <p:nvPr/>
        </p:nvGrpSpPr>
        <p:grpSpPr>
          <a:xfrm>
            <a:off x="111806" y="1099533"/>
            <a:ext cx="3097666" cy="3895362"/>
            <a:chOff x="8141258" y="1813173"/>
            <a:chExt cx="3664857" cy="3895362"/>
          </a:xfrm>
        </p:grpSpPr>
        <p:sp>
          <p:nvSpPr>
            <p:cNvPr id="141" name="Rectangle 140">
              <a:extLst>
                <a:ext uri="{FF2B5EF4-FFF2-40B4-BE49-F238E27FC236}">
                  <a16:creationId xmlns:a16="http://schemas.microsoft.com/office/drawing/2014/main" id="{6348B3C1-D856-4DE4-B221-592825E02C3B}"/>
                </a:ext>
              </a:extLst>
            </p:cNvPr>
            <p:cNvSpPr/>
            <p:nvPr/>
          </p:nvSpPr>
          <p:spPr>
            <a:xfrm>
              <a:off x="8141258" y="1813173"/>
              <a:ext cx="3664857" cy="830997"/>
            </a:xfrm>
            <a:prstGeom prst="rect">
              <a:avLst/>
            </a:prstGeom>
          </p:spPr>
          <p:txBody>
            <a:bodyPr wrap="square"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da-DK" sz="2400" b="1" i="0" u="none" strike="noStrike" kern="1200" cap="all" spc="0" normalizeH="0" baseline="0" noProof="0" dirty="0">
                  <a:ln>
                    <a:noFill/>
                  </a:ln>
                  <a:solidFill>
                    <a:srgbClr val="C0392B"/>
                  </a:solidFill>
                  <a:effectLst/>
                  <a:uLnTx/>
                  <a:uFillTx/>
                  <a:latin typeface="Calibri"/>
                  <a:ea typeface="+mn-ea"/>
                  <a:cs typeface="+mn-cs"/>
                </a:rPr>
                <a:t>RECOMMANDATIONS </a:t>
              </a:r>
              <a:endParaRPr kumimoji="0" lang="en-US" sz="2400" b="1" i="0" u="none" strike="noStrike" kern="1200" cap="all" spc="0" normalizeH="0" baseline="0" noProof="0" dirty="0">
                <a:ln>
                  <a:noFill/>
                </a:ln>
                <a:solidFill>
                  <a:srgbClr val="C0392B"/>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BAC148EB-D0FA-4091-8BF3-E79B11FF3BC3}"/>
                </a:ext>
              </a:extLst>
            </p:cNvPr>
            <p:cNvSpPr/>
            <p:nvPr/>
          </p:nvSpPr>
          <p:spPr>
            <a:xfrm>
              <a:off x="8141258" y="2644170"/>
              <a:ext cx="2492177" cy="3064365"/>
            </a:xfrm>
            <a:prstGeom prst="rect">
              <a:avLst/>
            </a:prstGeom>
          </p:spPr>
          <p:txBody>
            <a:bodyPr wrap="square">
              <a:spAutoFit/>
            </a:bodyPr>
            <a:lstStyle/>
            <a:p>
              <a:pPr marL="0" marR="0" lvl="0" indent="0" defTabSz="914354" rtl="0" eaLnBrk="1" fontAlgn="auto" latinLnBrk="0" hangingPunct="1">
                <a:lnSpc>
                  <a:spcPts val="1800"/>
                </a:lnSpc>
                <a:spcBef>
                  <a:spcPts val="0"/>
                </a:spcBef>
                <a:spcAft>
                  <a:spcPts val="1200"/>
                </a:spcAft>
                <a:buClrTx/>
                <a:buSzTx/>
                <a:buFontTx/>
                <a:buNone/>
                <a:tabLst/>
                <a:defRPr/>
              </a:pPr>
              <a:r>
                <a:rPr kumimoji="0" lang="fr-FR" sz="1100"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Les participants recommandent la conception d’un programme régional ambitieux, s’appuyant sur des composantes pays  couvrant les pays sahéliens et les pays côtiers, en phase avec les flux de transhumance et de commerce du bétail. Dans cette perspective plusieurs actions cruciales sont mises en avant par les participants en lien avec Nouakchott + 10 : </a:t>
              </a:r>
              <a:endParaRPr kumimoji="0" lang="en-US" sz="1100"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58" name="ZoneTexte 57">
            <a:extLst>
              <a:ext uri="{FF2B5EF4-FFF2-40B4-BE49-F238E27FC236}">
                <a16:creationId xmlns:a16="http://schemas.microsoft.com/office/drawing/2014/main" id="{45F1C805-E191-484B-B492-6FCEE36C5F5B}"/>
              </a:ext>
            </a:extLst>
          </p:cNvPr>
          <p:cNvSpPr txBox="1"/>
          <p:nvPr/>
        </p:nvSpPr>
        <p:spPr>
          <a:xfrm>
            <a:off x="4795267" y="1613743"/>
            <a:ext cx="474077" cy="584775"/>
          </a:xfrm>
          <a:prstGeom prst="rect">
            <a:avLst/>
          </a:prstGeom>
          <a:noFill/>
        </p:spPr>
        <p:txBody>
          <a:bodyPr wrap="square" rtlCol="0">
            <a:spAutoFit/>
          </a:bodyPr>
          <a:lstStyle/>
          <a:p>
            <a:r>
              <a:rPr lang="fr-FR" sz="3200" b="1" dirty="0">
                <a:latin typeface="Arial Black" panose="020B0A04020102020204" pitchFamily="34" charset="0"/>
              </a:rPr>
              <a:t>1</a:t>
            </a:r>
          </a:p>
        </p:txBody>
      </p:sp>
      <p:sp>
        <p:nvSpPr>
          <p:cNvPr id="59" name="ZoneTexte 58">
            <a:extLst>
              <a:ext uri="{FF2B5EF4-FFF2-40B4-BE49-F238E27FC236}">
                <a16:creationId xmlns:a16="http://schemas.microsoft.com/office/drawing/2014/main" id="{88DDD97C-373B-4D1D-ACCC-41A5F9B2DF3E}"/>
              </a:ext>
            </a:extLst>
          </p:cNvPr>
          <p:cNvSpPr txBox="1"/>
          <p:nvPr/>
        </p:nvSpPr>
        <p:spPr>
          <a:xfrm>
            <a:off x="4237271" y="3284136"/>
            <a:ext cx="411970" cy="584775"/>
          </a:xfrm>
          <a:prstGeom prst="rect">
            <a:avLst/>
          </a:prstGeom>
          <a:noFill/>
        </p:spPr>
        <p:txBody>
          <a:bodyPr wrap="square" rtlCol="0">
            <a:spAutoFit/>
          </a:bodyPr>
          <a:lstStyle/>
          <a:p>
            <a:r>
              <a:rPr lang="fr-FR" sz="3200" b="1" dirty="0">
                <a:latin typeface="Arial Black" panose="020B0A04020102020204" pitchFamily="34" charset="0"/>
              </a:rPr>
              <a:t>2</a:t>
            </a:r>
          </a:p>
        </p:txBody>
      </p:sp>
      <p:sp>
        <p:nvSpPr>
          <p:cNvPr id="60" name="ZoneTexte 59">
            <a:extLst>
              <a:ext uri="{FF2B5EF4-FFF2-40B4-BE49-F238E27FC236}">
                <a16:creationId xmlns:a16="http://schemas.microsoft.com/office/drawing/2014/main" id="{25AA0F7D-E57B-49C0-93F1-F6A363D08FE8}"/>
              </a:ext>
            </a:extLst>
          </p:cNvPr>
          <p:cNvSpPr txBox="1"/>
          <p:nvPr/>
        </p:nvSpPr>
        <p:spPr>
          <a:xfrm>
            <a:off x="3209472" y="4935985"/>
            <a:ext cx="463023" cy="584775"/>
          </a:xfrm>
          <a:prstGeom prst="rect">
            <a:avLst/>
          </a:prstGeom>
          <a:noFill/>
        </p:spPr>
        <p:txBody>
          <a:bodyPr wrap="square" rtlCol="0">
            <a:spAutoFit/>
          </a:bodyPr>
          <a:lstStyle/>
          <a:p>
            <a:r>
              <a:rPr lang="fr-FR" sz="3200" b="1" dirty="0">
                <a:latin typeface="Arial Black" panose="020B0A04020102020204" pitchFamily="34" charset="0"/>
              </a:rPr>
              <a:t>3</a:t>
            </a:r>
          </a:p>
        </p:txBody>
      </p:sp>
    </p:spTree>
    <p:extLst>
      <p:ext uri="{BB962C8B-B14F-4D97-AF65-F5344CB8AC3E}">
        <p14:creationId xmlns:p14="http://schemas.microsoft.com/office/powerpoint/2010/main" val="102782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id="{C77EC589-CF37-4786-B860-F948D504C9EF}"/>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3. Que faire dans le cadre du processus « Nouakchott +10 » ?</a:t>
            </a:r>
          </a:p>
        </p:txBody>
      </p:sp>
      <p:cxnSp>
        <p:nvCxnSpPr>
          <p:cNvPr id="57" name="Connecteur droit 56">
            <a:extLst>
              <a:ext uri="{FF2B5EF4-FFF2-40B4-BE49-F238E27FC236}">
                <a16:creationId xmlns:a16="http://schemas.microsoft.com/office/drawing/2014/main" id="{3C49C343-08A9-42C4-99A5-822A88021C88}"/>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91" name="Groupe 90">
            <a:extLst>
              <a:ext uri="{FF2B5EF4-FFF2-40B4-BE49-F238E27FC236}">
                <a16:creationId xmlns:a16="http://schemas.microsoft.com/office/drawing/2014/main" id="{FD196D09-C004-43DB-9BE4-2553D06F0036}"/>
              </a:ext>
            </a:extLst>
          </p:cNvPr>
          <p:cNvGrpSpPr/>
          <p:nvPr/>
        </p:nvGrpSpPr>
        <p:grpSpPr>
          <a:xfrm>
            <a:off x="5169312" y="1363951"/>
            <a:ext cx="6325753" cy="1384995"/>
            <a:chOff x="6753089" y="3274382"/>
            <a:chExt cx="6325753" cy="1384995"/>
          </a:xfrm>
        </p:grpSpPr>
        <p:sp>
          <p:nvSpPr>
            <p:cNvPr id="96" name="Rectangle 95">
              <a:extLst>
                <a:ext uri="{FF2B5EF4-FFF2-40B4-BE49-F238E27FC236}">
                  <a16:creationId xmlns:a16="http://schemas.microsoft.com/office/drawing/2014/main" id="{007824A6-6E9F-4313-8DF4-F2D62A03B56A}"/>
                </a:ext>
              </a:extLst>
            </p:cNvPr>
            <p:cNvSpPr/>
            <p:nvPr/>
          </p:nvSpPr>
          <p:spPr>
            <a:xfrm>
              <a:off x="7867367" y="3274382"/>
              <a:ext cx="5211475" cy="1384995"/>
            </a:xfrm>
            <a:prstGeom prst="rect">
              <a:avLst/>
            </a:prstGeom>
          </p:spPr>
          <p:txBody>
            <a:bodyPr wrap="square">
              <a:spAutoFit/>
            </a:bodyPr>
            <a:lstStyle/>
            <a:p>
              <a:pPr marL="0" marR="0" lvl="0" indent="0" algn="just" defTabSz="914354" eaLnBrk="1" fontAlgn="auto" latinLnBrk="0" hangingPunct="1">
                <a:spcBef>
                  <a:spcPts val="0"/>
                </a:spcBef>
                <a:spcAft>
                  <a:spcPts val="0"/>
                </a:spcAft>
                <a:buClrTx/>
                <a:buSzTx/>
                <a:buFontTx/>
                <a:buNone/>
                <a:tabLst/>
                <a:defRPr/>
              </a:pPr>
              <a:r>
                <a:rPr kumimoji="0" lang="fr-FR" sz="1400" b="1"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Consolider la citoyenneté des éleveurs (pasteurs et agro-pasteurs) </a:t>
              </a:r>
              <a:r>
                <a:rPr kumimoji="0" lang="fr-FR" sz="1400" b="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et appuyer la mise en place de dispositifs de formation adaptés aux enfants et aux jeunesses pastorales à travers l’élaboration et la mise en œuvre de stratégies nationales d’éducation et de formation professionnelle des jeunes pasteurs. </a:t>
              </a:r>
            </a:p>
          </p:txBody>
        </p:sp>
        <p:sp>
          <p:nvSpPr>
            <p:cNvPr id="93" name="Oval 81">
              <a:extLst>
                <a:ext uri="{FF2B5EF4-FFF2-40B4-BE49-F238E27FC236}">
                  <a16:creationId xmlns:a16="http://schemas.microsoft.com/office/drawing/2014/main" id="{741A05FD-1EA6-437F-B1B8-7866AC4713F2}"/>
                </a:ext>
              </a:extLst>
            </p:cNvPr>
            <p:cNvSpPr/>
            <p:nvPr/>
          </p:nvSpPr>
          <p:spPr>
            <a:xfrm>
              <a:off x="7580649" y="3540282"/>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4" name="Straight Arrow Connector 120">
              <a:extLst>
                <a:ext uri="{FF2B5EF4-FFF2-40B4-BE49-F238E27FC236}">
                  <a16:creationId xmlns:a16="http://schemas.microsoft.com/office/drawing/2014/main" id="{16E8F5E9-4573-471E-BA08-7C00F921EACC}"/>
                </a:ext>
              </a:extLst>
            </p:cNvPr>
            <p:cNvCxnSpPr>
              <a:cxnSpLocks/>
              <a:stCxn id="93" idx="2"/>
            </p:cNvCxnSpPr>
            <p:nvPr/>
          </p:nvCxnSpPr>
          <p:spPr>
            <a:xfrm flipH="1">
              <a:off x="6753089" y="3631722"/>
              <a:ext cx="827560" cy="0"/>
            </a:xfrm>
            <a:prstGeom prst="straightConnector1">
              <a:avLst/>
            </a:prstGeom>
            <a:noFill/>
            <a:ln w="9525" cap="flat" cmpd="sng" algn="ctr">
              <a:solidFill>
                <a:srgbClr val="2980B9">
                  <a:shade val="95000"/>
                  <a:satMod val="105000"/>
                </a:srgbClr>
              </a:solidFill>
              <a:prstDash val="solid"/>
              <a:tailEnd type="triangle"/>
            </a:ln>
            <a:effectLst/>
          </p:spPr>
        </p:cxnSp>
      </p:grpSp>
      <p:grpSp>
        <p:nvGrpSpPr>
          <p:cNvPr id="97" name="Groupe 96">
            <a:extLst>
              <a:ext uri="{FF2B5EF4-FFF2-40B4-BE49-F238E27FC236}">
                <a16:creationId xmlns:a16="http://schemas.microsoft.com/office/drawing/2014/main" id="{9B542309-6790-4330-9551-6D10A1BDF04C}"/>
              </a:ext>
            </a:extLst>
          </p:cNvPr>
          <p:cNvGrpSpPr/>
          <p:nvPr/>
        </p:nvGrpSpPr>
        <p:grpSpPr>
          <a:xfrm>
            <a:off x="4610745" y="3122581"/>
            <a:ext cx="6690055" cy="954107"/>
            <a:chOff x="7211837" y="2525761"/>
            <a:chExt cx="6227874" cy="954107"/>
          </a:xfrm>
        </p:grpSpPr>
        <p:sp>
          <p:nvSpPr>
            <p:cNvPr id="102" name="Rectangle 101">
              <a:extLst>
                <a:ext uri="{FF2B5EF4-FFF2-40B4-BE49-F238E27FC236}">
                  <a16:creationId xmlns:a16="http://schemas.microsoft.com/office/drawing/2014/main" id="{7FC58820-B4E1-4503-81E2-3941472927C5}"/>
                </a:ext>
              </a:extLst>
            </p:cNvPr>
            <p:cNvSpPr/>
            <p:nvPr/>
          </p:nvSpPr>
          <p:spPr>
            <a:xfrm>
              <a:off x="8280181" y="2525761"/>
              <a:ext cx="5159530" cy="954107"/>
            </a:xfrm>
            <a:prstGeom prst="rect">
              <a:avLst/>
            </a:prstGeom>
          </p:spPr>
          <p:txBody>
            <a:bodyPr wrap="square">
              <a:spAutoFit/>
            </a:bodyPr>
            <a:lstStyle/>
            <a:p>
              <a:pPr marL="0" marR="0" lvl="0" indent="0" algn="just" defTabSz="914354" eaLnBrk="1" fontAlgn="auto" latinLnBrk="0" hangingPunct="1">
                <a:spcBef>
                  <a:spcPts val="0"/>
                </a:spcBef>
                <a:spcAft>
                  <a:spcPts val="0"/>
                </a:spcAft>
                <a:buClrTx/>
                <a:buSzTx/>
                <a:buFontTx/>
                <a:buNone/>
                <a:tabLst/>
                <a:defRPr/>
              </a:pPr>
              <a:r>
                <a:rPr kumimoji="0" lang="fr-FR" sz="1400" b="1"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Améliorer la perception du pastoralisme</a:t>
              </a:r>
              <a:r>
                <a:rPr kumimoji="0" lang="fr-FR" sz="1400" b="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 auprès des décideurs et les populations en tant que système adapté aux conditions écologiques de la zone sahélo-saharienne et comme moteur économique des territoires agro-pastoraux.</a:t>
              </a:r>
            </a:p>
          </p:txBody>
        </p:sp>
        <p:sp>
          <p:nvSpPr>
            <p:cNvPr id="99" name="Oval 86">
              <a:extLst>
                <a:ext uri="{FF2B5EF4-FFF2-40B4-BE49-F238E27FC236}">
                  <a16:creationId xmlns:a16="http://schemas.microsoft.com/office/drawing/2014/main" id="{B0B5C4C5-C588-46C2-B380-0FAF815EAEF3}"/>
                </a:ext>
              </a:extLst>
            </p:cNvPr>
            <p:cNvSpPr/>
            <p:nvPr/>
          </p:nvSpPr>
          <p:spPr>
            <a:xfrm>
              <a:off x="8011911" y="2786550"/>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0" name="Straight Arrow Connector 121">
              <a:extLst>
                <a:ext uri="{FF2B5EF4-FFF2-40B4-BE49-F238E27FC236}">
                  <a16:creationId xmlns:a16="http://schemas.microsoft.com/office/drawing/2014/main" id="{0E1988FA-3C85-46EE-8822-93E4072043F9}"/>
                </a:ext>
              </a:extLst>
            </p:cNvPr>
            <p:cNvCxnSpPr>
              <a:cxnSpLocks/>
              <a:stCxn id="99" idx="2"/>
            </p:cNvCxnSpPr>
            <p:nvPr/>
          </p:nvCxnSpPr>
          <p:spPr>
            <a:xfrm flipH="1">
              <a:off x="7211837" y="2877990"/>
              <a:ext cx="800074" cy="0"/>
            </a:xfrm>
            <a:prstGeom prst="straightConnector1">
              <a:avLst/>
            </a:prstGeom>
            <a:noFill/>
            <a:ln w="9525" cap="flat" cmpd="sng" algn="ctr">
              <a:solidFill>
                <a:srgbClr val="2980B9">
                  <a:shade val="95000"/>
                  <a:satMod val="105000"/>
                </a:srgbClr>
              </a:solidFill>
              <a:prstDash val="solid"/>
              <a:tailEnd type="triangle"/>
            </a:ln>
            <a:effectLst/>
          </p:spPr>
        </p:cxnSp>
      </p:grpSp>
      <p:grpSp>
        <p:nvGrpSpPr>
          <p:cNvPr id="140" name="Group 64">
            <a:extLst>
              <a:ext uri="{FF2B5EF4-FFF2-40B4-BE49-F238E27FC236}">
                <a16:creationId xmlns:a16="http://schemas.microsoft.com/office/drawing/2014/main" id="{043D8993-802F-470B-A67E-FDE28F5FB5C4}"/>
              </a:ext>
            </a:extLst>
          </p:cNvPr>
          <p:cNvGrpSpPr/>
          <p:nvPr/>
        </p:nvGrpSpPr>
        <p:grpSpPr>
          <a:xfrm>
            <a:off x="111806" y="1099533"/>
            <a:ext cx="3097666" cy="3895362"/>
            <a:chOff x="8141258" y="1813173"/>
            <a:chExt cx="3664857" cy="3895362"/>
          </a:xfrm>
        </p:grpSpPr>
        <p:sp>
          <p:nvSpPr>
            <p:cNvPr id="141" name="Rectangle 140">
              <a:extLst>
                <a:ext uri="{FF2B5EF4-FFF2-40B4-BE49-F238E27FC236}">
                  <a16:creationId xmlns:a16="http://schemas.microsoft.com/office/drawing/2014/main" id="{6348B3C1-D856-4DE4-B221-592825E02C3B}"/>
                </a:ext>
              </a:extLst>
            </p:cNvPr>
            <p:cNvSpPr/>
            <p:nvPr/>
          </p:nvSpPr>
          <p:spPr>
            <a:xfrm>
              <a:off x="8141258" y="1813173"/>
              <a:ext cx="3664857" cy="830997"/>
            </a:xfrm>
            <a:prstGeom prst="rect">
              <a:avLst/>
            </a:prstGeom>
          </p:spPr>
          <p:txBody>
            <a:bodyPr wrap="square"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da-DK" sz="2400" b="1" i="0" u="none" strike="noStrike" kern="1200" cap="all" spc="0" normalizeH="0" baseline="0" noProof="0" dirty="0">
                  <a:ln>
                    <a:noFill/>
                  </a:ln>
                  <a:solidFill>
                    <a:srgbClr val="C0392B"/>
                  </a:solidFill>
                  <a:effectLst/>
                  <a:uLnTx/>
                  <a:uFillTx/>
                  <a:latin typeface="Calibri"/>
                  <a:ea typeface="+mn-ea"/>
                  <a:cs typeface="+mn-cs"/>
                </a:rPr>
                <a:t>RECOMMANDATIONS </a:t>
              </a:r>
              <a:endParaRPr kumimoji="0" lang="en-US" sz="2400" b="1" i="0" u="none" strike="noStrike" kern="1200" cap="all" spc="0" normalizeH="0" baseline="0" noProof="0" dirty="0">
                <a:ln>
                  <a:noFill/>
                </a:ln>
                <a:solidFill>
                  <a:srgbClr val="C0392B"/>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BAC148EB-D0FA-4091-8BF3-E79B11FF3BC3}"/>
                </a:ext>
              </a:extLst>
            </p:cNvPr>
            <p:cNvSpPr/>
            <p:nvPr/>
          </p:nvSpPr>
          <p:spPr>
            <a:xfrm>
              <a:off x="8141258" y="2644170"/>
              <a:ext cx="2492177" cy="3064365"/>
            </a:xfrm>
            <a:prstGeom prst="rect">
              <a:avLst/>
            </a:prstGeom>
          </p:spPr>
          <p:txBody>
            <a:bodyPr wrap="square">
              <a:spAutoFit/>
            </a:bodyPr>
            <a:lstStyle/>
            <a:p>
              <a:pPr marL="0" marR="0" lvl="0" indent="0" defTabSz="914354" rtl="0" eaLnBrk="1" fontAlgn="auto" latinLnBrk="0" hangingPunct="1">
                <a:lnSpc>
                  <a:spcPts val="1800"/>
                </a:lnSpc>
                <a:spcBef>
                  <a:spcPts val="0"/>
                </a:spcBef>
                <a:spcAft>
                  <a:spcPts val="1200"/>
                </a:spcAft>
                <a:buClrTx/>
                <a:buSzTx/>
                <a:buFontTx/>
                <a:buNone/>
                <a:tabLst/>
                <a:defRPr/>
              </a:pPr>
              <a:r>
                <a:rPr kumimoji="0" lang="fr-FR" sz="1100"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Les participants recommandent la conception d’un programme régional ambitieux, s’appuyant sur des composantes pays  couvrant les pays sahéliens et les pays côtiers, en phase avec les flux de transhumance et de commerce du bétail. Dans cette perspective plusieurs actions cruciales sont mises en avant par les participants en lien avec Nouakchott + 10 : </a:t>
              </a:r>
              <a:endParaRPr kumimoji="0" lang="en-US" sz="1100"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7" name="Rectangle 46">
            <a:extLst>
              <a:ext uri="{FF2B5EF4-FFF2-40B4-BE49-F238E27FC236}">
                <a16:creationId xmlns:a16="http://schemas.microsoft.com/office/drawing/2014/main" id="{02D81DFA-5BD6-487B-84B9-D5C9FD95FCC6}"/>
              </a:ext>
            </a:extLst>
          </p:cNvPr>
          <p:cNvSpPr/>
          <p:nvPr/>
        </p:nvSpPr>
        <p:spPr>
          <a:xfrm>
            <a:off x="5123060" y="4896468"/>
            <a:ext cx="4838780" cy="810478"/>
          </a:xfrm>
          <a:prstGeom prst="rect">
            <a:avLst/>
          </a:prstGeom>
        </p:spPr>
        <p:txBody>
          <a:bodyPr wrap="square">
            <a:spAutoFit/>
          </a:bodyPr>
          <a:lstStyle/>
          <a:p>
            <a:pPr marL="0" marR="0" lvl="0" indent="0" algn="just" defTabSz="914354" eaLnBrk="1" fontAlgn="auto" latinLnBrk="0" hangingPunct="1">
              <a:lnSpc>
                <a:spcPts val="14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Renforcer les chaînes de valeurs des systèmes pastoraux et agro-pastoraux </a:t>
            </a:r>
            <a:r>
              <a:rPr kumimoji="0" lang="fr-FR" sz="1400" b="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pour améliorer leur contribution à la création d’emplois décents et de revenus pour les jeunes (hommes et femmes). </a:t>
            </a:r>
            <a:endParaRPr kumimoji="0" lang="da-DK" sz="1400" b="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ZoneTexte 49">
            <a:extLst>
              <a:ext uri="{FF2B5EF4-FFF2-40B4-BE49-F238E27FC236}">
                <a16:creationId xmlns:a16="http://schemas.microsoft.com/office/drawing/2014/main" id="{C94F6AAF-A333-4556-9299-D780B16C6364}"/>
              </a:ext>
            </a:extLst>
          </p:cNvPr>
          <p:cNvSpPr txBox="1"/>
          <p:nvPr/>
        </p:nvSpPr>
        <p:spPr>
          <a:xfrm>
            <a:off x="4424822" y="1428903"/>
            <a:ext cx="474077" cy="584775"/>
          </a:xfrm>
          <a:prstGeom prst="rect">
            <a:avLst/>
          </a:prstGeom>
          <a:noFill/>
        </p:spPr>
        <p:txBody>
          <a:bodyPr wrap="square" rtlCol="0">
            <a:spAutoFit/>
          </a:bodyPr>
          <a:lstStyle/>
          <a:p>
            <a:r>
              <a:rPr lang="fr-FR" sz="3200" b="1" dirty="0">
                <a:latin typeface="Arial Black" panose="020B0A04020102020204" pitchFamily="34" charset="0"/>
              </a:rPr>
              <a:t>4</a:t>
            </a:r>
          </a:p>
        </p:txBody>
      </p:sp>
      <p:sp>
        <p:nvSpPr>
          <p:cNvPr id="51" name="ZoneTexte 50">
            <a:extLst>
              <a:ext uri="{FF2B5EF4-FFF2-40B4-BE49-F238E27FC236}">
                <a16:creationId xmlns:a16="http://schemas.microsoft.com/office/drawing/2014/main" id="{AC4E3F90-0247-4E2B-A1DA-7230F709688F}"/>
              </a:ext>
            </a:extLst>
          </p:cNvPr>
          <p:cNvSpPr txBox="1"/>
          <p:nvPr/>
        </p:nvSpPr>
        <p:spPr>
          <a:xfrm>
            <a:off x="4013897" y="3122581"/>
            <a:ext cx="474077" cy="584775"/>
          </a:xfrm>
          <a:prstGeom prst="rect">
            <a:avLst/>
          </a:prstGeom>
          <a:noFill/>
        </p:spPr>
        <p:txBody>
          <a:bodyPr wrap="square" rtlCol="0">
            <a:spAutoFit/>
          </a:bodyPr>
          <a:lstStyle/>
          <a:p>
            <a:r>
              <a:rPr lang="fr-FR" sz="3200" b="1" dirty="0">
                <a:latin typeface="Arial Black" panose="020B0A04020102020204" pitchFamily="34" charset="0"/>
              </a:rPr>
              <a:t>5</a:t>
            </a:r>
          </a:p>
        </p:txBody>
      </p:sp>
      <p:sp>
        <p:nvSpPr>
          <p:cNvPr id="52" name="ZoneTexte 51">
            <a:extLst>
              <a:ext uri="{FF2B5EF4-FFF2-40B4-BE49-F238E27FC236}">
                <a16:creationId xmlns:a16="http://schemas.microsoft.com/office/drawing/2014/main" id="{A00A1451-E95E-4F20-A9A0-440B3E6690BD}"/>
              </a:ext>
            </a:extLst>
          </p:cNvPr>
          <p:cNvSpPr txBox="1"/>
          <p:nvPr/>
        </p:nvSpPr>
        <p:spPr>
          <a:xfrm>
            <a:off x="3196593" y="4817272"/>
            <a:ext cx="474077" cy="584775"/>
          </a:xfrm>
          <a:prstGeom prst="rect">
            <a:avLst/>
          </a:prstGeom>
          <a:noFill/>
        </p:spPr>
        <p:txBody>
          <a:bodyPr wrap="square" rtlCol="0">
            <a:spAutoFit/>
          </a:bodyPr>
          <a:lstStyle/>
          <a:p>
            <a:r>
              <a:rPr lang="fr-FR" sz="3200" b="1" dirty="0">
                <a:latin typeface="Arial Black" panose="020B0A04020102020204" pitchFamily="34" charset="0"/>
              </a:rPr>
              <a:t>6</a:t>
            </a:r>
          </a:p>
        </p:txBody>
      </p:sp>
      <p:pic>
        <p:nvPicPr>
          <p:cNvPr id="3" name="Image 2">
            <a:extLst>
              <a:ext uri="{FF2B5EF4-FFF2-40B4-BE49-F238E27FC236}">
                <a16:creationId xmlns:a16="http://schemas.microsoft.com/office/drawing/2014/main" id="{B0B4AADE-88F7-4494-AD5A-AC9AE0E10578}"/>
              </a:ext>
            </a:extLst>
          </p:cNvPr>
          <p:cNvPicPr>
            <a:picLocks noChangeAspect="1"/>
          </p:cNvPicPr>
          <p:nvPr/>
        </p:nvPicPr>
        <p:blipFill>
          <a:blip r:embed="rId2"/>
          <a:stretch>
            <a:fillRect/>
          </a:stretch>
        </p:blipFill>
        <p:spPr>
          <a:xfrm>
            <a:off x="3800157" y="5014368"/>
            <a:ext cx="1140051" cy="182896"/>
          </a:xfrm>
          <a:prstGeom prst="rect">
            <a:avLst/>
          </a:prstGeom>
        </p:spPr>
      </p:pic>
    </p:spTree>
    <p:extLst>
      <p:ext uri="{BB962C8B-B14F-4D97-AF65-F5344CB8AC3E}">
        <p14:creationId xmlns:p14="http://schemas.microsoft.com/office/powerpoint/2010/main" val="372201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a:extLst>
              <a:ext uri="{FF2B5EF4-FFF2-40B4-BE49-F238E27FC236}">
                <a16:creationId xmlns:a16="http://schemas.microsoft.com/office/drawing/2014/main" id="{C77EC589-CF37-4786-B860-F948D504C9EF}"/>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3. Que faire dans le cadre du processus « Nouakchott +10 » ?</a:t>
            </a:r>
          </a:p>
        </p:txBody>
      </p:sp>
      <p:cxnSp>
        <p:nvCxnSpPr>
          <p:cNvPr id="57" name="Connecteur droit 56">
            <a:extLst>
              <a:ext uri="{FF2B5EF4-FFF2-40B4-BE49-F238E27FC236}">
                <a16:creationId xmlns:a16="http://schemas.microsoft.com/office/drawing/2014/main" id="{3C49C343-08A9-42C4-99A5-822A88021C88}"/>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140" name="Group 64">
            <a:extLst>
              <a:ext uri="{FF2B5EF4-FFF2-40B4-BE49-F238E27FC236}">
                <a16:creationId xmlns:a16="http://schemas.microsoft.com/office/drawing/2014/main" id="{043D8993-802F-470B-A67E-FDE28F5FB5C4}"/>
              </a:ext>
            </a:extLst>
          </p:cNvPr>
          <p:cNvGrpSpPr/>
          <p:nvPr/>
        </p:nvGrpSpPr>
        <p:grpSpPr>
          <a:xfrm>
            <a:off x="111806" y="1099533"/>
            <a:ext cx="3097666" cy="3895362"/>
            <a:chOff x="8141258" y="1813173"/>
            <a:chExt cx="3664857" cy="3895362"/>
          </a:xfrm>
        </p:grpSpPr>
        <p:sp>
          <p:nvSpPr>
            <p:cNvPr id="141" name="Rectangle 140">
              <a:extLst>
                <a:ext uri="{FF2B5EF4-FFF2-40B4-BE49-F238E27FC236}">
                  <a16:creationId xmlns:a16="http://schemas.microsoft.com/office/drawing/2014/main" id="{6348B3C1-D856-4DE4-B221-592825E02C3B}"/>
                </a:ext>
              </a:extLst>
            </p:cNvPr>
            <p:cNvSpPr/>
            <p:nvPr/>
          </p:nvSpPr>
          <p:spPr>
            <a:xfrm>
              <a:off x="8141258" y="1813173"/>
              <a:ext cx="3664857" cy="830997"/>
            </a:xfrm>
            <a:prstGeom prst="rect">
              <a:avLst/>
            </a:prstGeom>
          </p:spPr>
          <p:txBody>
            <a:bodyPr wrap="square"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da-DK" sz="2400" b="1" i="0" u="none" strike="noStrike" kern="1200" cap="all" spc="0" normalizeH="0" baseline="0" noProof="0" dirty="0">
                  <a:ln>
                    <a:noFill/>
                  </a:ln>
                  <a:solidFill>
                    <a:srgbClr val="C0392B"/>
                  </a:solidFill>
                  <a:effectLst/>
                  <a:uLnTx/>
                  <a:uFillTx/>
                  <a:latin typeface="Calibri"/>
                  <a:ea typeface="+mn-ea"/>
                  <a:cs typeface="+mn-cs"/>
                </a:rPr>
                <a:t>RECOMMANDATIONS </a:t>
              </a:r>
              <a:endParaRPr kumimoji="0" lang="en-US" sz="2400" b="1" i="0" u="none" strike="noStrike" kern="1200" cap="all" spc="0" normalizeH="0" baseline="0" noProof="0" dirty="0">
                <a:ln>
                  <a:noFill/>
                </a:ln>
                <a:solidFill>
                  <a:srgbClr val="C0392B"/>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BAC148EB-D0FA-4091-8BF3-E79B11FF3BC3}"/>
                </a:ext>
              </a:extLst>
            </p:cNvPr>
            <p:cNvSpPr/>
            <p:nvPr/>
          </p:nvSpPr>
          <p:spPr>
            <a:xfrm>
              <a:off x="8141258" y="2644170"/>
              <a:ext cx="2492177" cy="3064365"/>
            </a:xfrm>
            <a:prstGeom prst="rect">
              <a:avLst/>
            </a:prstGeom>
          </p:spPr>
          <p:txBody>
            <a:bodyPr wrap="square">
              <a:spAutoFit/>
            </a:bodyPr>
            <a:lstStyle/>
            <a:p>
              <a:pPr marL="0" marR="0" lvl="0" indent="0" defTabSz="914354" rtl="0" eaLnBrk="1" fontAlgn="auto" latinLnBrk="0" hangingPunct="1">
                <a:lnSpc>
                  <a:spcPts val="1800"/>
                </a:lnSpc>
                <a:spcBef>
                  <a:spcPts val="0"/>
                </a:spcBef>
                <a:spcAft>
                  <a:spcPts val="1200"/>
                </a:spcAft>
                <a:buClrTx/>
                <a:buSzTx/>
                <a:buFontTx/>
                <a:buNone/>
                <a:tabLst/>
                <a:defRPr/>
              </a:pPr>
              <a:r>
                <a:rPr kumimoji="0" lang="fr-FR" sz="1100"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Les participants recommandent la conception d’un programme régional ambitieux, s’appuyant sur des composantes pays  couvrant les pays sahéliens et les pays côtiers, en phase avec les flux de transhumance et de commerce du bétail. Dans cette perspective plusieurs actions cruciales sont mises en avant par les participants en lien avec Nouakchott + 10 : </a:t>
              </a:r>
              <a:endParaRPr kumimoji="0" lang="en-US" sz="1100"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 name="Groupe 1">
            <a:extLst>
              <a:ext uri="{FF2B5EF4-FFF2-40B4-BE49-F238E27FC236}">
                <a16:creationId xmlns:a16="http://schemas.microsoft.com/office/drawing/2014/main" id="{BCE01D88-A2BD-41DD-9A9C-B57FDC0AB2AE}"/>
              </a:ext>
            </a:extLst>
          </p:cNvPr>
          <p:cNvGrpSpPr/>
          <p:nvPr/>
        </p:nvGrpSpPr>
        <p:grpSpPr>
          <a:xfrm>
            <a:off x="3446510" y="3196103"/>
            <a:ext cx="7286903" cy="1169551"/>
            <a:chOff x="4013897" y="3063752"/>
            <a:chExt cx="7286903" cy="1169551"/>
          </a:xfrm>
        </p:grpSpPr>
        <p:grpSp>
          <p:nvGrpSpPr>
            <p:cNvPr id="97" name="Groupe 96">
              <a:extLst>
                <a:ext uri="{FF2B5EF4-FFF2-40B4-BE49-F238E27FC236}">
                  <a16:creationId xmlns:a16="http://schemas.microsoft.com/office/drawing/2014/main" id="{9B542309-6790-4330-9551-6D10A1BDF04C}"/>
                </a:ext>
              </a:extLst>
            </p:cNvPr>
            <p:cNvGrpSpPr/>
            <p:nvPr/>
          </p:nvGrpSpPr>
          <p:grpSpPr>
            <a:xfrm>
              <a:off x="4610745" y="3063752"/>
              <a:ext cx="6690055" cy="1169551"/>
              <a:chOff x="7211837" y="2525761"/>
              <a:chExt cx="6227874" cy="1169551"/>
            </a:xfrm>
          </p:grpSpPr>
          <p:sp>
            <p:nvSpPr>
              <p:cNvPr id="102" name="Rectangle 101">
                <a:extLst>
                  <a:ext uri="{FF2B5EF4-FFF2-40B4-BE49-F238E27FC236}">
                    <a16:creationId xmlns:a16="http://schemas.microsoft.com/office/drawing/2014/main" id="{7FC58820-B4E1-4503-81E2-3941472927C5}"/>
                  </a:ext>
                </a:extLst>
              </p:cNvPr>
              <p:cNvSpPr/>
              <p:nvPr/>
            </p:nvSpPr>
            <p:spPr>
              <a:xfrm>
                <a:off x="8280181" y="2525761"/>
                <a:ext cx="5159530" cy="1169551"/>
              </a:xfrm>
              <a:prstGeom prst="rect">
                <a:avLst/>
              </a:prstGeom>
            </p:spPr>
            <p:txBody>
              <a:bodyPr wrap="square">
                <a:spAutoFit/>
              </a:bodyPr>
              <a:lstStyle/>
              <a:p>
                <a:pPr marL="0" marR="0" lvl="0" indent="0" algn="just" defTabSz="914354" eaLnBrk="1" fontAlgn="auto" latinLnBrk="0" hangingPunct="1">
                  <a:spcBef>
                    <a:spcPts val="0"/>
                  </a:spcBef>
                  <a:spcAft>
                    <a:spcPts val="0"/>
                  </a:spcAft>
                  <a:buClrTx/>
                  <a:buSzTx/>
                  <a:buFontTx/>
                  <a:buNone/>
                  <a:tabLst/>
                  <a:defRPr/>
                </a:pPr>
                <a:r>
                  <a:rPr kumimoji="0" lang="fr-FR" sz="1400" b="1"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Développer des collaborations entre les parties prenantes en vue de prévenir les conséquences de la crise, </a:t>
                </a:r>
                <a:r>
                  <a:rPr kumimoji="0" lang="fr-FR" sz="140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notamment l’enregistrement et l’intégration des éleveurs réfugiés et des transhumants au sein des communautés, ainsi que le suivi des animaux.</a:t>
                </a:r>
              </a:p>
            </p:txBody>
          </p:sp>
          <p:sp>
            <p:nvSpPr>
              <p:cNvPr id="99" name="Oval 86">
                <a:extLst>
                  <a:ext uri="{FF2B5EF4-FFF2-40B4-BE49-F238E27FC236}">
                    <a16:creationId xmlns:a16="http://schemas.microsoft.com/office/drawing/2014/main" id="{B0B5C4C5-C588-46C2-B380-0FAF815EAEF3}"/>
                  </a:ext>
                </a:extLst>
              </p:cNvPr>
              <p:cNvSpPr/>
              <p:nvPr/>
            </p:nvSpPr>
            <p:spPr>
              <a:xfrm>
                <a:off x="8011911" y="2786550"/>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100" name="Straight Arrow Connector 121">
                <a:extLst>
                  <a:ext uri="{FF2B5EF4-FFF2-40B4-BE49-F238E27FC236}">
                    <a16:creationId xmlns:a16="http://schemas.microsoft.com/office/drawing/2014/main" id="{0E1988FA-3C85-46EE-8822-93E4072043F9}"/>
                  </a:ext>
                </a:extLst>
              </p:cNvPr>
              <p:cNvCxnSpPr>
                <a:cxnSpLocks/>
                <a:stCxn id="99" idx="2"/>
              </p:cNvCxnSpPr>
              <p:nvPr/>
            </p:nvCxnSpPr>
            <p:spPr>
              <a:xfrm flipH="1">
                <a:off x="7211837" y="2877990"/>
                <a:ext cx="800074" cy="0"/>
              </a:xfrm>
              <a:prstGeom prst="straightConnector1">
                <a:avLst/>
              </a:prstGeom>
              <a:noFill/>
              <a:ln w="9525" cap="flat" cmpd="sng" algn="ctr">
                <a:solidFill>
                  <a:srgbClr val="2980B9">
                    <a:shade val="95000"/>
                    <a:satMod val="105000"/>
                  </a:srgbClr>
                </a:solidFill>
                <a:prstDash val="solid"/>
                <a:tailEnd type="triangle"/>
              </a:ln>
              <a:effectLst/>
            </p:spPr>
          </p:cxnSp>
        </p:grpSp>
        <p:sp>
          <p:nvSpPr>
            <p:cNvPr id="51" name="ZoneTexte 50">
              <a:extLst>
                <a:ext uri="{FF2B5EF4-FFF2-40B4-BE49-F238E27FC236}">
                  <a16:creationId xmlns:a16="http://schemas.microsoft.com/office/drawing/2014/main" id="{AC4E3F90-0247-4E2B-A1DA-7230F709688F}"/>
                </a:ext>
              </a:extLst>
            </p:cNvPr>
            <p:cNvSpPr txBox="1"/>
            <p:nvPr/>
          </p:nvSpPr>
          <p:spPr>
            <a:xfrm>
              <a:off x="4013897" y="3122581"/>
              <a:ext cx="474077" cy="584775"/>
            </a:xfrm>
            <a:prstGeom prst="rect">
              <a:avLst/>
            </a:prstGeom>
            <a:noFill/>
          </p:spPr>
          <p:txBody>
            <a:bodyPr wrap="square" rtlCol="0">
              <a:spAutoFit/>
            </a:bodyPr>
            <a:lstStyle/>
            <a:p>
              <a:r>
                <a:rPr lang="fr-FR" sz="3200" b="1" dirty="0">
                  <a:latin typeface="Arial Black" panose="020B0A04020102020204" pitchFamily="34" charset="0"/>
                </a:rPr>
                <a:t>8</a:t>
              </a:r>
            </a:p>
          </p:txBody>
        </p:sp>
      </p:grpSp>
      <p:grpSp>
        <p:nvGrpSpPr>
          <p:cNvPr id="3" name="Groupe 2">
            <a:extLst>
              <a:ext uri="{FF2B5EF4-FFF2-40B4-BE49-F238E27FC236}">
                <a16:creationId xmlns:a16="http://schemas.microsoft.com/office/drawing/2014/main" id="{D415E273-182A-48A5-B148-9E7CB0CB7FA2}"/>
              </a:ext>
            </a:extLst>
          </p:cNvPr>
          <p:cNvGrpSpPr/>
          <p:nvPr/>
        </p:nvGrpSpPr>
        <p:grpSpPr>
          <a:xfrm>
            <a:off x="2921606" y="4808168"/>
            <a:ext cx="7644795" cy="1169551"/>
            <a:chOff x="3657870" y="4709871"/>
            <a:chExt cx="7644795" cy="1169551"/>
          </a:xfrm>
        </p:grpSpPr>
        <p:grpSp>
          <p:nvGrpSpPr>
            <p:cNvPr id="91" name="Groupe 90">
              <a:extLst>
                <a:ext uri="{FF2B5EF4-FFF2-40B4-BE49-F238E27FC236}">
                  <a16:creationId xmlns:a16="http://schemas.microsoft.com/office/drawing/2014/main" id="{FD196D09-C004-43DB-9BE4-2553D06F0036}"/>
                </a:ext>
              </a:extLst>
            </p:cNvPr>
            <p:cNvGrpSpPr/>
            <p:nvPr/>
          </p:nvGrpSpPr>
          <p:grpSpPr>
            <a:xfrm>
              <a:off x="4250935" y="4709871"/>
              <a:ext cx="7051730" cy="1169551"/>
              <a:chOff x="6753089" y="3274382"/>
              <a:chExt cx="7051730" cy="1169551"/>
            </a:xfrm>
          </p:grpSpPr>
          <p:sp>
            <p:nvSpPr>
              <p:cNvPr id="96" name="Rectangle 95">
                <a:extLst>
                  <a:ext uri="{FF2B5EF4-FFF2-40B4-BE49-F238E27FC236}">
                    <a16:creationId xmlns:a16="http://schemas.microsoft.com/office/drawing/2014/main" id="{007824A6-6E9F-4313-8DF4-F2D62A03B56A}"/>
                  </a:ext>
                </a:extLst>
              </p:cNvPr>
              <p:cNvSpPr/>
              <p:nvPr/>
            </p:nvSpPr>
            <p:spPr>
              <a:xfrm>
                <a:off x="7867367" y="3274382"/>
                <a:ext cx="5937452" cy="1169551"/>
              </a:xfrm>
              <a:prstGeom prst="rect">
                <a:avLst/>
              </a:prstGeom>
            </p:spPr>
            <p:txBody>
              <a:bodyPr wrap="square">
                <a:spAutoFit/>
              </a:bodyPr>
              <a:lstStyle/>
              <a:p>
                <a:pPr marL="0" marR="0" lvl="0" indent="0" algn="just" defTabSz="914354" eaLnBrk="1" fontAlgn="auto" latinLnBrk="0" hangingPunct="1">
                  <a:spcBef>
                    <a:spcPts val="0"/>
                  </a:spcBef>
                  <a:spcAft>
                    <a:spcPts val="0"/>
                  </a:spcAft>
                  <a:buClrTx/>
                  <a:buSzTx/>
                  <a:buFontTx/>
                  <a:buNone/>
                  <a:tabLst/>
                  <a:defRPr/>
                </a:pPr>
                <a:r>
                  <a:rPr kumimoji="0" lang="fr-FR" sz="1400" b="1"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Renouveler l’engagement des participants à jouer un rôle majeur dans la facilitation d’un dialogue multi-acteurs pour la refondation du pacte social entre les communautés </a:t>
                </a:r>
                <a:r>
                  <a:rPr kumimoji="0" lang="fr-FR" sz="140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et leur appel aux décideurs nationaux et régionaux, ainsi qu’à la communauté internationale à les accompagner.</a:t>
                </a:r>
              </a:p>
            </p:txBody>
          </p:sp>
          <p:sp>
            <p:nvSpPr>
              <p:cNvPr id="93" name="Oval 81">
                <a:extLst>
                  <a:ext uri="{FF2B5EF4-FFF2-40B4-BE49-F238E27FC236}">
                    <a16:creationId xmlns:a16="http://schemas.microsoft.com/office/drawing/2014/main" id="{741A05FD-1EA6-437F-B1B8-7866AC4713F2}"/>
                  </a:ext>
                </a:extLst>
              </p:cNvPr>
              <p:cNvSpPr/>
              <p:nvPr/>
            </p:nvSpPr>
            <p:spPr>
              <a:xfrm>
                <a:off x="7580649" y="3540282"/>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94" name="Straight Arrow Connector 120">
                <a:extLst>
                  <a:ext uri="{FF2B5EF4-FFF2-40B4-BE49-F238E27FC236}">
                    <a16:creationId xmlns:a16="http://schemas.microsoft.com/office/drawing/2014/main" id="{16E8F5E9-4573-471E-BA08-7C00F921EACC}"/>
                  </a:ext>
                </a:extLst>
              </p:cNvPr>
              <p:cNvCxnSpPr>
                <a:cxnSpLocks/>
                <a:stCxn id="93" idx="2"/>
              </p:cNvCxnSpPr>
              <p:nvPr/>
            </p:nvCxnSpPr>
            <p:spPr>
              <a:xfrm flipH="1">
                <a:off x="6753089" y="3631722"/>
                <a:ext cx="827560" cy="0"/>
              </a:xfrm>
              <a:prstGeom prst="straightConnector1">
                <a:avLst/>
              </a:prstGeom>
              <a:noFill/>
              <a:ln w="9525" cap="flat" cmpd="sng" algn="ctr">
                <a:solidFill>
                  <a:srgbClr val="2980B9">
                    <a:shade val="95000"/>
                    <a:satMod val="105000"/>
                  </a:srgbClr>
                </a:solidFill>
                <a:prstDash val="solid"/>
                <a:tailEnd type="triangle"/>
              </a:ln>
              <a:effectLst/>
            </p:spPr>
          </p:cxnSp>
        </p:grpSp>
        <p:sp>
          <p:nvSpPr>
            <p:cNvPr id="52" name="ZoneTexte 51">
              <a:extLst>
                <a:ext uri="{FF2B5EF4-FFF2-40B4-BE49-F238E27FC236}">
                  <a16:creationId xmlns:a16="http://schemas.microsoft.com/office/drawing/2014/main" id="{A00A1451-E95E-4F20-A9A0-440B3E6690BD}"/>
                </a:ext>
              </a:extLst>
            </p:cNvPr>
            <p:cNvSpPr txBox="1"/>
            <p:nvPr/>
          </p:nvSpPr>
          <p:spPr>
            <a:xfrm>
              <a:off x="3657870" y="4817593"/>
              <a:ext cx="474077" cy="584775"/>
            </a:xfrm>
            <a:prstGeom prst="rect">
              <a:avLst/>
            </a:prstGeom>
            <a:noFill/>
          </p:spPr>
          <p:txBody>
            <a:bodyPr wrap="square" rtlCol="0">
              <a:spAutoFit/>
            </a:bodyPr>
            <a:lstStyle/>
            <a:p>
              <a:r>
                <a:rPr lang="fr-FR" sz="3200" b="1" dirty="0">
                  <a:latin typeface="Arial Black" panose="020B0A04020102020204" pitchFamily="34" charset="0"/>
                </a:rPr>
                <a:t>9</a:t>
              </a:r>
            </a:p>
          </p:txBody>
        </p:sp>
      </p:grpSp>
      <p:grpSp>
        <p:nvGrpSpPr>
          <p:cNvPr id="4" name="Groupe 3">
            <a:extLst>
              <a:ext uri="{FF2B5EF4-FFF2-40B4-BE49-F238E27FC236}">
                <a16:creationId xmlns:a16="http://schemas.microsoft.com/office/drawing/2014/main" id="{1139A5BE-49DA-43E3-B77A-C6D3A2ED38B6}"/>
              </a:ext>
            </a:extLst>
          </p:cNvPr>
          <p:cNvGrpSpPr/>
          <p:nvPr/>
        </p:nvGrpSpPr>
        <p:grpSpPr>
          <a:xfrm>
            <a:off x="4083633" y="1240749"/>
            <a:ext cx="7619053" cy="1600438"/>
            <a:chOff x="4506053" y="1049741"/>
            <a:chExt cx="7174665" cy="1600438"/>
          </a:xfrm>
        </p:grpSpPr>
        <p:sp>
          <p:nvSpPr>
            <p:cNvPr id="50" name="ZoneTexte 49">
              <a:extLst>
                <a:ext uri="{FF2B5EF4-FFF2-40B4-BE49-F238E27FC236}">
                  <a16:creationId xmlns:a16="http://schemas.microsoft.com/office/drawing/2014/main" id="{C94F6AAF-A333-4556-9299-D780B16C6364}"/>
                </a:ext>
              </a:extLst>
            </p:cNvPr>
            <p:cNvSpPr txBox="1"/>
            <p:nvPr/>
          </p:nvSpPr>
          <p:spPr>
            <a:xfrm>
              <a:off x="4506053" y="1109789"/>
              <a:ext cx="474077" cy="584775"/>
            </a:xfrm>
            <a:prstGeom prst="rect">
              <a:avLst/>
            </a:prstGeom>
            <a:noFill/>
          </p:spPr>
          <p:txBody>
            <a:bodyPr wrap="square" rtlCol="0">
              <a:spAutoFit/>
            </a:bodyPr>
            <a:lstStyle/>
            <a:p>
              <a:r>
                <a:rPr lang="fr-FR" sz="3200" b="1" dirty="0">
                  <a:latin typeface="Arial Black" panose="020B0A04020102020204" pitchFamily="34" charset="0"/>
                </a:rPr>
                <a:t>7</a:t>
              </a:r>
            </a:p>
          </p:txBody>
        </p:sp>
        <p:grpSp>
          <p:nvGrpSpPr>
            <p:cNvPr id="22" name="Groupe 21">
              <a:extLst>
                <a:ext uri="{FF2B5EF4-FFF2-40B4-BE49-F238E27FC236}">
                  <a16:creationId xmlns:a16="http://schemas.microsoft.com/office/drawing/2014/main" id="{DCE43405-C117-4E64-B3DC-2FAD4C371424}"/>
                </a:ext>
              </a:extLst>
            </p:cNvPr>
            <p:cNvGrpSpPr/>
            <p:nvPr/>
          </p:nvGrpSpPr>
          <p:grpSpPr>
            <a:xfrm>
              <a:off x="4976052" y="1049741"/>
              <a:ext cx="6704666" cy="1600438"/>
              <a:chOff x="7211837" y="2626141"/>
              <a:chExt cx="5847797" cy="1600438"/>
            </a:xfrm>
          </p:grpSpPr>
          <p:sp>
            <p:nvSpPr>
              <p:cNvPr id="23" name="Rectangle 22">
                <a:extLst>
                  <a:ext uri="{FF2B5EF4-FFF2-40B4-BE49-F238E27FC236}">
                    <a16:creationId xmlns:a16="http://schemas.microsoft.com/office/drawing/2014/main" id="{F789B974-9F2F-4684-AACC-B08113541445}"/>
                  </a:ext>
                </a:extLst>
              </p:cNvPr>
              <p:cNvSpPr/>
              <p:nvPr/>
            </p:nvSpPr>
            <p:spPr>
              <a:xfrm>
                <a:off x="8225540" y="2626141"/>
                <a:ext cx="4834094" cy="1600438"/>
              </a:xfrm>
              <a:prstGeom prst="rect">
                <a:avLst/>
              </a:prstGeom>
            </p:spPr>
            <p:txBody>
              <a:bodyPr wrap="square">
                <a:spAutoFit/>
              </a:bodyPr>
              <a:lstStyle/>
              <a:p>
                <a:pPr marL="0" marR="0" lvl="0" indent="0" algn="just" defTabSz="914354" eaLnBrk="1" fontAlgn="auto" latinLnBrk="0" hangingPunct="1">
                  <a:spcBef>
                    <a:spcPts val="0"/>
                  </a:spcBef>
                  <a:spcAft>
                    <a:spcPts val="0"/>
                  </a:spcAft>
                  <a:buClrTx/>
                  <a:buSzTx/>
                  <a:buFontTx/>
                  <a:buNone/>
                  <a:tabLst/>
                  <a:defRPr/>
                </a:pPr>
                <a:r>
                  <a:rPr kumimoji="0" lang="fr-FR" sz="1400" b="1"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Promouvoir également la coopération et des réponses transfrontalières pour mieux faire face aux nouveaux défis et enjeux de l’insécurité, </a:t>
                </a:r>
                <a:r>
                  <a:rPr kumimoji="0" lang="fr-FR" sz="1400" i="0" u="none" strike="noStrike" kern="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de l’économie pastorale et des dynamiques de déplacement vers les pays côtiers. L’enjeu est donc de promouvoir la mise en place de mécanismes idoines de promotion d’un pastoralisme pacifique qui prenne en compte les enjeux sécuritaires, économiques, écologiques, culturels et sociologiques.</a:t>
                </a:r>
              </a:p>
            </p:txBody>
          </p:sp>
          <p:sp>
            <p:nvSpPr>
              <p:cNvPr id="24" name="Oval 86">
                <a:extLst>
                  <a:ext uri="{FF2B5EF4-FFF2-40B4-BE49-F238E27FC236}">
                    <a16:creationId xmlns:a16="http://schemas.microsoft.com/office/drawing/2014/main" id="{18DC40FF-BBBD-438A-B2B2-B9FEB405EAA2}"/>
                  </a:ext>
                </a:extLst>
              </p:cNvPr>
              <p:cNvSpPr/>
              <p:nvPr/>
            </p:nvSpPr>
            <p:spPr>
              <a:xfrm>
                <a:off x="8011911" y="2786550"/>
                <a:ext cx="182880" cy="182880"/>
              </a:xfrm>
              <a:prstGeom prst="ellipse">
                <a:avLst/>
              </a:prstGeom>
              <a:solidFill>
                <a:srgbClr val="2980B9"/>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5" name="Straight Arrow Connector 121">
                <a:extLst>
                  <a:ext uri="{FF2B5EF4-FFF2-40B4-BE49-F238E27FC236}">
                    <a16:creationId xmlns:a16="http://schemas.microsoft.com/office/drawing/2014/main" id="{27326CDC-E14C-46FA-AE7B-6D99CF4088CF}"/>
                  </a:ext>
                </a:extLst>
              </p:cNvPr>
              <p:cNvCxnSpPr>
                <a:cxnSpLocks/>
                <a:stCxn id="24" idx="2"/>
              </p:cNvCxnSpPr>
              <p:nvPr/>
            </p:nvCxnSpPr>
            <p:spPr>
              <a:xfrm flipH="1">
                <a:off x="7211837" y="2877990"/>
                <a:ext cx="800074" cy="0"/>
              </a:xfrm>
              <a:prstGeom prst="straightConnector1">
                <a:avLst/>
              </a:prstGeom>
              <a:noFill/>
              <a:ln w="9525" cap="flat" cmpd="sng" algn="ctr">
                <a:solidFill>
                  <a:srgbClr val="2980B9">
                    <a:shade val="95000"/>
                    <a:satMod val="105000"/>
                  </a:srgbClr>
                </a:solidFill>
                <a:prstDash val="solid"/>
                <a:tailEnd type="triangle"/>
              </a:ln>
              <a:effectLst/>
            </p:spPr>
          </p:cxnSp>
        </p:grpSp>
      </p:grpSp>
    </p:spTree>
    <p:extLst>
      <p:ext uri="{BB962C8B-B14F-4D97-AF65-F5344CB8AC3E}">
        <p14:creationId xmlns:p14="http://schemas.microsoft.com/office/powerpoint/2010/main" val="296424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746" y="807181"/>
            <a:ext cx="10814132" cy="461665"/>
          </a:xfrm>
          <a:prstGeom prst="rect">
            <a:avLst/>
          </a:prstGeom>
          <a:noFill/>
        </p:spPr>
        <p:txBody>
          <a:bodyPr wrap="square" rtlCol="0">
            <a:spAutoFit/>
          </a:bodyPr>
          <a:lstStyle/>
          <a:p>
            <a:r>
              <a:rPr lang="fr-FR" sz="2400" b="1" dirty="0">
                <a:latin typeface="Tahoma" panose="020B0604030504040204" pitchFamily="34" charset="0"/>
                <a:ea typeface="Tahoma" panose="020B0604030504040204" pitchFamily="34" charset="0"/>
                <a:cs typeface="Tahoma" panose="020B0604030504040204" pitchFamily="34" charset="0"/>
              </a:rPr>
              <a:t>Pour l’intégration opérationnelle des femmes et des jeunes</a:t>
            </a:r>
          </a:p>
        </p:txBody>
      </p:sp>
      <p:sp>
        <p:nvSpPr>
          <p:cNvPr id="9" name="ZoneTexte 8">
            <a:extLst>
              <a:ext uri="{FF2B5EF4-FFF2-40B4-BE49-F238E27FC236}">
                <a16:creationId xmlns:a16="http://schemas.microsoft.com/office/drawing/2014/main" id="{7767BA9D-AAA5-42CB-8B62-ADE467EEE14E}"/>
              </a:ext>
            </a:extLst>
          </p:cNvPr>
          <p:cNvSpPr txBox="1"/>
          <p:nvPr/>
        </p:nvSpPr>
        <p:spPr>
          <a:xfrm>
            <a:off x="1163379" y="2036277"/>
            <a:ext cx="3973397" cy="2780248"/>
          </a:xfrm>
          <a:prstGeom prst="rect">
            <a:avLst/>
          </a:prstGeom>
          <a:solidFill>
            <a:schemeClr val="bg1"/>
          </a:solidFill>
          <a:ln>
            <a:solidFill>
              <a:schemeClr val="accent1"/>
            </a:solidFill>
          </a:ln>
        </p:spPr>
        <p:txBody>
          <a:bodyPr wrap="square">
            <a:spAutoFit/>
          </a:bodyPr>
          <a:lstStyle/>
          <a:p>
            <a:pPr>
              <a:spcAft>
                <a:spcPts val="800"/>
              </a:spcAft>
            </a:pPr>
            <a:r>
              <a:rPr lang="fr-FR" sz="2800" b="1" dirty="0">
                <a:effectLst/>
                <a:ea typeface="Calibri" panose="020F0502020204030204" pitchFamily="34" charset="0"/>
                <a:cs typeface="Calibri" panose="020F0502020204030204" pitchFamily="34" charset="0"/>
              </a:rPr>
              <a:t>Constat</a:t>
            </a:r>
            <a:r>
              <a:rPr lang="fr-FR" sz="2800" dirty="0">
                <a:effectLst/>
                <a:ea typeface="Calibri" panose="020F0502020204030204" pitchFamily="34" charset="0"/>
                <a:cs typeface="Calibri" panose="020F0502020204030204" pitchFamily="34" charset="0"/>
              </a:rPr>
              <a:t> : </a:t>
            </a:r>
            <a:r>
              <a:rPr lang="fr-FR" sz="2000" dirty="0">
                <a:ea typeface="Calibri" panose="020F0502020204030204" pitchFamily="34" charset="0"/>
                <a:cs typeface="Calibri" panose="020F0502020204030204" pitchFamily="34" charset="0"/>
              </a:rPr>
              <a:t>L</a:t>
            </a:r>
            <a:r>
              <a:rPr lang="fr-FR" sz="2000" dirty="0">
                <a:effectLst/>
                <a:ea typeface="Calibri" panose="020F0502020204030204" pitchFamily="34" charset="0"/>
                <a:cs typeface="Calibri" panose="020F0502020204030204" pitchFamily="34" charset="0"/>
              </a:rPr>
              <a:t>a sensibilité au genre et à la diversité figure actuellement  dans les priorités et  préoccupations des décideurs politiques </a:t>
            </a:r>
            <a:r>
              <a:rPr lang="fr-FR" sz="2000" dirty="0">
                <a:cs typeface="Calibri" panose="020F0502020204030204" pitchFamily="34" charset="0"/>
              </a:rPr>
              <a:t>de la sous </a:t>
            </a:r>
            <a:r>
              <a:rPr lang="fr-FR" sz="2000" dirty="0">
                <a:effectLst/>
                <a:ea typeface="Calibri" panose="020F0502020204030204" pitchFamily="34" charset="0"/>
                <a:cs typeface="Calibri" panose="020F0502020204030204" pitchFamily="34" charset="0"/>
              </a:rPr>
              <a:t>région et des Etats.</a:t>
            </a:r>
          </a:p>
          <a:p>
            <a:pPr>
              <a:spcAft>
                <a:spcPts val="800"/>
              </a:spcAft>
            </a:pPr>
            <a:r>
              <a:rPr lang="fr-FR" sz="2000" dirty="0">
                <a:effectLst/>
                <a:ea typeface="Calibri" panose="020F0502020204030204" pitchFamily="34" charset="0"/>
                <a:cs typeface="Calibri" panose="020F0502020204030204" pitchFamily="34" charset="0"/>
              </a:rPr>
              <a:t>Les organisations socioprofessionnelles sont mobilisées pour :</a:t>
            </a:r>
            <a:endParaRPr lang="fr-FR" sz="2000" dirty="0">
              <a:effectLst/>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79DF387B-DF1B-4885-88FD-3ADBD1B4C0F5}"/>
              </a:ext>
            </a:extLst>
          </p:cNvPr>
          <p:cNvSpPr txBox="1"/>
          <p:nvPr/>
        </p:nvSpPr>
        <p:spPr>
          <a:xfrm>
            <a:off x="1954163" y="5542919"/>
            <a:ext cx="9495715" cy="646331"/>
          </a:xfrm>
          <a:prstGeom prst="rect">
            <a:avLst/>
          </a:prstGeom>
          <a:solidFill>
            <a:schemeClr val="tx1">
              <a:lumMod val="75000"/>
              <a:lumOff val="25000"/>
            </a:schemeClr>
          </a:solidFill>
          <a:ln>
            <a:noFill/>
          </a:ln>
        </p:spPr>
        <p:txBody>
          <a:bodyPr wrap="square">
            <a:spAutoFit/>
          </a:bodyPr>
          <a:lstStyle/>
          <a:p>
            <a:pPr>
              <a:spcAft>
                <a:spcPts val="800"/>
              </a:spcAft>
            </a:pPr>
            <a:r>
              <a:rPr lang="fr-FR"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Il s’agit d’un défi collectif qui a interpellé l’ensemble des acteurs engagés dans le processus de Nouakchott +10 qui entendent relever ces enjeux d’avenir</a:t>
            </a:r>
            <a:endParaRPr lang="fr-FR" b="1" strike="sngStrike"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13" name="Connecteur droit 12">
            <a:extLst>
              <a:ext uri="{FF2B5EF4-FFF2-40B4-BE49-F238E27FC236}">
                <a16:creationId xmlns:a16="http://schemas.microsoft.com/office/drawing/2014/main" id="{9FBB823E-1B8F-42D1-9B3B-C04685444BB8}"/>
              </a:ext>
            </a:extLst>
          </p:cNvPr>
          <p:cNvCxnSpPr/>
          <p:nvPr/>
        </p:nvCxnSpPr>
        <p:spPr>
          <a:xfrm>
            <a:off x="714645" y="756607"/>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59227353-D4A1-4EB5-A2F0-0283690AA43B}"/>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3. Que faire dans le cadre du processus « Nouakchott +10 » ?</a:t>
            </a:r>
          </a:p>
        </p:txBody>
      </p:sp>
      <p:sp>
        <p:nvSpPr>
          <p:cNvPr id="15" name="ZoneTexte 14">
            <a:extLst>
              <a:ext uri="{FF2B5EF4-FFF2-40B4-BE49-F238E27FC236}">
                <a16:creationId xmlns:a16="http://schemas.microsoft.com/office/drawing/2014/main" id="{2980585F-9D2A-4766-A1BA-8B3391D6AAE9}"/>
              </a:ext>
            </a:extLst>
          </p:cNvPr>
          <p:cNvSpPr txBox="1"/>
          <p:nvPr/>
        </p:nvSpPr>
        <p:spPr>
          <a:xfrm>
            <a:off x="6235164" y="1533575"/>
            <a:ext cx="4717768" cy="3785652"/>
          </a:xfrm>
          <a:prstGeom prst="rect">
            <a:avLst/>
          </a:prstGeom>
          <a:noFill/>
        </p:spPr>
        <p:txBody>
          <a:bodyPr wrap="square">
            <a:spAutoFit/>
          </a:bodyPr>
          <a:lstStyle/>
          <a:p>
            <a:pPr marL="457200" indent="-457200">
              <a:buFont typeface="+mj-lt"/>
              <a:buAutoNum type="arabicPeriod"/>
            </a:pPr>
            <a:r>
              <a:rPr lang="fr-FR" sz="2000" b="1" dirty="0">
                <a:effectLst/>
                <a:latin typeface="+mj-lt"/>
                <a:ea typeface="Tahoma" panose="020B0604030504040204" pitchFamily="34" charset="0"/>
                <a:cs typeface="Tahoma" panose="020B0604030504040204" pitchFamily="34" charset="0"/>
              </a:rPr>
              <a:t>Elaborer des stratégies jeunes par les OP </a:t>
            </a:r>
          </a:p>
          <a:p>
            <a:pPr marL="457200" indent="-457200">
              <a:buFont typeface="+mj-lt"/>
              <a:buAutoNum type="arabicPeriod"/>
            </a:pPr>
            <a:r>
              <a:rPr lang="fr-FR" sz="2000" b="1" dirty="0">
                <a:latin typeface="+mj-lt"/>
                <a:ea typeface="Tahoma" panose="020B0604030504040204" pitchFamily="34" charset="0"/>
                <a:cs typeface="Tahoma" panose="020B0604030504040204" pitchFamily="34" charset="0"/>
              </a:rPr>
              <a:t>C</a:t>
            </a:r>
            <a:r>
              <a:rPr lang="fr-FR" sz="2000" b="1" dirty="0">
                <a:effectLst/>
                <a:latin typeface="+mj-lt"/>
                <a:ea typeface="Tahoma" panose="020B0604030504040204" pitchFamily="34" charset="0"/>
                <a:cs typeface="Tahoma" panose="020B0604030504040204" pitchFamily="34" charset="0"/>
              </a:rPr>
              <a:t>réer des commissions des jeunes, ou des femmes aux côtés des instances de </a:t>
            </a:r>
            <a:r>
              <a:rPr lang="fr-FR" sz="2000" b="1" dirty="0">
                <a:latin typeface="+mj-lt"/>
                <a:ea typeface="Tahoma" panose="020B0604030504040204" pitchFamily="34" charset="0"/>
                <a:cs typeface="Tahoma" panose="020B0604030504040204" pitchFamily="34" charset="0"/>
              </a:rPr>
              <a:t>gouvernance existantes  </a:t>
            </a:r>
          </a:p>
          <a:p>
            <a:pPr marL="457200" indent="-457200">
              <a:buFont typeface="+mj-lt"/>
              <a:buAutoNum type="arabicPeriod"/>
            </a:pPr>
            <a:r>
              <a:rPr lang="fr-FR" sz="2000" b="1" dirty="0">
                <a:latin typeface="+mj-lt"/>
                <a:ea typeface="Tahoma" panose="020B0604030504040204" pitchFamily="34" charset="0"/>
                <a:cs typeface="Tahoma" panose="020B0604030504040204" pitchFamily="34" charset="0"/>
              </a:rPr>
              <a:t>Mettre en place de mouvements jeunes indépendamment des instances  </a:t>
            </a:r>
          </a:p>
          <a:p>
            <a:pPr marL="457200" indent="-457200">
              <a:buFont typeface="+mj-lt"/>
              <a:buAutoNum type="arabicPeriod"/>
            </a:pPr>
            <a:r>
              <a:rPr lang="fr-FR" sz="2000" b="1" dirty="0">
                <a:latin typeface="+mj-lt"/>
                <a:ea typeface="Tahoma" panose="020B0604030504040204" pitchFamily="34" charset="0"/>
                <a:cs typeface="Tahoma" panose="020B0604030504040204" pitchFamily="34" charset="0"/>
              </a:rPr>
              <a:t>Appuis financiers sur les programmes mobilisateurs  sur l’insertion socio-professionnelle des jeunes par des institutions sous-régionales </a:t>
            </a:r>
          </a:p>
          <a:p>
            <a:pPr marL="457200" indent="-457200">
              <a:buFont typeface="+mj-lt"/>
              <a:buAutoNum type="arabicPeriod"/>
            </a:pPr>
            <a:r>
              <a:rPr lang="fr-FR" sz="2000" b="1" dirty="0">
                <a:latin typeface="+mj-lt"/>
                <a:ea typeface="Tahoma" panose="020B0604030504040204" pitchFamily="34" charset="0"/>
                <a:cs typeface="Tahoma" panose="020B0604030504040204" pitchFamily="34" charset="0"/>
              </a:rPr>
              <a:t> Conduire de la recherche action sur les sujets liés aux thèmes jeunes et femmes</a:t>
            </a:r>
            <a:endParaRPr lang="fr-FR" sz="20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61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746" y="807181"/>
            <a:ext cx="10814132" cy="461665"/>
          </a:xfrm>
          <a:prstGeom prst="rect">
            <a:avLst/>
          </a:prstGeom>
          <a:noFill/>
        </p:spPr>
        <p:txBody>
          <a:bodyPr wrap="square" rtlCol="0">
            <a:spAutoFit/>
          </a:bodyPr>
          <a:lstStyle/>
          <a:p>
            <a:r>
              <a:rPr lang="fr-FR" sz="2400" b="1" dirty="0">
                <a:latin typeface="Tahoma" panose="020B0604030504040204" pitchFamily="34" charset="0"/>
                <a:ea typeface="Tahoma" panose="020B0604030504040204" pitchFamily="34" charset="0"/>
                <a:cs typeface="Tahoma" panose="020B0604030504040204" pitchFamily="34" charset="0"/>
              </a:rPr>
              <a:t>Pour l’intégration opérationnelle des femmes et des jeunes</a:t>
            </a:r>
          </a:p>
        </p:txBody>
      </p:sp>
      <p:sp>
        <p:nvSpPr>
          <p:cNvPr id="12" name="ZoneTexte 11">
            <a:extLst>
              <a:ext uri="{FF2B5EF4-FFF2-40B4-BE49-F238E27FC236}">
                <a16:creationId xmlns:a16="http://schemas.microsoft.com/office/drawing/2014/main" id="{3958FF1E-B608-4133-BD1B-EDAD90A6CF84}"/>
              </a:ext>
            </a:extLst>
          </p:cNvPr>
          <p:cNvSpPr txBox="1"/>
          <p:nvPr/>
        </p:nvSpPr>
        <p:spPr>
          <a:xfrm>
            <a:off x="4218220" y="2002688"/>
            <a:ext cx="3198286" cy="3170099"/>
          </a:xfrm>
          <a:prstGeom prst="rect">
            <a:avLst/>
          </a:prstGeom>
          <a:solidFill>
            <a:schemeClr val="bg1"/>
          </a:solidFill>
          <a:ln>
            <a:solidFill>
              <a:schemeClr val="accent1"/>
            </a:solidFill>
          </a:ln>
        </p:spPr>
        <p:txBody>
          <a:bodyPr wrap="square">
            <a:spAutoFit/>
          </a:bodyPr>
          <a:lstStyle/>
          <a:p>
            <a:pPr>
              <a:spcAft>
                <a:spcPts val="800"/>
              </a:spcAft>
            </a:pPr>
            <a:r>
              <a:rPr lang="fr-FR" sz="2000" b="1" dirty="0">
                <a:effectLst/>
                <a:ea typeface="Calibri" panose="020F0502020204030204" pitchFamily="34" charset="0"/>
                <a:cs typeface="Calibri" panose="020F0502020204030204" pitchFamily="34" charset="0"/>
              </a:rPr>
              <a:t>Question 1</a:t>
            </a:r>
            <a:r>
              <a:rPr lang="fr-FR" sz="2000" dirty="0">
                <a:effectLst/>
                <a:ea typeface="Calibri" panose="020F0502020204030204" pitchFamily="34" charset="0"/>
                <a:cs typeface="Calibri" panose="020F0502020204030204" pitchFamily="34" charset="0"/>
              </a:rPr>
              <a:t> </a:t>
            </a:r>
            <a:r>
              <a:rPr lang="fr-FR" sz="1600" dirty="0">
                <a:effectLst/>
                <a:ea typeface="Calibri" panose="020F0502020204030204" pitchFamily="34" charset="0"/>
                <a:cs typeface="Calibri" panose="020F0502020204030204" pitchFamily="34" charset="0"/>
              </a:rPr>
              <a:t>: </a:t>
            </a:r>
          </a:p>
          <a:p>
            <a:pPr>
              <a:spcAft>
                <a:spcPts val="800"/>
              </a:spcAft>
            </a:pPr>
            <a:r>
              <a:rPr lang="fr-FR" sz="1600" dirty="0">
                <a:effectLst/>
                <a:ea typeface="Calibri" panose="020F0502020204030204" pitchFamily="34" charset="0"/>
                <a:cs typeface="Calibri" panose="020F0502020204030204" pitchFamily="34" charset="0"/>
              </a:rPr>
              <a:t>Est-ce que l’on doit percevoir les jeunes et les femmes comme des groupes homogènes ? </a:t>
            </a:r>
          </a:p>
          <a:p>
            <a:pPr>
              <a:spcAft>
                <a:spcPts val="800"/>
              </a:spcAft>
            </a:pPr>
            <a:r>
              <a:rPr lang="fr-FR" sz="1600" dirty="0">
                <a:effectLst/>
                <a:ea typeface="Calibri" panose="020F0502020204030204" pitchFamily="34" charset="0"/>
                <a:cs typeface="Calibri" panose="020F0502020204030204" pitchFamily="34" charset="0"/>
              </a:rPr>
              <a:t>Sont-ils mal représentés dans les instances de décision parce que leurs capacités de structuration sont faibles ou parce qu’ils ont subi un formatage par le système social et politique depuis des générations ?</a:t>
            </a:r>
          </a:p>
          <a:p>
            <a:pPr>
              <a:spcAft>
                <a:spcPts val="800"/>
              </a:spcAft>
            </a:pPr>
            <a:endParaRPr lang="fr-FR" sz="1600" dirty="0">
              <a:effectLst/>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AA2FE481-7F3C-43F0-8720-6C5C4062464D}"/>
              </a:ext>
            </a:extLst>
          </p:cNvPr>
          <p:cNvSpPr txBox="1"/>
          <p:nvPr/>
        </p:nvSpPr>
        <p:spPr>
          <a:xfrm>
            <a:off x="8183859" y="2041809"/>
            <a:ext cx="3198286" cy="3180358"/>
          </a:xfrm>
          <a:prstGeom prst="rect">
            <a:avLst/>
          </a:prstGeom>
          <a:solidFill>
            <a:schemeClr val="bg1"/>
          </a:solidFill>
          <a:ln>
            <a:solidFill>
              <a:schemeClr val="accent1"/>
            </a:solidFill>
          </a:ln>
        </p:spPr>
        <p:txBody>
          <a:bodyPr wrap="square">
            <a:spAutoFit/>
          </a:bodyPr>
          <a:lstStyle/>
          <a:p>
            <a:pPr>
              <a:spcAft>
                <a:spcPts val="800"/>
              </a:spcAft>
            </a:pPr>
            <a:r>
              <a:rPr lang="fr-FR" sz="1800" b="1" dirty="0">
                <a:effectLst/>
                <a:ea typeface="Calibri" panose="020F0502020204030204" pitchFamily="34" charset="0"/>
                <a:cs typeface="Calibri" panose="020F0502020204030204" pitchFamily="34" charset="0"/>
              </a:rPr>
              <a:t>Question 2</a:t>
            </a:r>
            <a:r>
              <a:rPr lang="fr-FR" sz="1800" dirty="0">
                <a:effectLst/>
                <a:ea typeface="Calibri" panose="020F0502020204030204" pitchFamily="34" charset="0"/>
                <a:cs typeface="Calibri" panose="020F0502020204030204" pitchFamily="34" charset="0"/>
              </a:rPr>
              <a:t> </a:t>
            </a:r>
            <a:r>
              <a:rPr lang="fr-FR" sz="1400" dirty="0">
                <a:effectLst/>
                <a:ea typeface="Calibri" panose="020F0502020204030204" pitchFamily="34" charset="0"/>
                <a:cs typeface="Calibri" panose="020F0502020204030204" pitchFamily="34" charset="0"/>
              </a:rPr>
              <a:t>: </a:t>
            </a:r>
          </a:p>
          <a:p>
            <a:pPr>
              <a:spcAft>
                <a:spcPts val="800"/>
              </a:spcAft>
            </a:pPr>
            <a:r>
              <a:rPr lang="fr-FR" sz="1600" dirty="0">
                <a:cs typeface="Calibri" panose="020F0502020204030204" pitchFamily="34" charset="0"/>
              </a:rPr>
              <a:t>Est ce que </a:t>
            </a:r>
            <a:r>
              <a:rPr lang="fr-FR" sz="1600" dirty="0">
                <a:ea typeface="Calibri" panose="020F0502020204030204" pitchFamily="34" charset="0"/>
                <a:cs typeface="Calibri" panose="020F0502020204030204" pitchFamily="34" charset="0"/>
              </a:rPr>
              <a:t>l</a:t>
            </a:r>
            <a:r>
              <a:rPr lang="fr-FR" sz="1600" dirty="0">
                <a:effectLst/>
                <a:ea typeface="Calibri" panose="020F0502020204030204" pitchFamily="34" charset="0"/>
                <a:cs typeface="Calibri" panose="020F0502020204030204" pitchFamily="34" charset="0"/>
              </a:rPr>
              <a:t>es efforts à fournir pour engager réellement les populations de jeunes et de femmes dans les processus de changements transformateurs en cours s’inscrivent dans le prolongement de certaines initiatives promues depuis dix ans pour rapprocher les populations pastorales des sphères décisionnelles ou faut-il changer de paradigme ? </a:t>
            </a:r>
            <a:endParaRPr lang="fr-FR" sz="1600" dirty="0">
              <a:effectLst/>
              <a:ea typeface="Calibri" panose="020F0502020204030204" pitchFamily="34" charset="0"/>
              <a:cs typeface="Times New Roman" panose="02020603050405020304" pitchFamily="18" charset="0"/>
            </a:endParaRPr>
          </a:p>
        </p:txBody>
      </p:sp>
      <p:sp>
        <p:nvSpPr>
          <p:cNvPr id="16" name="ZoneTexte 15">
            <a:extLst>
              <a:ext uri="{FF2B5EF4-FFF2-40B4-BE49-F238E27FC236}">
                <a16:creationId xmlns:a16="http://schemas.microsoft.com/office/drawing/2014/main" id="{79DF387B-DF1B-4885-88FD-3ADBD1B4C0F5}"/>
              </a:ext>
            </a:extLst>
          </p:cNvPr>
          <p:cNvSpPr txBox="1"/>
          <p:nvPr/>
        </p:nvSpPr>
        <p:spPr>
          <a:xfrm>
            <a:off x="1479249" y="5610408"/>
            <a:ext cx="9511830" cy="830997"/>
          </a:xfrm>
          <a:prstGeom prst="rect">
            <a:avLst/>
          </a:prstGeom>
          <a:solidFill>
            <a:schemeClr val="tx1">
              <a:lumMod val="75000"/>
              <a:lumOff val="25000"/>
            </a:schemeClr>
          </a:solidFill>
          <a:ln>
            <a:noFill/>
          </a:ln>
        </p:spPr>
        <p:txBody>
          <a:bodyPr wrap="square">
            <a:spAutoFit/>
          </a:bodyPr>
          <a:lstStyle/>
          <a:p>
            <a:pPr algn="ctr">
              <a:spcAft>
                <a:spcPts val="800"/>
              </a:spcAft>
            </a:pPr>
            <a:r>
              <a:rPr lang="fr-FR" sz="24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RECHERCHE DES REPONSES DANS LES PANELS DES SESSIONS SUIVANTES</a:t>
            </a:r>
          </a:p>
        </p:txBody>
      </p:sp>
      <p:cxnSp>
        <p:nvCxnSpPr>
          <p:cNvPr id="13" name="Connecteur droit 12">
            <a:extLst>
              <a:ext uri="{FF2B5EF4-FFF2-40B4-BE49-F238E27FC236}">
                <a16:creationId xmlns:a16="http://schemas.microsoft.com/office/drawing/2014/main" id="{9FBB823E-1B8F-42D1-9B3B-C04685444BB8}"/>
              </a:ext>
            </a:extLst>
          </p:cNvPr>
          <p:cNvCxnSpPr/>
          <p:nvPr/>
        </p:nvCxnSpPr>
        <p:spPr>
          <a:xfrm>
            <a:off x="714645" y="756607"/>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59227353-D4A1-4EB5-A2F0-0283690AA43B}"/>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3. Que faire dans le cadre du processus « Nouakchott +10 » ?</a:t>
            </a:r>
          </a:p>
        </p:txBody>
      </p:sp>
      <p:sp>
        <p:nvSpPr>
          <p:cNvPr id="15" name="ZoneTexte 14">
            <a:extLst>
              <a:ext uri="{FF2B5EF4-FFF2-40B4-BE49-F238E27FC236}">
                <a16:creationId xmlns:a16="http://schemas.microsoft.com/office/drawing/2014/main" id="{F880B6AA-05FD-4886-B9D5-1822BE917DA6}"/>
              </a:ext>
            </a:extLst>
          </p:cNvPr>
          <p:cNvSpPr txBox="1"/>
          <p:nvPr/>
        </p:nvSpPr>
        <p:spPr>
          <a:xfrm>
            <a:off x="355020" y="1889837"/>
            <a:ext cx="3198286" cy="3046988"/>
          </a:xfrm>
          <a:prstGeom prst="rect">
            <a:avLst/>
          </a:prstGeom>
          <a:noFill/>
        </p:spPr>
        <p:txBody>
          <a:bodyPr wrap="square">
            <a:spAutoFit/>
          </a:bodyPr>
          <a:lstStyle/>
          <a:p>
            <a:r>
              <a:rPr lang="fr-FR" sz="2400" dirty="0">
                <a:ea typeface="Calibri" panose="020F0502020204030204" pitchFamily="34" charset="0"/>
                <a:cs typeface="Calibri" panose="020F0502020204030204" pitchFamily="34" charset="0"/>
              </a:rPr>
              <a:t>Les réponses apportées ont été multiformes  car les attentes sont diversifiées et plurielles.</a:t>
            </a:r>
          </a:p>
          <a:p>
            <a:r>
              <a:rPr lang="fr-FR" sz="2400" strike="sngStrike" dirty="0">
                <a:solidFill>
                  <a:srgbClr val="FF0000"/>
                </a:solidFill>
                <a:ea typeface="Calibri" panose="020F0502020204030204" pitchFamily="34" charset="0"/>
                <a:cs typeface="Calibri" panose="020F0502020204030204" pitchFamily="34" charset="0"/>
              </a:rPr>
              <a:t> </a:t>
            </a:r>
            <a:r>
              <a:rPr lang="fr-FR" sz="2400" dirty="0">
                <a:ea typeface="Calibri" panose="020F0502020204030204" pitchFamily="34" charset="0"/>
                <a:cs typeface="Calibri" panose="020F0502020204030204" pitchFamily="34" charset="0"/>
              </a:rPr>
              <a:t>Les questions de fond pour les prochaines 10 années sont les suivantes : </a:t>
            </a:r>
            <a:endParaRPr lang="fr-FR" dirty="0"/>
          </a:p>
        </p:txBody>
      </p:sp>
    </p:spTree>
    <p:extLst>
      <p:ext uri="{BB962C8B-B14F-4D97-AF65-F5344CB8AC3E}">
        <p14:creationId xmlns:p14="http://schemas.microsoft.com/office/powerpoint/2010/main" val="390079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867F39F0-A2C0-4A02-8565-E17F2D1B939F}"/>
              </a:ext>
            </a:extLst>
          </p:cNvPr>
          <p:cNvSpPr txBox="1">
            <a:spLocks/>
          </p:cNvSpPr>
          <p:nvPr/>
        </p:nvSpPr>
        <p:spPr>
          <a:xfrm>
            <a:off x="11722499" y="6536347"/>
            <a:ext cx="458214" cy="277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56A4438-FE04-46E7-9621-7E72D1BA1994}" type="slidenum">
              <a:rPr kumimoji="0" lang="fr-FR" sz="1200"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grpSp>
        <p:nvGrpSpPr>
          <p:cNvPr id="2" name="Groupe 1">
            <a:extLst>
              <a:ext uri="{FF2B5EF4-FFF2-40B4-BE49-F238E27FC236}">
                <a16:creationId xmlns:a16="http://schemas.microsoft.com/office/drawing/2014/main" id="{B98A050C-30B9-40AA-A295-A4302BF467DE}"/>
              </a:ext>
            </a:extLst>
          </p:cNvPr>
          <p:cNvGrpSpPr/>
          <p:nvPr/>
        </p:nvGrpSpPr>
        <p:grpSpPr>
          <a:xfrm>
            <a:off x="355600" y="960326"/>
            <a:ext cx="11631063" cy="4100547"/>
            <a:chOff x="692303" y="2305445"/>
            <a:chExt cx="10765432" cy="2975671"/>
          </a:xfrm>
        </p:grpSpPr>
        <p:sp>
          <p:nvSpPr>
            <p:cNvPr id="20" name="Freeform: Shape 2" descr="Arrow Right">
              <a:extLst>
                <a:ext uri="{FF2B5EF4-FFF2-40B4-BE49-F238E27FC236}">
                  <a16:creationId xmlns:a16="http://schemas.microsoft.com/office/drawing/2014/main" id="{528F1E8E-A149-EFEC-2C8A-81FAE4BE28EB}"/>
                </a:ext>
              </a:extLst>
            </p:cNvPr>
            <p:cNvSpPr/>
            <p:nvPr/>
          </p:nvSpPr>
          <p:spPr>
            <a:xfrm>
              <a:off x="2348035"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rgbClr val="F7931F"/>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endParaRPr>
            </a:p>
          </p:txBody>
        </p:sp>
        <p:sp>
          <p:nvSpPr>
            <p:cNvPr id="21" name="Freeform: Shape 3" descr="Arrow Right">
              <a:extLst>
                <a:ext uri="{FF2B5EF4-FFF2-40B4-BE49-F238E27FC236}">
                  <a16:creationId xmlns:a16="http://schemas.microsoft.com/office/drawing/2014/main" id="{CC3BE64C-E673-B347-4690-96A68E789CB5}"/>
                </a:ext>
              </a:extLst>
            </p:cNvPr>
            <p:cNvSpPr/>
            <p:nvPr/>
          </p:nvSpPr>
          <p:spPr>
            <a:xfrm>
              <a:off x="729361" y="2306831"/>
              <a:ext cx="1790701" cy="673100"/>
            </a:xfrm>
            <a:custGeom>
              <a:avLst/>
              <a:gdLst>
                <a:gd name="connsiteX0" fmla="*/ 1235458 w 1790701"/>
                <a:gd name="connsiteY0" fmla="*/ 0 h 673100"/>
                <a:gd name="connsiteX1" fmla="*/ 1244637 w 1790701"/>
                <a:gd name="connsiteY1" fmla="*/ 0 h 673100"/>
                <a:gd name="connsiteX2" fmla="*/ 1712044 w 1790701"/>
                <a:gd name="connsiteY2" fmla="*/ 576069 h 673100"/>
                <a:gd name="connsiteX3" fmla="*/ 1790701 w 1790701"/>
                <a:gd name="connsiteY3" fmla="*/ 576069 h 673100"/>
                <a:gd name="connsiteX4" fmla="*/ 1790701 w 1790701"/>
                <a:gd name="connsiteY4" fmla="*/ 673012 h 673100"/>
                <a:gd name="connsiteX5" fmla="*/ 1790701 w 1790701"/>
                <a:gd name="connsiteY5" fmla="*/ 673100 h 673100"/>
                <a:gd name="connsiteX6" fmla="*/ 1439079 w 1790701"/>
                <a:gd name="connsiteY6" fmla="*/ 673100 h 673100"/>
                <a:gd name="connsiteX7" fmla="*/ 1235509 w 1790701"/>
                <a:gd name="connsiteY7" fmla="*/ 673100 h 673100"/>
                <a:gd name="connsiteX8" fmla="*/ 0 w 1790701"/>
                <a:gd name="connsiteY8" fmla="*/ 0 h 673100"/>
                <a:gd name="connsiteX9" fmla="*/ 1235457 w 1790701"/>
                <a:gd name="connsiteY9" fmla="*/ 0 h 673100"/>
                <a:gd name="connsiteX10" fmla="*/ 1235508 w 1790701"/>
                <a:gd name="connsiteY10" fmla="*/ 673100 h 673100"/>
                <a:gd name="connsiteX11" fmla="*/ 0 w 1790701"/>
                <a:gd name="connsiteY11" fmla="*/ 673100 h 673100"/>
                <a:gd name="connsiteX0" fmla="*/ 1235458 w 1790701"/>
                <a:gd name="connsiteY0" fmla="*/ 0 h 673100"/>
                <a:gd name="connsiteX1" fmla="*/ 1244637 w 1790701"/>
                <a:gd name="connsiteY1" fmla="*/ 0 h 673100"/>
                <a:gd name="connsiteX2" fmla="*/ 1790701 w 1790701"/>
                <a:gd name="connsiteY2" fmla="*/ 576069 h 673100"/>
                <a:gd name="connsiteX3" fmla="*/ 1790701 w 1790701"/>
                <a:gd name="connsiteY3" fmla="*/ 673012 h 673100"/>
                <a:gd name="connsiteX4" fmla="*/ 1790701 w 1790701"/>
                <a:gd name="connsiteY4" fmla="*/ 673100 h 673100"/>
                <a:gd name="connsiteX5" fmla="*/ 1439079 w 1790701"/>
                <a:gd name="connsiteY5" fmla="*/ 673100 h 673100"/>
                <a:gd name="connsiteX6" fmla="*/ 1235509 w 1790701"/>
                <a:gd name="connsiteY6" fmla="*/ 673100 h 673100"/>
                <a:gd name="connsiteX7" fmla="*/ 1235458 w 1790701"/>
                <a:gd name="connsiteY7" fmla="*/ 0 h 673100"/>
                <a:gd name="connsiteX8" fmla="*/ 0 w 1790701"/>
                <a:gd name="connsiteY8" fmla="*/ 0 h 673100"/>
                <a:gd name="connsiteX9" fmla="*/ 1235457 w 1790701"/>
                <a:gd name="connsiteY9" fmla="*/ 0 h 673100"/>
                <a:gd name="connsiteX10" fmla="*/ 1235508 w 1790701"/>
                <a:gd name="connsiteY10" fmla="*/ 673100 h 673100"/>
                <a:gd name="connsiteX11" fmla="*/ 0 w 1790701"/>
                <a:gd name="connsiteY11" fmla="*/ 673100 h 673100"/>
                <a:gd name="connsiteX12" fmla="*/ 0 w 1790701"/>
                <a:gd name="connsiteY12"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0701" h="673100">
                  <a:moveTo>
                    <a:pt x="1235458" y="0"/>
                  </a:moveTo>
                  <a:lnTo>
                    <a:pt x="1244637" y="0"/>
                  </a:lnTo>
                  <a:lnTo>
                    <a:pt x="1790701" y="576069"/>
                  </a:lnTo>
                  <a:lnTo>
                    <a:pt x="1790701" y="673012"/>
                  </a:lnTo>
                  <a:lnTo>
                    <a:pt x="1790701" y="673100"/>
                  </a:lnTo>
                  <a:lnTo>
                    <a:pt x="1439079" y="673100"/>
                  </a:lnTo>
                  <a:lnTo>
                    <a:pt x="1235509" y="673100"/>
                  </a:lnTo>
                  <a:cubicBezTo>
                    <a:pt x="1235492" y="448733"/>
                    <a:pt x="1235475" y="224367"/>
                    <a:pt x="1235458" y="0"/>
                  </a:cubicBezTo>
                  <a:close/>
                  <a:moveTo>
                    <a:pt x="0" y="0"/>
                  </a:moveTo>
                  <a:lnTo>
                    <a:pt x="1235457" y="0"/>
                  </a:lnTo>
                  <a:cubicBezTo>
                    <a:pt x="1235474" y="224367"/>
                    <a:pt x="1235491" y="448733"/>
                    <a:pt x="1235508" y="673100"/>
                  </a:cubicBezTo>
                  <a:lnTo>
                    <a:pt x="0" y="673100"/>
                  </a:lnTo>
                  <a:lnTo>
                    <a:pt x="0" y="0"/>
                  </a:lnTo>
                  <a:close/>
                </a:path>
              </a:pathLst>
            </a:custGeom>
            <a:solidFill>
              <a:srgbClr val="4CC1EF"/>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endParaRPr>
            </a:p>
          </p:txBody>
        </p:sp>
        <p:sp>
          <p:nvSpPr>
            <p:cNvPr id="22" name="Freeform: Shape 4" descr="Arrow Right">
              <a:extLst>
                <a:ext uri="{FF2B5EF4-FFF2-40B4-BE49-F238E27FC236}">
                  <a16:creationId xmlns:a16="http://schemas.microsoft.com/office/drawing/2014/main" id="{EC92ED9C-ADB4-5C37-4B51-5B19F35831FB}"/>
                </a:ext>
              </a:extLst>
            </p:cNvPr>
            <p:cNvSpPr/>
            <p:nvPr/>
          </p:nvSpPr>
          <p:spPr>
            <a:xfrm>
              <a:off x="5039393"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rgbClr val="A2B969"/>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endParaRPr>
            </a:p>
          </p:txBody>
        </p:sp>
        <p:sp>
          <p:nvSpPr>
            <p:cNvPr id="23" name="Freeform: Shape 5" descr="Arrow Right">
              <a:extLst>
                <a:ext uri="{FF2B5EF4-FFF2-40B4-BE49-F238E27FC236}">
                  <a16:creationId xmlns:a16="http://schemas.microsoft.com/office/drawing/2014/main" id="{4D0D521C-FDCD-3340-EC77-98CAD66F4A20}"/>
                </a:ext>
              </a:extLst>
            </p:cNvPr>
            <p:cNvSpPr/>
            <p:nvPr/>
          </p:nvSpPr>
          <p:spPr>
            <a:xfrm>
              <a:off x="7730751" y="2305445"/>
              <a:ext cx="2863385" cy="673100"/>
            </a:xfrm>
            <a:custGeom>
              <a:avLst/>
              <a:gdLst>
                <a:gd name="connsiteX0" fmla="*/ 2308142 w 2863385"/>
                <a:gd name="connsiteY0" fmla="*/ 0 h 673100"/>
                <a:gd name="connsiteX1" fmla="*/ 2317321 w 2863385"/>
                <a:gd name="connsiteY1" fmla="*/ 0 h 673100"/>
                <a:gd name="connsiteX2" fmla="*/ 2784728 w 2863385"/>
                <a:gd name="connsiteY2" fmla="*/ 576069 h 673100"/>
                <a:gd name="connsiteX3" fmla="*/ 2863385 w 2863385"/>
                <a:gd name="connsiteY3" fmla="*/ 576069 h 673100"/>
                <a:gd name="connsiteX4" fmla="*/ 2863385 w 2863385"/>
                <a:gd name="connsiteY4" fmla="*/ 673012 h 673100"/>
                <a:gd name="connsiteX5" fmla="*/ 2863385 w 2863385"/>
                <a:gd name="connsiteY5" fmla="*/ 673100 h 673100"/>
                <a:gd name="connsiteX6" fmla="*/ 2511763 w 2863385"/>
                <a:gd name="connsiteY6" fmla="*/ 673100 h 673100"/>
                <a:gd name="connsiteX7" fmla="*/ 2308193 w 2863385"/>
                <a:gd name="connsiteY7" fmla="*/ 67310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0" fmla="*/ 2308142 w 2863385"/>
                <a:gd name="connsiteY0" fmla="*/ 0 h 673100"/>
                <a:gd name="connsiteX1" fmla="*/ 2317321 w 2863385"/>
                <a:gd name="connsiteY1" fmla="*/ 0 h 673100"/>
                <a:gd name="connsiteX2" fmla="*/ 2863385 w 2863385"/>
                <a:gd name="connsiteY2" fmla="*/ 576069 h 673100"/>
                <a:gd name="connsiteX3" fmla="*/ 2863385 w 2863385"/>
                <a:gd name="connsiteY3" fmla="*/ 673012 h 673100"/>
                <a:gd name="connsiteX4" fmla="*/ 2863385 w 2863385"/>
                <a:gd name="connsiteY4" fmla="*/ 673100 h 673100"/>
                <a:gd name="connsiteX5" fmla="*/ 2511763 w 2863385"/>
                <a:gd name="connsiteY5" fmla="*/ 673100 h 673100"/>
                <a:gd name="connsiteX6" fmla="*/ 2308193 w 2863385"/>
                <a:gd name="connsiteY6" fmla="*/ 673100 h 673100"/>
                <a:gd name="connsiteX7" fmla="*/ 2308142 w 2863385"/>
                <a:gd name="connsiteY7" fmla="*/ 0 h 673100"/>
                <a:gd name="connsiteX8" fmla="*/ 2310 w 2863385"/>
                <a:gd name="connsiteY8" fmla="*/ 0 h 673100"/>
                <a:gd name="connsiteX9" fmla="*/ 1072684 w 2863385"/>
                <a:gd name="connsiteY9" fmla="*/ 0 h 673100"/>
                <a:gd name="connsiteX10" fmla="*/ 1406144 w 2863385"/>
                <a:gd name="connsiteY10" fmla="*/ 0 h 673100"/>
                <a:gd name="connsiteX11" fmla="*/ 2308141 w 2863385"/>
                <a:gd name="connsiteY11" fmla="*/ 0 h 673100"/>
                <a:gd name="connsiteX12" fmla="*/ 2308192 w 2863385"/>
                <a:gd name="connsiteY12" fmla="*/ 673100 h 673100"/>
                <a:gd name="connsiteX13" fmla="*/ 1406144 w 2863385"/>
                <a:gd name="connsiteY13" fmla="*/ 673100 h 673100"/>
                <a:gd name="connsiteX14" fmla="*/ 1072684 w 2863385"/>
                <a:gd name="connsiteY14" fmla="*/ 673100 h 673100"/>
                <a:gd name="connsiteX15" fmla="*/ 690114 w 2863385"/>
                <a:gd name="connsiteY15" fmla="*/ 673100 h 673100"/>
                <a:gd name="connsiteX16" fmla="*/ 0 w 2863385"/>
                <a:gd name="connsiteY16" fmla="*/ 1386 h 673100"/>
                <a:gd name="connsiteX17" fmla="*/ 2310 w 2863385"/>
                <a:gd name="connsiteY1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3385" h="673100">
                  <a:moveTo>
                    <a:pt x="2308142" y="0"/>
                  </a:moveTo>
                  <a:lnTo>
                    <a:pt x="2317321" y="0"/>
                  </a:lnTo>
                  <a:lnTo>
                    <a:pt x="2863385" y="576069"/>
                  </a:lnTo>
                  <a:lnTo>
                    <a:pt x="2863385" y="673012"/>
                  </a:lnTo>
                  <a:lnTo>
                    <a:pt x="2863385" y="673100"/>
                  </a:lnTo>
                  <a:lnTo>
                    <a:pt x="2511763" y="673100"/>
                  </a:lnTo>
                  <a:lnTo>
                    <a:pt x="2308193" y="673100"/>
                  </a:lnTo>
                  <a:cubicBezTo>
                    <a:pt x="2308176" y="448733"/>
                    <a:pt x="2308159" y="224367"/>
                    <a:pt x="2308142" y="0"/>
                  </a:cubicBezTo>
                  <a:close/>
                  <a:moveTo>
                    <a:pt x="2310" y="0"/>
                  </a:moveTo>
                  <a:lnTo>
                    <a:pt x="1072684" y="0"/>
                  </a:lnTo>
                  <a:lnTo>
                    <a:pt x="1406144" y="0"/>
                  </a:lnTo>
                  <a:lnTo>
                    <a:pt x="2308141" y="0"/>
                  </a:lnTo>
                  <a:cubicBezTo>
                    <a:pt x="2308158" y="224367"/>
                    <a:pt x="2308175" y="448733"/>
                    <a:pt x="2308192" y="673100"/>
                  </a:cubicBezTo>
                  <a:lnTo>
                    <a:pt x="1406144" y="673100"/>
                  </a:lnTo>
                  <a:lnTo>
                    <a:pt x="1072684" y="673100"/>
                  </a:lnTo>
                  <a:lnTo>
                    <a:pt x="690114" y="673100"/>
                  </a:lnTo>
                  <a:lnTo>
                    <a:pt x="0" y="1386"/>
                  </a:lnTo>
                  <a:lnTo>
                    <a:pt x="2310" y="0"/>
                  </a:lnTo>
                  <a:close/>
                </a:path>
              </a:pathLst>
            </a:custGeom>
            <a:solidFill>
              <a:srgbClr val="C13018"/>
            </a:solidFill>
            <a:ln w="74513"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Aharoni" panose="02010803020104030203" pitchFamily="2" charset="-79"/>
                <a:cs typeface="Aharoni" panose="02010803020104030203" pitchFamily="2" charset="-79"/>
              </a:endParaRPr>
            </a:p>
          </p:txBody>
        </p:sp>
        <p:sp>
          <p:nvSpPr>
            <p:cNvPr id="24" name="Freeform: Shape 6" descr="Arrow Right">
              <a:extLst>
                <a:ext uri="{FF2B5EF4-FFF2-40B4-BE49-F238E27FC236}">
                  <a16:creationId xmlns:a16="http://schemas.microsoft.com/office/drawing/2014/main" id="{DBE2D6DD-8BBC-C862-E60B-94195A81C653}"/>
                </a:ext>
              </a:extLst>
            </p:cNvPr>
            <p:cNvSpPr/>
            <p:nvPr/>
          </p:nvSpPr>
          <p:spPr>
            <a:xfrm>
              <a:off x="1977517" y="2306831"/>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4CC1EF">
                <a:lumMod val="75000"/>
              </a:srgbClr>
            </a:solidFill>
            <a:ln w="74513"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haroni" panose="02010803020104030203" pitchFamily="2" charset="-79"/>
                <a:cs typeface="Aharoni" panose="02010803020104030203" pitchFamily="2" charset="-79"/>
              </a:endParaRPr>
            </a:p>
          </p:txBody>
        </p:sp>
        <p:sp>
          <p:nvSpPr>
            <p:cNvPr id="25" name="Freeform: Shape 7" descr="Arrow Right">
              <a:extLst>
                <a:ext uri="{FF2B5EF4-FFF2-40B4-BE49-F238E27FC236}">
                  <a16:creationId xmlns:a16="http://schemas.microsoft.com/office/drawing/2014/main" id="{2C77BCCE-D8E4-C81A-E4CE-313663322039}"/>
                </a:ext>
              </a:extLst>
            </p:cNvPr>
            <p:cNvSpPr/>
            <p:nvPr/>
          </p:nvSpPr>
          <p:spPr>
            <a:xfrm>
              <a:off x="4668875"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F7931F">
                <a:lumMod val="75000"/>
              </a:srgbClr>
            </a:solidFill>
            <a:ln w="74513"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haroni" panose="02010803020104030203" pitchFamily="2" charset="-79"/>
                <a:cs typeface="Aharoni" panose="02010803020104030203" pitchFamily="2" charset="-79"/>
              </a:endParaRPr>
            </a:p>
          </p:txBody>
        </p:sp>
        <p:sp>
          <p:nvSpPr>
            <p:cNvPr id="26" name="Freeform: Shape 8" descr="Arrow Right">
              <a:extLst>
                <a:ext uri="{FF2B5EF4-FFF2-40B4-BE49-F238E27FC236}">
                  <a16:creationId xmlns:a16="http://schemas.microsoft.com/office/drawing/2014/main" id="{1AC8E5EC-16B5-19E0-DC4B-083A9B6BE587}"/>
                </a:ext>
              </a:extLst>
            </p:cNvPr>
            <p:cNvSpPr/>
            <p:nvPr/>
          </p:nvSpPr>
          <p:spPr>
            <a:xfrm>
              <a:off x="7360233"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A2B969">
                <a:lumMod val="75000"/>
              </a:srgbClr>
            </a:solidFill>
            <a:ln w="74513"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haroni" panose="02010803020104030203" pitchFamily="2" charset="-79"/>
                <a:cs typeface="Aharoni" panose="02010803020104030203" pitchFamily="2" charset="-79"/>
              </a:endParaRPr>
            </a:p>
          </p:txBody>
        </p:sp>
        <p:sp>
          <p:nvSpPr>
            <p:cNvPr id="27" name="Freeform: Shape 9" descr="Arrow Right">
              <a:extLst>
                <a:ext uri="{FF2B5EF4-FFF2-40B4-BE49-F238E27FC236}">
                  <a16:creationId xmlns:a16="http://schemas.microsoft.com/office/drawing/2014/main" id="{436A20FC-0213-3954-CCC3-7A56FAD4FD13}"/>
                </a:ext>
              </a:extLst>
            </p:cNvPr>
            <p:cNvSpPr/>
            <p:nvPr/>
          </p:nvSpPr>
          <p:spPr>
            <a:xfrm>
              <a:off x="10051591" y="2305445"/>
              <a:ext cx="1406144" cy="2958310"/>
            </a:xfrm>
            <a:custGeom>
              <a:avLst/>
              <a:gdLst>
                <a:gd name="connsiteX0" fmla="*/ 0 w 1406144"/>
                <a:gd name="connsiteY0" fmla="*/ 0 h 2958310"/>
                <a:gd name="connsiteX1" fmla="*/ 1321168 w 1406144"/>
                <a:gd name="connsiteY1" fmla="*/ 1285942 h 2958310"/>
                <a:gd name="connsiteX2" fmla="*/ 1330610 w 1406144"/>
                <a:gd name="connsiteY2" fmla="*/ 1295134 h 2958310"/>
                <a:gd name="connsiteX3" fmla="*/ 1321168 w 1406144"/>
                <a:gd name="connsiteY3" fmla="*/ 1672001 h 2958310"/>
                <a:gd name="connsiteX4" fmla="*/ 284 w 1406144"/>
                <a:gd name="connsiteY4" fmla="*/ 2958310 h 2958310"/>
                <a:gd name="connsiteX5" fmla="*/ 282 w 1406144"/>
                <a:gd name="connsiteY5" fmla="*/ 2942578 h 2958310"/>
                <a:gd name="connsiteX6" fmla="*/ 1030679 w 1406144"/>
                <a:gd name="connsiteY6" fmla="*/ 1672001 h 2958310"/>
                <a:gd name="connsiteX7" fmla="*/ 1038136 w 1406144"/>
                <a:gd name="connsiteY7" fmla="*/ 1295134 h 2958310"/>
                <a:gd name="connsiteX8" fmla="*/ 1030679 w 1406144"/>
                <a:gd name="connsiteY8" fmla="*/ 1285942 h 2958310"/>
                <a:gd name="connsiteX9" fmla="*/ 2 w 1406144"/>
                <a:gd name="connsiteY9" fmla="*/ 15654 h 295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144" h="2958310">
                  <a:moveTo>
                    <a:pt x="0" y="0"/>
                  </a:moveTo>
                  <a:lnTo>
                    <a:pt x="1321168" y="1285942"/>
                  </a:lnTo>
                  <a:cubicBezTo>
                    <a:pt x="1324388" y="1288930"/>
                    <a:pt x="1327541" y="1292000"/>
                    <a:pt x="1330610" y="1295134"/>
                  </a:cubicBezTo>
                  <a:cubicBezTo>
                    <a:pt x="1434902" y="1401742"/>
                    <a:pt x="1430673" y="1570467"/>
                    <a:pt x="1321168" y="1672001"/>
                  </a:cubicBezTo>
                  <a:lnTo>
                    <a:pt x="284" y="2958310"/>
                  </a:lnTo>
                  <a:lnTo>
                    <a:pt x="282" y="2942578"/>
                  </a:lnTo>
                  <a:lnTo>
                    <a:pt x="1030679" y="1672001"/>
                  </a:lnTo>
                  <a:cubicBezTo>
                    <a:pt x="1117159" y="1570467"/>
                    <a:pt x="1120499" y="1401742"/>
                    <a:pt x="1038136" y="1295134"/>
                  </a:cubicBezTo>
                  <a:cubicBezTo>
                    <a:pt x="1035712" y="1292000"/>
                    <a:pt x="1033222" y="1288930"/>
                    <a:pt x="1030679" y="1285942"/>
                  </a:cubicBezTo>
                  <a:lnTo>
                    <a:pt x="2" y="15654"/>
                  </a:lnTo>
                  <a:close/>
                </a:path>
              </a:pathLst>
            </a:custGeom>
            <a:solidFill>
              <a:srgbClr val="C13018">
                <a:lumMod val="75000"/>
              </a:srgbClr>
            </a:solidFill>
            <a:ln w="74513"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Aharoni" panose="02010803020104030203" pitchFamily="2" charset="-79"/>
                <a:cs typeface="Aharoni" panose="02010803020104030203" pitchFamily="2" charset="-79"/>
              </a:endParaRPr>
            </a:p>
          </p:txBody>
        </p:sp>
        <p:sp>
          <p:nvSpPr>
            <p:cNvPr id="28" name="TextBox 14">
              <a:extLst>
                <a:ext uri="{FF2B5EF4-FFF2-40B4-BE49-F238E27FC236}">
                  <a16:creationId xmlns:a16="http://schemas.microsoft.com/office/drawing/2014/main" id="{C34E624C-2896-42D2-72C5-BBD79900086A}"/>
                </a:ext>
              </a:extLst>
            </p:cNvPr>
            <p:cNvSpPr txBox="1"/>
            <p:nvPr/>
          </p:nvSpPr>
          <p:spPr>
            <a:xfrm>
              <a:off x="3474355" y="3025319"/>
              <a:ext cx="2016678" cy="2099455"/>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Compte-tenu de l'évolution des dynamiques de conflictualité sous-régionale, </a:t>
              </a:r>
              <a:r>
                <a:rPr kumimoji="0" lang="fr-FR" sz="1400" b="1"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le pastoralisme est véritablement et continuellement impacté, </a:t>
              </a:r>
              <a:r>
                <a:rPr kumimoji="0" lang="fr-FR" sz="1400" b="1" i="0" u="none" strike="noStrike" kern="0" cap="none" spc="0" normalizeH="0" baseline="0" noProof="1">
                  <a:ln>
                    <a:noFill/>
                  </a:ln>
                  <a:effectLst/>
                  <a:uLnTx/>
                  <a:uFillTx/>
                  <a:latin typeface="Aharoni" panose="02010803020104030203" pitchFamily="2" charset="-79"/>
                  <a:cs typeface="Aharoni" panose="02010803020104030203" pitchFamily="2" charset="-79"/>
                </a:rPr>
                <a:t>alors qu’il représente une</a:t>
              </a:r>
              <a:r>
                <a:rPr kumimoji="0" lang="fr-FR" sz="1400" b="0" i="0" u="none" strike="noStrike" kern="0" cap="none" spc="0" normalizeH="0" baseline="0" noProof="1">
                  <a:ln>
                    <a:noFill/>
                  </a:ln>
                  <a:effectLst/>
                  <a:uLnTx/>
                  <a:uFillTx/>
                  <a:latin typeface="Aharoni" panose="02010803020104030203" pitchFamily="2" charset="-79"/>
                  <a:cs typeface="Aharoni" panose="02010803020104030203" pitchFamily="2" charset="-79"/>
                </a:rPr>
                <a:t> </a:t>
              </a:r>
              <a:r>
                <a:rPr kumimoji="0" lang="fr-FR" sz="1400" b="0" i="0" u="none" strike="sngStrike" kern="0" cap="none" spc="0" normalizeH="0" baseline="0" noProof="1">
                  <a:ln>
                    <a:noFill/>
                  </a:ln>
                  <a:effectLst/>
                  <a:uLnTx/>
                  <a:uFillTx/>
                  <a:latin typeface="Aharoni" panose="02010803020104030203" pitchFamily="2" charset="-79"/>
                  <a:cs typeface="Aharoni" panose="02010803020104030203" pitchFamily="2" charset="-79"/>
                </a:rPr>
                <a:t>niche</a:t>
              </a:r>
              <a:r>
                <a:rPr kumimoji="0" lang="fr-FR" sz="1400" b="0" i="0" u="none" strike="noStrike" kern="0" cap="none" spc="0" normalizeH="0" baseline="0" noProof="1">
                  <a:ln>
                    <a:noFill/>
                  </a:ln>
                  <a:effectLst/>
                  <a:uLnTx/>
                  <a:uFillTx/>
                  <a:latin typeface="Aharoni" panose="02010803020104030203" pitchFamily="2" charset="-79"/>
                  <a:cs typeface="Aharoni" panose="02010803020104030203" pitchFamily="2" charset="-79"/>
                </a:rPr>
                <a:t> activité économique importante</a:t>
              </a:r>
              <a:r>
                <a:rPr lang="fr-FR" sz="1400" kern="0" noProof="1">
                  <a:latin typeface="Aharoni" panose="02010803020104030203" pitchFamily="2" charset="-79"/>
                  <a:cs typeface="Aharoni" panose="02010803020104030203" pitchFamily="2" charset="-79"/>
                </a:rPr>
                <a:t> et un vecteur </a:t>
              </a:r>
              <a:r>
                <a:rPr lang="fr-FR" sz="1400" kern="0" noProof="1">
                  <a:solidFill>
                    <a:prstClr val="black">
                      <a:lumMod val="65000"/>
                      <a:lumOff val="35000"/>
                    </a:prstClr>
                  </a:solidFill>
                  <a:latin typeface="Aharoni" panose="02010803020104030203" pitchFamily="2" charset="-79"/>
                  <a:cs typeface="Aharoni" panose="02010803020104030203" pitchFamily="2" charset="-79"/>
                </a:rPr>
                <a:t>d’</a:t>
              </a: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échanges bénéfiques entre les peuples, à travers la transhumance</a:t>
              </a:r>
            </a:p>
          </p:txBody>
        </p:sp>
        <p:sp>
          <p:nvSpPr>
            <p:cNvPr id="29" name="TextBox 15">
              <a:extLst>
                <a:ext uri="{FF2B5EF4-FFF2-40B4-BE49-F238E27FC236}">
                  <a16:creationId xmlns:a16="http://schemas.microsoft.com/office/drawing/2014/main" id="{97F93868-DA9D-5479-A602-AC0D0FA85336}"/>
                </a:ext>
              </a:extLst>
            </p:cNvPr>
            <p:cNvSpPr txBox="1"/>
            <p:nvPr/>
          </p:nvSpPr>
          <p:spPr>
            <a:xfrm>
              <a:off x="6169750" y="3071485"/>
              <a:ext cx="1771232" cy="1943112"/>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Cependant, </a:t>
              </a:r>
              <a:r>
                <a:rPr kumimoji="0" lang="fr-FR" sz="1400" b="1"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face aux menaces sécuritaires au Sahel, les pays côtiers ont pris des mesures de protection légitimes</a:t>
              </a:r>
              <a:r>
                <a:rPr kumimoji="0" lang="fr-FR" sz="140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 mais qui ont eu des </a:t>
              </a:r>
              <a:r>
                <a:rPr kumimoji="0" lang="fr-FR" sz="1400" b="1"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répercussions négatives sur l'économie </a:t>
              </a:r>
              <a:r>
                <a:rPr kumimoji="0" lang="fr-FR" sz="140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de la transhumance et le pastoralisme en Afrique de l'Ouest.</a:t>
              </a:r>
            </a:p>
          </p:txBody>
        </p:sp>
        <p:sp>
          <p:nvSpPr>
            <p:cNvPr id="30" name="TextBox 16">
              <a:extLst>
                <a:ext uri="{FF2B5EF4-FFF2-40B4-BE49-F238E27FC236}">
                  <a16:creationId xmlns:a16="http://schemas.microsoft.com/office/drawing/2014/main" id="{541BD06D-56B6-A20C-FDBC-99E4876A6609}"/>
                </a:ext>
              </a:extLst>
            </p:cNvPr>
            <p:cNvSpPr txBox="1"/>
            <p:nvPr/>
          </p:nvSpPr>
          <p:spPr>
            <a:xfrm>
              <a:off x="8820284" y="3071485"/>
              <a:ext cx="1871498" cy="1786770"/>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L'enjeu est donc de mettre en place de mécanismes idoines </a:t>
              </a: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de </a:t>
              </a:r>
              <a:r>
                <a:rPr kumimoji="0" lang="fr-FR" sz="1400" b="0" i="0" u="none" strike="noStrike" kern="0" cap="none" spc="0" normalizeH="0" baseline="0" noProof="1">
                  <a:ln>
                    <a:noFill/>
                  </a:ln>
                  <a:solidFill>
                    <a:prstClr val="black">
                      <a:lumMod val="65000"/>
                      <a:lumOff val="35000"/>
                    </a:prstClr>
                  </a:solidFill>
                  <a:effectLst/>
                  <a:highlight>
                    <a:srgbClr val="FFFF00"/>
                  </a:highlight>
                  <a:uLnTx/>
                  <a:uFillTx/>
                  <a:latin typeface="Aharoni" panose="02010803020104030203" pitchFamily="2" charset="-79"/>
                  <a:cs typeface="Aharoni" panose="02010803020104030203" pitchFamily="2" charset="-79"/>
                </a:rPr>
                <a:t>promotion d'un pastoralisme pacifique, </a:t>
              </a:r>
              <a:r>
                <a:rPr kumimoji="0" lang="fr-FR" sz="1400" b="0" i="0" u="none" strike="noStrike" kern="0" cap="none" spc="0" normalizeH="0" baseline="0" noProof="1">
                  <a:ln>
                    <a:noFill/>
                  </a:ln>
                  <a:effectLst/>
                  <a:uLnTx/>
                  <a:uFillTx/>
                  <a:latin typeface="Aharoni" panose="02010803020104030203" pitchFamily="2" charset="-79"/>
                  <a:cs typeface="Aharoni" panose="02010803020104030203" pitchFamily="2" charset="-79"/>
                </a:rPr>
                <a:t>articulé aux autres systèmes d’élevage et </a:t>
              </a: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qui prenne en compte les </a:t>
              </a:r>
              <a:r>
                <a:rPr kumimoji="0" lang="fr-FR" sz="1400" b="1"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enjeux sécuritaires, économiques, culturels et sociologiques</a:t>
              </a: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 </a:t>
              </a:r>
            </a:p>
          </p:txBody>
        </p:sp>
        <p:sp>
          <p:nvSpPr>
            <p:cNvPr id="31" name="TextBox 17">
              <a:extLst>
                <a:ext uri="{FF2B5EF4-FFF2-40B4-BE49-F238E27FC236}">
                  <a16:creationId xmlns:a16="http://schemas.microsoft.com/office/drawing/2014/main" id="{6F92A810-87FC-ACCA-ADB3-28853161707A}"/>
                </a:ext>
              </a:extLst>
            </p:cNvPr>
            <p:cNvSpPr txBox="1"/>
            <p:nvPr/>
          </p:nvSpPr>
          <p:spPr>
            <a:xfrm>
              <a:off x="692303" y="3025319"/>
              <a:ext cx="1827759" cy="2255797"/>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La société civile retient avec enthousiasme que </a:t>
              </a:r>
              <a:r>
                <a:rPr kumimoji="0" lang="fr-FR" sz="1400" b="1"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l'inclusion des pays côtiers dans la promotion du pastoralisme est déjà une réalité</a:t>
              </a: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 </a:t>
              </a:r>
              <a:r>
                <a:rPr kumimoji="0" lang="fr-FR" sz="1400" b="1"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un acquis à renforcer entre pays </a:t>
              </a:r>
              <a:r>
                <a:rPr kumimoji="0" lang="fr-FR" sz="1400" b="0" i="0" u="none" strike="noStrike" kern="0" cap="none" spc="0" normalizeH="0" baseline="0" noProof="1">
                  <a:ln>
                    <a:noFill/>
                  </a:ln>
                  <a:solidFill>
                    <a:prstClr val="black">
                      <a:lumMod val="65000"/>
                      <a:lumOff val="35000"/>
                    </a:prstClr>
                  </a:solidFill>
                  <a:effectLst/>
                  <a:uLnTx/>
                  <a:uFillTx/>
                  <a:latin typeface="Aharoni" panose="02010803020104030203" pitchFamily="2" charset="-79"/>
                  <a:cs typeface="Aharoni" panose="02010803020104030203" pitchFamily="2" charset="-79"/>
                </a:rPr>
                <a:t>ouest africains de départ et d’accueil des transhumants par plus de synergies et cohérence dans l’action.  </a:t>
              </a:r>
            </a:p>
          </p:txBody>
        </p:sp>
        <p:pic>
          <p:nvPicPr>
            <p:cNvPr id="32" name="Graphic 18" descr="Users">
              <a:extLst>
                <a:ext uri="{FF2B5EF4-FFF2-40B4-BE49-F238E27FC236}">
                  <a16:creationId xmlns:a16="http://schemas.microsoft.com/office/drawing/2014/main" id="{6B7A2B90-DF93-390A-47B3-5038B9F38E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5059" y="2322481"/>
              <a:ext cx="673100" cy="673100"/>
            </a:xfrm>
            <a:prstGeom prst="rect">
              <a:avLst/>
            </a:prstGeom>
          </p:spPr>
        </p:pic>
        <p:pic>
          <p:nvPicPr>
            <p:cNvPr id="33" name="Graphic 19" descr="Puzzle">
              <a:extLst>
                <a:ext uri="{FF2B5EF4-FFF2-40B4-BE49-F238E27FC236}">
                  <a16:creationId xmlns:a16="http://schemas.microsoft.com/office/drawing/2014/main" id="{5381661E-1F79-B87A-6E16-FA23104A724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7984" y="2322481"/>
              <a:ext cx="673100" cy="673100"/>
            </a:xfrm>
            <a:prstGeom prst="rect">
              <a:avLst/>
            </a:prstGeom>
          </p:spPr>
        </p:pic>
        <p:pic>
          <p:nvPicPr>
            <p:cNvPr id="34" name="Graphic 20" descr="Lightbulb">
              <a:extLst>
                <a:ext uri="{FF2B5EF4-FFF2-40B4-BE49-F238E27FC236}">
                  <a16:creationId xmlns:a16="http://schemas.microsoft.com/office/drawing/2014/main" id="{721011EF-4BBB-4832-F733-81AA691F0EF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86626" y="2305445"/>
              <a:ext cx="673100" cy="673100"/>
            </a:xfrm>
            <a:prstGeom prst="rect">
              <a:avLst/>
            </a:prstGeom>
          </p:spPr>
        </p:pic>
        <p:pic>
          <p:nvPicPr>
            <p:cNvPr id="35" name="Graphic 21" descr="Rocket">
              <a:extLst>
                <a:ext uri="{FF2B5EF4-FFF2-40B4-BE49-F238E27FC236}">
                  <a16:creationId xmlns:a16="http://schemas.microsoft.com/office/drawing/2014/main" id="{7C070045-5B40-D318-7F48-EAA18FF59D5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0933" y="2329525"/>
              <a:ext cx="673100" cy="673100"/>
            </a:xfrm>
            <a:prstGeom prst="rect">
              <a:avLst/>
            </a:prstGeom>
          </p:spPr>
        </p:pic>
      </p:grpSp>
      <p:cxnSp>
        <p:nvCxnSpPr>
          <p:cNvPr id="36" name="Connecteur droit 35">
            <a:extLst>
              <a:ext uri="{FF2B5EF4-FFF2-40B4-BE49-F238E27FC236}">
                <a16:creationId xmlns:a16="http://schemas.microsoft.com/office/drawing/2014/main" id="{1C92847D-2C88-4A2F-B494-DB17D603F4CA}"/>
              </a:ext>
            </a:extLst>
          </p:cNvPr>
          <p:cNvCxnSpPr/>
          <p:nvPr/>
        </p:nvCxnSpPr>
        <p:spPr>
          <a:xfrm>
            <a:off x="714645" y="756607"/>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37" name="ZoneTexte 36">
            <a:extLst>
              <a:ext uri="{FF2B5EF4-FFF2-40B4-BE49-F238E27FC236}">
                <a16:creationId xmlns:a16="http://schemas.microsoft.com/office/drawing/2014/main" id="{DB5142B6-EEF3-4880-BE88-D2CF31F338B4}"/>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Conclusion </a:t>
            </a:r>
          </a:p>
        </p:txBody>
      </p:sp>
      <p:sp>
        <p:nvSpPr>
          <p:cNvPr id="38" name="ZoneTexte 37">
            <a:extLst>
              <a:ext uri="{FF2B5EF4-FFF2-40B4-BE49-F238E27FC236}">
                <a16:creationId xmlns:a16="http://schemas.microsoft.com/office/drawing/2014/main" id="{BB51DE23-BD76-4269-98C7-9BC975A4B657}"/>
              </a:ext>
            </a:extLst>
          </p:cNvPr>
          <p:cNvSpPr txBox="1"/>
          <p:nvPr/>
        </p:nvSpPr>
        <p:spPr>
          <a:xfrm>
            <a:off x="743614" y="5509700"/>
            <a:ext cx="10483444" cy="923330"/>
          </a:xfrm>
          <a:prstGeom prst="rect">
            <a:avLst/>
          </a:prstGeom>
          <a:solidFill>
            <a:schemeClr val="tx1">
              <a:lumMod val="75000"/>
              <a:lumOff val="25000"/>
            </a:schemeClr>
          </a:solidFill>
        </p:spPr>
        <p:txBody>
          <a:bodyPr wrap="square">
            <a:spAutoFit/>
          </a:bodyPr>
          <a:lstStyle/>
          <a:p>
            <a:r>
              <a:rPr lang="fr-FR" kern="100" dirty="0">
                <a:solidFill>
                  <a:srgbClr val="FFFF00"/>
                </a:solidFill>
                <a:effectLst/>
                <a:latin typeface="+mj-lt"/>
                <a:ea typeface="Tahoma" panose="020B0604030504040204" pitchFamily="34" charset="0"/>
                <a:cs typeface="Tahoma" panose="020B0604030504040204" pitchFamily="34" charset="0"/>
              </a:rPr>
              <a:t>Au regard du contexte actuel, il s'avère </a:t>
            </a:r>
            <a:r>
              <a:rPr lang="fr-FR" b="1" kern="100" dirty="0">
                <a:solidFill>
                  <a:srgbClr val="FFFF00"/>
                </a:solidFill>
                <a:effectLst/>
                <a:latin typeface="+mj-lt"/>
                <a:ea typeface="Tahoma" panose="020B0604030504040204" pitchFamily="34" charset="0"/>
                <a:cs typeface="Tahoma" panose="020B0604030504040204" pitchFamily="34" charset="0"/>
              </a:rPr>
              <a:t>d’une évidente pertinence la nécessité que les pays sahéliens et côtiers renforcent leur collaboration pour rendre la Déclaration de Nouakchott plus efficace, grâce à des ajustements fonctionnels et des synergies qui concrétisent la réelle volonté politique des États ouest-africains et sahéliens.</a:t>
            </a:r>
            <a:endParaRPr lang="fr-FR" sz="1600" kern="100" dirty="0">
              <a:solidFill>
                <a:srgbClr val="FFFF00"/>
              </a:solidFill>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934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285472" y="469979"/>
            <a:ext cx="9732053" cy="4415919"/>
          </a:xfrm>
          <a:prstGeom prst="rect">
            <a:avLst/>
          </a:prstGeom>
        </p:spPr>
      </p:pic>
      <p:pic>
        <p:nvPicPr>
          <p:cNvPr id="6" name="Imag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612143" y="4003911"/>
            <a:ext cx="4694759" cy="2033831"/>
          </a:xfrm>
          <a:prstGeom prst="rect">
            <a:avLst/>
          </a:prstGeom>
        </p:spPr>
      </p:pic>
    </p:spTree>
    <p:extLst>
      <p:ext uri="{BB962C8B-B14F-4D97-AF65-F5344CB8AC3E}">
        <p14:creationId xmlns:p14="http://schemas.microsoft.com/office/powerpoint/2010/main" val="231391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07182" y="4668850"/>
            <a:ext cx="4941529" cy="707886"/>
          </a:xfrm>
          <a:prstGeom prst="rect">
            <a:avLst/>
          </a:prstGeom>
        </p:spPr>
        <p:txBody>
          <a:bodyPr wrap="square">
            <a:spAutoFit/>
          </a:bodyPr>
          <a:lstStyle/>
          <a:p>
            <a:pPr algn="ctr"/>
            <a:r>
              <a:rPr lang="fr-FR" sz="2000" dirty="0">
                <a:solidFill>
                  <a:srgbClr val="FF0000"/>
                </a:solidFill>
                <a:latin typeface="Gill Sans MT" panose="020B0502020104020203" pitchFamily="34" charset="0"/>
              </a:rPr>
              <a:t>(6-8novembre 2024 | Palais des Congrès | Nouakchott (Mauritanie))</a:t>
            </a:r>
          </a:p>
        </p:txBody>
      </p:sp>
      <p:sp>
        <p:nvSpPr>
          <p:cNvPr id="18" name="Rectangle 17">
            <a:extLst>
              <a:ext uri="{FF2B5EF4-FFF2-40B4-BE49-F238E27FC236}">
                <a16:creationId xmlns:a16="http://schemas.microsoft.com/office/drawing/2014/main" id="{43A0D983-A4C1-4180-9D0F-0531E7F16CDF}"/>
              </a:ext>
            </a:extLst>
          </p:cNvPr>
          <p:cNvSpPr/>
          <p:nvPr/>
        </p:nvSpPr>
        <p:spPr>
          <a:xfrm>
            <a:off x="783095" y="2846439"/>
            <a:ext cx="10189701" cy="1569660"/>
          </a:xfrm>
          <a:prstGeom prst="rect">
            <a:avLst/>
          </a:prstGeom>
        </p:spPr>
        <p:txBody>
          <a:bodyPr wrap="square">
            <a:spAutoFit/>
          </a:bodyPr>
          <a:lstStyle/>
          <a:p>
            <a:pPr algn="ctr"/>
            <a:r>
              <a:rPr lang="fr-FR" sz="3200" b="1" dirty="0">
                <a:latin typeface="Tahoma" panose="020B0604030504040204" pitchFamily="34" charset="0"/>
                <a:ea typeface="Tahoma" panose="020B0604030504040204" pitchFamily="34" charset="0"/>
                <a:cs typeface="Tahoma" panose="020B0604030504040204" pitchFamily="34" charset="0"/>
              </a:rPr>
              <a:t>Forum de haut-niveau sur le pastoralisme: Après dix années de progrès, nouvelles </a:t>
            </a:r>
          </a:p>
          <a:p>
            <a:pPr algn="ctr"/>
            <a:r>
              <a:rPr lang="fr-FR" sz="3200" b="1" dirty="0">
                <a:latin typeface="Tahoma" panose="020B0604030504040204" pitchFamily="34" charset="0"/>
                <a:ea typeface="Tahoma" panose="020B0604030504040204" pitchFamily="34" charset="0"/>
                <a:cs typeface="Tahoma" panose="020B0604030504040204" pitchFamily="34" charset="0"/>
              </a:rPr>
              <a:t>orientations pour la résilience et la sécurité</a:t>
            </a:r>
          </a:p>
        </p:txBody>
      </p:sp>
      <p:pic>
        <p:nvPicPr>
          <p:cNvPr id="3" name="Image 2">
            <a:extLst>
              <a:ext uri="{FF2B5EF4-FFF2-40B4-BE49-F238E27FC236}">
                <a16:creationId xmlns:a16="http://schemas.microsoft.com/office/drawing/2014/main" id="{ACDAA9BA-85BC-41B3-9F2E-28420DD18A8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68292" y="577643"/>
            <a:ext cx="7819311" cy="1257564"/>
          </a:xfrm>
          <a:prstGeom prst="rect">
            <a:avLst/>
          </a:prstGeom>
        </p:spPr>
      </p:pic>
      <p:sp>
        <p:nvSpPr>
          <p:cNvPr id="8" name="ZoneTexte 7">
            <a:extLst>
              <a:ext uri="{FF2B5EF4-FFF2-40B4-BE49-F238E27FC236}">
                <a16:creationId xmlns:a16="http://schemas.microsoft.com/office/drawing/2014/main" id="{DE23C523-0B34-465A-A37D-BA8E7BEBBB69}"/>
              </a:ext>
            </a:extLst>
          </p:cNvPr>
          <p:cNvSpPr txBox="1"/>
          <p:nvPr/>
        </p:nvSpPr>
        <p:spPr>
          <a:xfrm>
            <a:off x="1764956" y="2196844"/>
            <a:ext cx="8801444" cy="523220"/>
          </a:xfrm>
          <a:prstGeom prst="rect">
            <a:avLst/>
          </a:prstGeom>
          <a:noFill/>
        </p:spPr>
        <p:txBody>
          <a:bodyPr wrap="square">
            <a:spAutoFit/>
          </a:bodyPr>
          <a:lstStyle/>
          <a:p>
            <a:r>
              <a:rPr lang="fr-F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a:t>
            </a:r>
            <a:r>
              <a:rPr lang="fr-FR" sz="2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ote de position des acteurs de la société civile</a:t>
            </a:r>
            <a:endParaRPr lang="fr-FR" sz="28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780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280541" y="232012"/>
            <a:ext cx="11163871" cy="523220"/>
            <a:chOff x="627794" y="232012"/>
            <a:chExt cx="11163871" cy="523220"/>
          </a:xfrm>
        </p:grpSpPr>
        <p:sp>
          <p:nvSpPr>
            <p:cNvPr id="8" name="ZoneTexte 7"/>
            <p:cNvSpPr txBox="1"/>
            <p:nvPr/>
          </p:nvSpPr>
          <p:spPr>
            <a:xfrm>
              <a:off x="627794" y="232012"/>
              <a:ext cx="11041039" cy="461665"/>
            </a:xfrm>
            <a:prstGeom prst="rect">
              <a:avLst/>
            </a:prstGeom>
            <a:noFill/>
          </p:spPr>
          <p:txBody>
            <a:bodyPr wrap="square" rtlCol="0">
              <a:spAutoFit/>
            </a:bodyPr>
            <a:lstStyle/>
            <a:p>
              <a:r>
                <a:rPr lang="fr-FR" sz="2400" b="1" dirty="0">
                  <a:latin typeface="Tahoma" panose="020B0604030504040204" pitchFamily="34" charset="0"/>
                  <a:ea typeface="Tahoma" panose="020B0604030504040204" pitchFamily="34" charset="0"/>
                  <a:cs typeface="Tahoma" panose="020B0604030504040204" pitchFamily="34" charset="0"/>
                </a:rPr>
                <a:t>Plan de la présentation </a:t>
              </a:r>
            </a:p>
          </p:txBody>
        </p:sp>
        <p:cxnSp>
          <p:nvCxnSpPr>
            <p:cNvPr id="9" name="Connecteur droit 8"/>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0" name="ZoneTexte 9">
            <a:extLst>
              <a:ext uri="{FF2B5EF4-FFF2-40B4-BE49-F238E27FC236}">
                <a16:creationId xmlns:a16="http://schemas.microsoft.com/office/drawing/2014/main" id="{CD16B013-D366-46BF-A449-0F4ADD7D9C74}"/>
              </a:ext>
            </a:extLst>
          </p:cNvPr>
          <p:cNvSpPr txBox="1"/>
          <p:nvPr/>
        </p:nvSpPr>
        <p:spPr>
          <a:xfrm>
            <a:off x="5901267" y="1481178"/>
            <a:ext cx="5543145" cy="4293483"/>
          </a:xfrm>
          <a:prstGeom prst="rect">
            <a:avLst/>
          </a:prstGeom>
          <a:noFill/>
        </p:spPr>
        <p:txBody>
          <a:bodyPr wrap="square">
            <a:spAutoFit/>
          </a:bodyPr>
          <a:lstStyle/>
          <a:p>
            <a:pPr marL="342900" indent="-342900">
              <a:buAutoNum type="arabicPeriod"/>
            </a:pPr>
            <a:r>
              <a:rPr lang="fr-FR" sz="2800" b="1" dirty="0">
                <a:latin typeface="Tahoma" panose="020B0604030504040204" pitchFamily="34" charset="0"/>
                <a:ea typeface="Tahoma" panose="020B0604030504040204" pitchFamily="34" charset="0"/>
                <a:cs typeface="Tahoma" panose="020B0604030504040204" pitchFamily="34" charset="0"/>
              </a:rPr>
              <a:t>Démarche de consultations impulsées par les OSC </a:t>
            </a:r>
          </a:p>
          <a:p>
            <a:pPr marL="342900" indent="-342900">
              <a:buAutoNum type="arabicPeriod"/>
            </a:pPr>
            <a:endParaRPr lang="fr-FR" sz="2800" b="1"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FR" sz="2800" b="1" dirty="0">
                <a:latin typeface="Tahoma" panose="020B0604030504040204" pitchFamily="34" charset="0"/>
                <a:ea typeface="Tahoma" panose="020B0604030504040204" pitchFamily="34" charset="0"/>
                <a:cs typeface="Tahoma" panose="020B0604030504040204" pitchFamily="34" charset="0"/>
              </a:rPr>
              <a:t>Quel bilan de la Déclaration de Nouakchott ?</a:t>
            </a:r>
          </a:p>
          <a:p>
            <a:pPr marL="342900" indent="-342900">
              <a:buAutoNum type="arabicPeriod"/>
            </a:pPr>
            <a:endParaRPr lang="fr-FR" sz="1050" b="1"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endParaRPr lang="fr-FR" sz="2800" b="1" dirty="0">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fr-FR" sz="2800" b="1" dirty="0">
                <a:latin typeface="Tahoma" panose="020B0604030504040204" pitchFamily="34" charset="0"/>
                <a:ea typeface="Tahoma" panose="020B0604030504040204" pitchFamily="34" charset="0"/>
                <a:cs typeface="Tahoma" panose="020B0604030504040204" pitchFamily="34" charset="0"/>
              </a:rPr>
              <a:t>Que faire dans le cadre du processus de « Nouakchott +10 » ?</a:t>
            </a:r>
          </a:p>
          <a:p>
            <a:endParaRPr lang="fr-FR" sz="1050" b="1" dirty="0">
              <a:latin typeface="Tahoma" panose="020B0604030504040204" pitchFamily="34" charset="0"/>
              <a:ea typeface="Tahoma" panose="020B0604030504040204" pitchFamily="34" charset="0"/>
              <a:cs typeface="Tahoma" panose="020B0604030504040204" pitchFamily="34" charset="0"/>
            </a:endParaRPr>
          </a:p>
        </p:txBody>
      </p:sp>
      <p:pic>
        <p:nvPicPr>
          <p:cNvPr id="3" name="Image 2">
            <a:extLst>
              <a:ext uri="{FF2B5EF4-FFF2-40B4-BE49-F238E27FC236}">
                <a16:creationId xmlns:a16="http://schemas.microsoft.com/office/drawing/2014/main" id="{78D228F8-69DA-4636-87CB-23EE246198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46"/>
          <a:stretch/>
        </p:blipFill>
        <p:spPr>
          <a:xfrm>
            <a:off x="747588" y="1443002"/>
            <a:ext cx="3923094" cy="1742987"/>
          </a:xfrm>
          <a:prstGeom prst="rect">
            <a:avLst/>
          </a:prstGeom>
        </p:spPr>
      </p:pic>
      <p:pic>
        <p:nvPicPr>
          <p:cNvPr id="12" name="Image 11">
            <a:extLst>
              <a:ext uri="{FF2B5EF4-FFF2-40B4-BE49-F238E27FC236}">
                <a16:creationId xmlns:a16="http://schemas.microsoft.com/office/drawing/2014/main" id="{53B214B2-5915-4487-AFC9-3B14396498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 b="20235"/>
          <a:stretch/>
        </p:blipFill>
        <p:spPr>
          <a:xfrm>
            <a:off x="747588" y="3688802"/>
            <a:ext cx="3923094" cy="2085859"/>
          </a:xfrm>
          <a:prstGeom prst="rect">
            <a:avLst/>
          </a:prstGeom>
        </p:spPr>
      </p:pic>
    </p:spTree>
    <p:extLst>
      <p:ext uri="{BB962C8B-B14F-4D97-AF65-F5344CB8AC3E}">
        <p14:creationId xmlns:p14="http://schemas.microsoft.com/office/powerpoint/2010/main" val="1024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Connecteur droit 42">
            <a:extLst>
              <a:ext uri="{FF2B5EF4-FFF2-40B4-BE49-F238E27FC236}">
                <a16:creationId xmlns:a16="http://schemas.microsoft.com/office/drawing/2014/main" id="{A5C7848B-C43E-4E5E-8D4E-29F955D6677B}"/>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44" name="Text Placeholder 52">
            <a:extLst>
              <a:ext uri="{FF2B5EF4-FFF2-40B4-BE49-F238E27FC236}">
                <a16:creationId xmlns:a16="http://schemas.microsoft.com/office/drawing/2014/main" id="{E6B423F8-F4E3-42EB-AA21-A7A3A2B0536D}"/>
              </a:ext>
            </a:extLst>
          </p:cNvPr>
          <p:cNvSpPr txBox="1">
            <a:spLocks/>
          </p:cNvSpPr>
          <p:nvPr/>
        </p:nvSpPr>
        <p:spPr>
          <a:xfrm>
            <a:off x="2156657" y="943485"/>
            <a:ext cx="9017000" cy="7158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600" b="1" dirty="0">
                <a:latin typeface="Tahoma" panose="020B0604030504040204" pitchFamily="34" charset="0"/>
                <a:ea typeface="Tahoma" panose="020B0604030504040204" pitchFamily="34" charset="0"/>
                <a:cs typeface="Tahoma" panose="020B0604030504040204" pitchFamily="34" charset="0"/>
              </a:rPr>
              <a:t>Une combinaison de plusieurs initiatives et des espaces de concertations internes et externes aux OSC</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72" name="TextBox 200">
            <a:extLst>
              <a:ext uri="{FF2B5EF4-FFF2-40B4-BE49-F238E27FC236}">
                <a16:creationId xmlns:a16="http://schemas.microsoft.com/office/drawing/2014/main" id="{CC0B4A6D-A7D7-4EED-95D8-030CB5E31F07}"/>
              </a:ext>
            </a:extLst>
          </p:cNvPr>
          <p:cNvSpPr txBox="1"/>
          <p:nvPr/>
        </p:nvSpPr>
        <p:spPr>
          <a:xfrm>
            <a:off x="8121126" y="210605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05</a:t>
            </a:r>
            <a:endParaRPr lang="ko-KR" altLang="en-US" sz="1200" b="1" dirty="0">
              <a:solidFill>
                <a:schemeClr val="bg1"/>
              </a:solidFill>
              <a:latin typeface="Arial" pitchFamily="34" charset="0"/>
              <a:cs typeface="Arial" pitchFamily="34" charset="0"/>
            </a:endParaRPr>
          </a:p>
        </p:txBody>
      </p:sp>
      <p:grpSp>
        <p:nvGrpSpPr>
          <p:cNvPr id="60" name="Groupe 59">
            <a:extLst>
              <a:ext uri="{FF2B5EF4-FFF2-40B4-BE49-F238E27FC236}">
                <a16:creationId xmlns:a16="http://schemas.microsoft.com/office/drawing/2014/main" id="{AAE333F0-9AEE-4168-BD00-76FE9EA84B67}"/>
              </a:ext>
            </a:extLst>
          </p:cNvPr>
          <p:cNvGrpSpPr/>
          <p:nvPr/>
        </p:nvGrpSpPr>
        <p:grpSpPr>
          <a:xfrm>
            <a:off x="1707433" y="4383513"/>
            <a:ext cx="3953519" cy="2395962"/>
            <a:chOff x="379055" y="2941500"/>
            <a:chExt cx="4623108" cy="2682764"/>
          </a:xfrm>
        </p:grpSpPr>
        <p:grpSp>
          <p:nvGrpSpPr>
            <p:cNvPr id="30" name="Group 51">
              <a:extLst>
                <a:ext uri="{FF2B5EF4-FFF2-40B4-BE49-F238E27FC236}">
                  <a16:creationId xmlns:a16="http://schemas.microsoft.com/office/drawing/2014/main" id="{F37DCCD3-09C7-4CF6-9505-AE8B3253F023}"/>
                </a:ext>
              </a:extLst>
            </p:cNvPr>
            <p:cNvGrpSpPr/>
            <p:nvPr/>
          </p:nvGrpSpPr>
          <p:grpSpPr>
            <a:xfrm>
              <a:off x="379055" y="2941500"/>
              <a:ext cx="3431746" cy="2682764"/>
              <a:chOff x="6107599" y="1193414"/>
              <a:chExt cx="2418329" cy="2682764"/>
            </a:xfrm>
          </p:grpSpPr>
          <p:sp>
            <p:nvSpPr>
              <p:cNvPr id="31" name="TextBox 30">
                <a:extLst>
                  <a:ext uri="{FF2B5EF4-FFF2-40B4-BE49-F238E27FC236}">
                    <a16:creationId xmlns:a16="http://schemas.microsoft.com/office/drawing/2014/main" id="{069C5E71-20D9-4964-B5A5-451E00E47360}"/>
                  </a:ext>
                </a:extLst>
              </p:cNvPr>
              <p:cNvSpPr txBox="1"/>
              <p:nvPr/>
            </p:nvSpPr>
            <p:spPr>
              <a:xfrm>
                <a:off x="6384463" y="1911855"/>
                <a:ext cx="2141465" cy="1964323"/>
              </a:xfrm>
              <a:prstGeom prst="rect">
                <a:avLst/>
              </a:prstGeom>
              <a:noFill/>
            </p:spPr>
            <p:txBody>
              <a:bodyPr wrap="square" rtlCol="0">
                <a:spAutoFit/>
              </a:bodyPr>
              <a:lstStyle/>
              <a:p>
                <a:pPr algn="r"/>
                <a:r>
                  <a:rPr lang="fr-FR" altLang="ko-K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Etudes sur l’insécurité, </a:t>
                </a:r>
              </a:p>
              <a:p>
                <a:pPr algn="r"/>
                <a:r>
                  <a:rPr lang="fr-FR" altLang="ko-K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Plans stratégiques,  recherche-actions, dispositifs de veille, expériences projets </a:t>
                </a:r>
              </a:p>
              <a:p>
                <a:pPr algn="r"/>
                <a:r>
                  <a:rPr lang="en-US" altLang="ko-K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32" name="TextBox 31">
                <a:extLst>
                  <a:ext uri="{FF2B5EF4-FFF2-40B4-BE49-F238E27FC236}">
                    <a16:creationId xmlns:a16="http://schemas.microsoft.com/office/drawing/2014/main" id="{33340E02-0288-4D2C-9799-77A2E7FE5546}"/>
                  </a:ext>
                </a:extLst>
              </p:cNvPr>
              <p:cNvSpPr txBox="1"/>
              <p:nvPr/>
            </p:nvSpPr>
            <p:spPr>
              <a:xfrm>
                <a:off x="6107599" y="1193414"/>
                <a:ext cx="2302154" cy="723698"/>
              </a:xfrm>
              <a:prstGeom prst="rect">
                <a:avLst/>
              </a:prstGeom>
              <a:noFill/>
              <a:ln w="3175">
                <a:noFill/>
              </a:ln>
            </p:spPr>
            <p:txBody>
              <a:bodyPr wrap="square" rtlCol="0" anchor="ctr">
                <a:spAutoFit/>
              </a:bodyPr>
              <a:lstStyle/>
              <a:p>
                <a:pPr algn="r"/>
                <a:r>
                  <a:rPr lang="en-US" altLang="ko-KR" b="1" dirty="0">
                    <a:solidFill>
                      <a:schemeClr val="accent2"/>
                    </a:solidFill>
                    <a:latin typeface="Tahoma" panose="020B0604030504040204" pitchFamily="34" charset="0"/>
                    <a:ea typeface="Tahoma" panose="020B0604030504040204" pitchFamily="34" charset="0"/>
                    <a:cs typeface="Tahoma" panose="020B0604030504040204" pitchFamily="34" charset="0"/>
                  </a:rPr>
                  <a:t>Valorisation des </a:t>
                </a:r>
                <a:r>
                  <a:rPr lang="en-US" altLang="ko-KR" b="1" dirty="0" err="1">
                    <a:solidFill>
                      <a:schemeClr val="accent2"/>
                    </a:solidFill>
                    <a:latin typeface="Tahoma" panose="020B0604030504040204" pitchFamily="34" charset="0"/>
                    <a:ea typeface="Tahoma" panose="020B0604030504040204" pitchFamily="34" charset="0"/>
                    <a:cs typeface="Tahoma" panose="020B0604030504040204" pitchFamily="34" charset="0"/>
                  </a:rPr>
                  <a:t>processus</a:t>
                </a:r>
                <a:r>
                  <a:rPr lang="en-US" altLang="ko-KR" b="1" dirty="0">
                    <a:solidFill>
                      <a:schemeClr val="accent2"/>
                    </a:solidFill>
                    <a:latin typeface="Tahoma" panose="020B0604030504040204" pitchFamily="34" charset="0"/>
                    <a:ea typeface="Tahoma" panose="020B0604030504040204" pitchFamily="34" charset="0"/>
                    <a:cs typeface="Tahoma" panose="020B0604030504040204" pitchFamily="34" charset="0"/>
                  </a:rPr>
                  <a:t> en cours </a:t>
                </a:r>
                <a:endParaRPr lang="ko-KR" altLang="en-US" b="1" dirty="0">
                  <a:solidFill>
                    <a:schemeClr val="accent2"/>
                  </a:solidFill>
                  <a:latin typeface="Tahoma" panose="020B0604030504040204" pitchFamily="34" charset="0"/>
                  <a:cs typeface="Tahoma" panose="020B0604030504040204" pitchFamily="34" charset="0"/>
                </a:endParaRPr>
              </a:p>
            </p:txBody>
          </p:sp>
        </p:grpSp>
        <p:grpSp>
          <p:nvGrpSpPr>
            <p:cNvPr id="4" name="Groupe 3">
              <a:extLst>
                <a:ext uri="{FF2B5EF4-FFF2-40B4-BE49-F238E27FC236}">
                  <a16:creationId xmlns:a16="http://schemas.microsoft.com/office/drawing/2014/main" id="{2894A355-ED66-474B-B1B7-885A102DB719}"/>
                </a:ext>
              </a:extLst>
            </p:cNvPr>
            <p:cNvGrpSpPr/>
            <p:nvPr/>
          </p:nvGrpSpPr>
          <p:grpSpPr>
            <a:xfrm>
              <a:off x="3743553" y="3084815"/>
              <a:ext cx="1258610" cy="1077733"/>
              <a:chOff x="3565629" y="3411423"/>
              <a:chExt cx="1258610" cy="1077733"/>
            </a:xfrm>
          </p:grpSpPr>
          <p:sp>
            <p:nvSpPr>
              <p:cNvPr id="15" name="Hexagon 65">
                <a:extLst>
                  <a:ext uri="{FF2B5EF4-FFF2-40B4-BE49-F238E27FC236}">
                    <a16:creationId xmlns:a16="http://schemas.microsoft.com/office/drawing/2014/main" id="{4BC3B489-03D6-4E03-AC1A-296FF97CA573}"/>
                  </a:ext>
                </a:extLst>
              </p:cNvPr>
              <p:cNvSpPr/>
              <p:nvPr/>
            </p:nvSpPr>
            <p:spPr>
              <a:xfrm flipH="1">
                <a:off x="3565629" y="3411423"/>
                <a:ext cx="1258610" cy="1077733"/>
              </a:xfrm>
              <a:prstGeom prst="hexagon">
                <a:avLst/>
              </a:prstGeom>
              <a:solidFill>
                <a:schemeClr val="bg1">
                  <a:alpha val="1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ahoma" panose="020B0604030504040204" pitchFamily="34" charset="0"/>
                  <a:cs typeface="Tahoma" panose="020B0604030504040204" pitchFamily="34" charset="0"/>
                </a:endParaRPr>
              </a:p>
            </p:txBody>
          </p:sp>
          <p:grpSp>
            <p:nvGrpSpPr>
              <p:cNvPr id="49" name="Group 185">
                <a:extLst>
                  <a:ext uri="{FF2B5EF4-FFF2-40B4-BE49-F238E27FC236}">
                    <a16:creationId xmlns:a16="http://schemas.microsoft.com/office/drawing/2014/main" id="{3C737F37-FE57-4917-B376-97264443DEB7}"/>
                  </a:ext>
                </a:extLst>
              </p:cNvPr>
              <p:cNvGrpSpPr/>
              <p:nvPr/>
            </p:nvGrpSpPr>
            <p:grpSpPr>
              <a:xfrm>
                <a:off x="3955051" y="3613281"/>
                <a:ext cx="609146" cy="609146"/>
                <a:chOff x="2410349" y="1708285"/>
                <a:chExt cx="609146" cy="609146"/>
              </a:xfrm>
            </p:grpSpPr>
            <p:sp>
              <p:nvSpPr>
                <p:cNvPr id="50" name="Oval 186">
                  <a:extLst>
                    <a:ext uri="{FF2B5EF4-FFF2-40B4-BE49-F238E27FC236}">
                      <a16:creationId xmlns:a16="http://schemas.microsoft.com/office/drawing/2014/main" id="{E55AF8A5-32A9-4FAC-9024-C274FEF6C2C7}"/>
                    </a:ext>
                  </a:extLst>
                </p:cNvPr>
                <p:cNvSpPr/>
                <p:nvPr/>
              </p:nvSpPr>
              <p:spPr>
                <a:xfrm>
                  <a:off x="2410349"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a:latin typeface="Tahoma" panose="020B0604030504040204" pitchFamily="34" charset="0"/>
                    <a:cs typeface="Tahoma" panose="020B0604030504040204" pitchFamily="34" charset="0"/>
                  </a:endParaRPr>
                </a:p>
              </p:txBody>
            </p:sp>
            <p:sp>
              <p:nvSpPr>
                <p:cNvPr id="51" name="Oval 187">
                  <a:extLst>
                    <a:ext uri="{FF2B5EF4-FFF2-40B4-BE49-F238E27FC236}">
                      <a16:creationId xmlns:a16="http://schemas.microsoft.com/office/drawing/2014/main" id="{34E0FBCE-3BF5-4C25-8145-93F2546CD0AB}"/>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dirty="0">
                    <a:latin typeface="Tahoma" panose="020B0604030504040204" pitchFamily="34" charset="0"/>
                    <a:cs typeface="Tahoma" panose="020B0604030504040204" pitchFamily="34" charset="0"/>
                  </a:endParaRPr>
                </a:p>
              </p:txBody>
            </p:sp>
          </p:grpSp>
          <p:sp>
            <p:nvSpPr>
              <p:cNvPr id="52" name="TextBox 198">
                <a:extLst>
                  <a:ext uri="{FF2B5EF4-FFF2-40B4-BE49-F238E27FC236}">
                    <a16:creationId xmlns:a16="http://schemas.microsoft.com/office/drawing/2014/main" id="{4239B0AD-7858-4BE3-914F-8DB6F26B559E}"/>
                  </a:ext>
                </a:extLst>
              </p:cNvPr>
              <p:cNvSpPr txBox="1"/>
              <p:nvPr/>
            </p:nvSpPr>
            <p:spPr>
              <a:xfrm>
                <a:off x="3918388" y="3753099"/>
                <a:ext cx="682471" cy="379080"/>
              </a:xfrm>
              <a:prstGeom prst="rect">
                <a:avLst/>
              </a:prstGeom>
              <a:noFill/>
            </p:spPr>
            <p:txBody>
              <a:bodyPr wrap="square" rtlCol="0">
                <a:spAutoFit/>
              </a:bodyPr>
              <a:lstStyle/>
              <a:p>
                <a:pPr algn="ctr"/>
                <a:r>
                  <a:rPr lang="en-US" altLang="ko-KR" sz="1600" b="1" dirty="0">
                    <a:solidFill>
                      <a:schemeClr val="bg1"/>
                    </a:solidFill>
                    <a:latin typeface="Tahoma" panose="020B0604030504040204" pitchFamily="34" charset="0"/>
                    <a:ea typeface="Tahoma" panose="020B0604030504040204" pitchFamily="34" charset="0"/>
                    <a:cs typeface="Tahoma" panose="020B0604030504040204" pitchFamily="34" charset="0"/>
                  </a:rPr>
                  <a:t>02</a:t>
                </a:r>
                <a:endParaRPr lang="ko-KR" altLang="en-US" sz="1600" b="1" dirty="0">
                  <a:solidFill>
                    <a:schemeClr val="bg1"/>
                  </a:solidFill>
                  <a:latin typeface="Tahoma" panose="020B0604030504040204" pitchFamily="34" charset="0"/>
                  <a:cs typeface="Tahoma" panose="020B0604030504040204" pitchFamily="34" charset="0"/>
                </a:endParaRPr>
              </a:p>
            </p:txBody>
          </p:sp>
        </p:grpSp>
      </p:grpSp>
      <p:sp>
        <p:nvSpPr>
          <p:cNvPr id="67" name="TextBox 198">
            <a:extLst>
              <a:ext uri="{FF2B5EF4-FFF2-40B4-BE49-F238E27FC236}">
                <a16:creationId xmlns:a16="http://schemas.microsoft.com/office/drawing/2014/main" id="{D7C1C288-23DD-40E5-865A-7F96719D3CF1}"/>
              </a:ext>
            </a:extLst>
          </p:cNvPr>
          <p:cNvSpPr txBox="1"/>
          <p:nvPr/>
        </p:nvSpPr>
        <p:spPr>
          <a:xfrm>
            <a:off x="4744026" y="4588935"/>
            <a:ext cx="349357" cy="261610"/>
          </a:xfrm>
          <a:prstGeom prst="rect">
            <a:avLst/>
          </a:prstGeom>
          <a:noFill/>
        </p:spPr>
        <p:txBody>
          <a:bodyPr wrap="square" rtlCol="0">
            <a:spAutoFit/>
          </a:bodyPr>
          <a:lstStyle/>
          <a:p>
            <a:pPr algn="ctr"/>
            <a:r>
              <a:rPr lang="en-US" altLang="ko-KR" sz="1100" b="1" dirty="0">
                <a:solidFill>
                  <a:schemeClr val="bg1"/>
                </a:solidFill>
                <a:latin typeface="Arial" pitchFamily="34" charset="0"/>
                <a:cs typeface="Arial" pitchFamily="34" charset="0"/>
              </a:rPr>
              <a:t>03</a:t>
            </a:r>
            <a:endParaRPr lang="ko-KR" altLang="en-US" sz="1100" b="1" dirty="0">
              <a:solidFill>
                <a:schemeClr val="bg1"/>
              </a:solidFill>
              <a:latin typeface="Arial" pitchFamily="34" charset="0"/>
              <a:cs typeface="Arial" pitchFamily="34" charset="0"/>
            </a:endParaRPr>
          </a:p>
        </p:txBody>
      </p:sp>
      <p:grpSp>
        <p:nvGrpSpPr>
          <p:cNvPr id="77" name="Groupe 76">
            <a:extLst>
              <a:ext uri="{FF2B5EF4-FFF2-40B4-BE49-F238E27FC236}">
                <a16:creationId xmlns:a16="http://schemas.microsoft.com/office/drawing/2014/main" id="{3FFBE5AE-FB4F-4FCE-82F6-A6C5A8FB7594}"/>
              </a:ext>
            </a:extLst>
          </p:cNvPr>
          <p:cNvGrpSpPr/>
          <p:nvPr/>
        </p:nvGrpSpPr>
        <p:grpSpPr>
          <a:xfrm>
            <a:off x="7842714" y="1714806"/>
            <a:ext cx="4179822" cy="2521367"/>
            <a:chOff x="6841599" y="1686444"/>
            <a:chExt cx="4852018" cy="2961659"/>
          </a:xfrm>
        </p:grpSpPr>
        <p:sp>
          <p:nvSpPr>
            <p:cNvPr id="11" name="Hexagon 15">
              <a:extLst>
                <a:ext uri="{FF2B5EF4-FFF2-40B4-BE49-F238E27FC236}">
                  <a16:creationId xmlns:a16="http://schemas.microsoft.com/office/drawing/2014/main" id="{82075ABD-B1BC-4980-B9D1-3300B896DCA5}"/>
                </a:ext>
              </a:extLst>
            </p:cNvPr>
            <p:cNvSpPr/>
            <p:nvPr/>
          </p:nvSpPr>
          <p:spPr>
            <a:xfrm>
              <a:off x="6841599" y="1903357"/>
              <a:ext cx="1258611" cy="1077733"/>
            </a:xfrm>
            <a:prstGeom prst="hexagon">
              <a:avLst/>
            </a:prstGeom>
            <a:solidFill>
              <a:schemeClr val="bg1">
                <a:alpha val="3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ahoma" panose="020B0604030504040204" pitchFamily="34" charset="0"/>
                <a:cs typeface="Tahoma" panose="020B0604030504040204" pitchFamily="34" charset="0"/>
              </a:endParaRPr>
            </a:p>
          </p:txBody>
        </p:sp>
        <p:grpSp>
          <p:nvGrpSpPr>
            <p:cNvPr id="18" name="Group 2">
              <a:extLst>
                <a:ext uri="{FF2B5EF4-FFF2-40B4-BE49-F238E27FC236}">
                  <a16:creationId xmlns:a16="http://schemas.microsoft.com/office/drawing/2014/main" id="{01634038-109B-4722-9AD4-98D05930C540}"/>
                </a:ext>
              </a:extLst>
            </p:cNvPr>
            <p:cNvGrpSpPr/>
            <p:nvPr/>
          </p:nvGrpSpPr>
          <p:grpSpPr>
            <a:xfrm>
              <a:off x="8123832" y="1686444"/>
              <a:ext cx="3569785" cy="2961659"/>
              <a:chOff x="6414495" y="1119101"/>
              <a:chExt cx="2515603" cy="2961659"/>
            </a:xfrm>
          </p:grpSpPr>
          <p:sp>
            <p:nvSpPr>
              <p:cNvPr id="19" name="TextBox 18">
                <a:extLst>
                  <a:ext uri="{FF2B5EF4-FFF2-40B4-BE49-F238E27FC236}">
                    <a16:creationId xmlns:a16="http://schemas.microsoft.com/office/drawing/2014/main" id="{F2BD4A43-F6C2-4B4F-8B73-AD6DD7F0CAFB}"/>
                  </a:ext>
                </a:extLst>
              </p:cNvPr>
              <p:cNvSpPr txBox="1"/>
              <p:nvPr/>
            </p:nvSpPr>
            <p:spPr>
              <a:xfrm>
                <a:off x="6485791" y="1694716"/>
                <a:ext cx="2444307" cy="2386044"/>
              </a:xfrm>
              <a:prstGeom prst="rect">
                <a:avLst/>
              </a:prstGeom>
              <a:noFill/>
            </p:spPr>
            <p:txBody>
              <a:bodyPr wrap="square" rtlCol="0">
                <a:spAutoFit/>
              </a:bodyPr>
              <a:lstStyle/>
              <a:p>
                <a:r>
                  <a:rPr lang="fr-FR" altLang="ko-K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Mutualisation des réflexions en cours au niveau des OSC &amp; Production d’une note de position commune  des OSC lors de la réunion d’Abidjan</a:t>
                </a:r>
              </a:p>
            </p:txBody>
          </p:sp>
          <p:sp>
            <p:nvSpPr>
              <p:cNvPr id="20" name="TextBox 19">
                <a:extLst>
                  <a:ext uri="{FF2B5EF4-FFF2-40B4-BE49-F238E27FC236}">
                    <a16:creationId xmlns:a16="http://schemas.microsoft.com/office/drawing/2014/main" id="{7618924C-3C32-4CE7-861B-F58A59E9ED39}"/>
                  </a:ext>
                </a:extLst>
              </p:cNvPr>
              <p:cNvSpPr txBox="1"/>
              <p:nvPr/>
            </p:nvSpPr>
            <p:spPr>
              <a:xfrm>
                <a:off x="6414495" y="1119101"/>
                <a:ext cx="2389246" cy="433826"/>
              </a:xfrm>
              <a:prstGeom prst="rect">
                <a:avLst/>
              </a:prstGeom>
              <a:noFill/>
              <a:ln w="3175">
                <a:noFill/>
              </a:ln>
            </p:spPr>
            <p:txBody>
              <a:bodyPr wrap="square" rtlCol="0" anchor="ctr">
                <a:spAutoFit/>
              </a:bodyPr>
              <a:lstStyle/>
              <a:p>
                <a:r>
                  <a:rPr lang="en-US" altLang="ko-KR" b="1">
                    <a:solidFill>
                      <a:srgbClr val="7030A0"/>
                    </a:solidFill>
                    <a:latin typeface="Tahoma" panose="020B0604030504040204" pitchFamily="34" charset="0"/>
                    <a:ea typeface="Tahoma" panose="020B0604030504040204" pitchFamily="34" charset="0"/>
                    <a:cs typeface="Tahoma" panose="020B0604030504040204" pitchFamily="34" charset="0"/>
                  </a:rPr>
                  <a:t>Consolidation à Abidjan  </a:t>
                </a:r>
                <a:endParaRPr lang="en-US" altLang="ko-KR"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3" name="Group 172">
              <a:extLst>
                <a:ext uri="{FF2B5EF4-FFF2-40B4-BE49-F238E27FC236}">
                  <a16:creationId xmlns:a16="http://schemas.microsoft.com/office/drawing/2014/main" id="{77543F2F-8B19-4E6D-8828-706B4ADDCB77}"/>
                </a:ext>
              </a:extLst>
            </p:cNvPr>
            <p:cNvGrpSpPr/>
            <p:nvPr/>
          </p:nvGrpSpPr>
          <p:grpSpPr>
            <a:xfrm>
              <a:off x="7196949" y="2100412"/>
              <a:ext cx="609146" cy="609147"/>
              <a:chOff x="6012160" y="1708285"/>
              <a:chExt cx="609146" cy="609147"/>
            </a:xfrm>
          </p:grpSpPr>
          <p:sp>
            <p:nvSpPr>
              <p:cNvPr id="74" name="Oval 173">
                <a:extLst>
                  <a:ext uri="{FF2B5EF4-FFF2-40B4-BE49-F238E27FC236}">
                    <a16:creationId xmlns:a16="http://schemas.microsoft.com/office/drawing/2014/main" id="{3FC6F28F-17F4-4959-AAAC-AAFF6D28A89D}"/>
                  </a:ext>
                </a:extLst>
              </p:cNvPr>
              <p:cNvSpPr/>
              <p:nvPr/>
            </p:nvSpPr>
            <p:spPr>
              <a:xfrm>
                <a:off x="6012160" y="1708285"/>
                <a:ext cx="609146" cy="609147"/>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dirty="0">
                  <a:latin typeface="Tahoma" panose="020B0604030504040204" pitchFamily="34" charset="0"/>
                  <a:cs typeface="Tahoma" panose="020B0604030504040204" pitchFamily="34" charset="0"/>
                </a:endParaRPr>
              </a:p>
            </p:txBody>
          </p:sp>
          <p:sp>
            <p:nvSpPr>
              <p:cNvPr id="75" name="Oval 174">
                <a:extLst>
                  <a:ext uri="{FF2B5EF4-FFF2-40B4-BE49-F238E27FC236}">
                    <a16:creationId xmlns:a16="http://schemas.microsoft.com/office/drawing/2014/main" id="{CAF2F6CB-9955-430E-97BB-8FE543E2A61D}"/>
                  </a:ext>
                </a:extLst>
              </p:cNvPr>
              <p:cNvSpPr/>
              <p:nvPr/>
            </p:nvSpPr>
            <p:spPr>
              <a:xfrm>
                <a:off x="6113041" y="1809166"/>
                <a:ext cx="428650" cy="4286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ahoma" panose="020B0604030504040204" pitchFamily="34" charset="0"/>
                  <a:cs typeface="Tahoma" panose="020B0604030504040204" pitchFamily="34" charset="0"/>
                </a:endParaRPr>
              </a:p>
            </p:txBody>
          </p:sp>
        </p:grpSp>
        <p:sp>
          <p:nvSpPr>
            <p:cNvPr id="76" name="TextBox 200">
              <a:extLst>
                <a:ext uri="{FF2B5EF4-FFF2-40B4-BE49-F238E27FC236}">
                  <a16:creationId xmlns:a16="http://schemas.microsoft.com/office/drawing/2014/main" id="{85D2FA4E-0D08-4BB1-876F-3519F37297E8}"/>
                </a:ext>
              </a:extLst>
            </p:cNvPr>
            <p:cNvSpPr txBox="1"/>
            <p:nvPr/>
          </p:nvSpPr>
          <p:spPr>
            <a:xfrm>
              <a:off x="7140965" y="2220954"/>
              <a:ext cx="683500" cy="433826"/>
            </a:xfrm>
            <a:prstGeom prst="rect">
              <a:avLst/>
            </a:prstGeom>
            <a:noFill/>
          </p:spPr>
          <p:txBody>
            <a:bodyPr wrap="square" rtlCol="0">
              <a:spAutoFit/>
            </a:bodyPr>
            <a:lstStyle/>
            <a:p>
              <a:pPr algn="ctr"/>
              <a:r>
                <a:rPr lang="en-US" altLang="ko-KR" b="1">
                  <a:solidFill>
                    <a:schemeClr val="bg1"/>
                  </a:solidFill>
                  <a:latin typeface="Tahoma" panose="020B0604030504040204" pitchFamily="34" charset="0"/>
                  <a:ea typeface="Tahoma" panose="020B0604030504040204" pitchFamily="34" charset="0"/>
                  <a:cs typeface="Tahoma" panose="020B0604030504040204" pitchFamily="34" charset="0"/>
                </a:rPr>
                <a:t>04</a:t>
              </a:r>
              <a:endParaRPr lang="ko-KR" altLang="en-US" b="1" dirty="0">
                <a:solidFill>
                  <a:schemeClr val="bg1"/>
                </a:solidFill>
                <a:latin typeface="Tahoma" panose="020B0604030504040204" pitchFamily="34" charset="0"/>
                <a:cs typeface="Tahoma" panose="020B0604030504040204" pitchFamily="34" charset="0"/>
              </a:endParaRPr>
            </a:p>
          </p:txBody>
        </p:sp>
      </p:grpSp>
      <p:grpSp>
        <p:nvGrpSpPr>
          <p:cNvPr id="82" name="Groupe 81">
            <a:extLst>
              <a:ext uri="{FF2B5EF4-FFF2-40B4-BE49-F238E27FC236}">
                <a16:creationId xmlns:a16="http://schemas.microsoft.com/office/drawing/2014/main" id="{3EC5749A-ADBA-4F33-8EC1-C7449C3CA509}"/>
              </a:ext>
            </a:extLst>
          </p:cNvPr>
          <p:cNvGrpSpPr/>
          <p:nvPr/>
        </p:nvGrpSpPr>
        <p:grpSpPr>
          <a:xfrm>
            <a:off x="7833101" y="4732908"/>
            <a:ext cx="4029672" cy="1788684"/>
            <a:chOff x="7392145" y="3390690"/>
            <a:chExt cx="4721184" cy="2101030"/>
          </a:xfrm>
        </p:grpSpPr>
        <p:sp>
          <p:nvSpPr>
            <p:cNvPr id="12" name="Hexagon 61">
              <a:extLst>
                <a:ext uri="{FF2B5EF4-FFF2-40B4-BE49-F238E27FC236}">
                  <a16:creationId xmlns:a16="http://schemas.microsoft.com/office/drawing/2014/main" id="{BFEA2A1C-F32E-4A30-AECD-5D515F6242FA}"/>
                </a:ext>
              </a:extLst>
            </p:cNvPr>
            <p:cNvSpPr/>
            <p:nvPr/>
          </p:nvSpPr>
          <p:spPr>
            <a:xfrm>
              <a:off x="7392145" y="3412867"/>
              <a:ext cx="1258611" cy="1077733"/>
            </a:xfrm>
            <a:prstGeom prst="hexagon">
              <a:avLst/>
            </a:prstGeom>
            <a:solidFill>
              <a:schemeClr val="bg1">
                <a:alpha val="1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ahoma" panose="020B0604030504040204" pitchFamily="34" charset="0"/>
                <a:cs typeface="Tahoma" panose="020B0604030504040204" pitchFamily="34" charset="0"/>
              </a:endParaRPr>
            </a:p>
          </p:txBody>
        </p:sp>
        <p:grpSp>
          <p:nvGrpSpPr>
            <p:cNvPr id="21" name="Group 42">
              <a:extLst>
                <a:ext uri="{FF2B5EF4-FFF2-40B4-BE49-F238E27FC236}">
                  <a16:creationId xmlns:a16="http://schemas.microsoft.com/office/drawing/2014/main" id="{1C193A20-1976-4F0E-9994-900F20A020F0}"/>
                </a:ext>
              </a:extLst>
            </p:cNvPr>
            <p:cNvGrpSpPr/>
            <p:nvPr/>
          </p:nvGrpSpPr>
          <p:grpSpPr>
            <a:xfrm>
              <a:off x="8669960" y="3390690"/>
              <a:ext cx="3443369" cy="2101030"/>
              <a:chOff x="6410549" y="1315996"/>
              <a:chExt cx="2426520" cy="2101030"/>
            </a:xfrm>
          </p:grpSpPr>
          <p:sp>
            <p:nvSpPr>
              <p:cNvPr id="22" name="TextBox 21">
                <a:extLst>
                  <a:ext uri="{FF2B5EF4-FFF2-40B4-BE49-F238E27FC236}">
                    <a16:creationId xmlns:a16="http://schemas.microsoft.com/office/drawing/2014/main" id="{DFFE3B67-892A-48A6-8C4B-F3BB964CF512}"/>
                  </a:ext>
                </a:extLst>
              </p:cNvPr>
              <p:cNvSpPr txBox="1"/>
              <p:nvPr/>
            </p:nvSpPr>
            <p:spPr>
              <a:xfrm>
                <a:off x="6410549" y="1681723"/>
                <a:ext cx="2412987" cy="1735303"/>
              </a:xfrm>
              <a:prstGeom prst="rect">
                <a:avLst/>
              </a:prstGeom>
              <a:noFill/>
            </p:spPr>
            <p:txBody>
              <a:bodyPr wrap="square" rtlCol="0">
                <a:spAutoFit/>
              </a:bodyPr>
              <a:lstStyle/>
              <a:p>
                <a:pPr algn="r"/>
                <a:r>
                  <a:rPr lang="fr-FR" altLang="ko-K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Production et présentation  de notes qui a fait l’objet d’échanges en amont de la réunion d’Abidjan</a:t>
                </a:r>
              </a:p>
              <a:p>
                <a:pPr algn="r"/>
                <a:endParaRPr lang="en-US" altLang="ko-KR"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C3672953-5525-44AF-87A7-240C29AED0FE}"/>
                  </a:ext>
                </a:extLst>
              </p:cNvPr>
              <p:cNvSpPr txBox="1"/>
              <p:nvPr/>
            </p:nvSpPr>
            <p:spPr>
              <a:xfrm>
                <a:off x="6467929" y="1315996"/>
                <a:ext cx="2369140" cy="433826"/>
              </a:xfrm>
              <a:prstGeom prst="rect">
                <a:avLst/>
              </a:prstGeom>
              <a:noFill/>
              <a:ln w="3175">
                <a:noFill/>
              </a:ln>
            </p:spPr>
            <p:txBody>
              <a:bodyPr wrap="square" rtlCol="0" anchor="ctr">
                <a:spAutoFit/>
              </a:bodyPr>
              <a:lstStyle/>
              <a:p>
                <a:pPr algn="r"/>
                <a:r>
                  <a:rPr lang="en-US" altLang="ko-KR" b="1" dirty="0">
                    <a:solidFill>
                      <a:srgbClr val="00B050"/>
                    </a:solidFill>
                    <a:latin typeface="Tahoma" panose="020B0604030504040204" pitchFamily="34" charset="0"/>
                    <a:ea typeface="Tahoma" panose="020B0604030504040204" pitchFamily="34" charset="0"/>
                    <a:cs typeface="Tahoma" panose="020B0604030504040204" pitchFamily="34" charset="0"/>
                  </a:rPr>
                  <a:t>Preparation de notes </a:t>
                </a:r>
                <a:endParaRPr lang="ko-KR" altLang="en-US" b="1" dirty="0">
                  <a:solidFill>
                    <a:srgbClr val="00B050"/>
                  </a:solidFill>
                  <a:latin typeface="Tahoma" panose="020B0604030504040204" pitchFamily="34" charset="0"/>
                  <a:cs typeface="Tahoma" panose="020B0604030504040204" pitchFamily="34" charset="0"/>
                </a:endParaRPr>
              </a:p>
            </p:txBody>
          </p:sp>
        </p:grpSp>
        <p:grpSp>
          <p:nvGrpSpPr>
            <p:cNvPr id="78" name="Group 172">
              <a:extLst>
                <a:ext uri="{FF2B5EF4-FFF2-40B4-BE49-F238E27FC236}">
                  <a16:creationId xmlns:a16="http://schemas.microsoft.com/office/drawing/2014/main" id="{6C335AD6-AC26-4DF7-83FC-406C71CD7A2E}"/>
                </a:ext>
              </a:extLst>
            </p:cNvPr>
            <p:cNvGrpSpPr/>
            <p:nvPr/>
          </p:nvGrpSpPr>
          <p:grpSpPr>
            <a:xfrm>
              <a:off x="7726480" y="3646152"/>
              <a:ext cx="609146" cy="609146"/>
              <a:chOff x="6012160" y="1708285"/>
              <a:chExt cx="609146" cy="609146"/>
            </a:xfrm>
          </p:grpSpPr>
          <p:sp>
            <p:nvSpPr>
              <p:cNvPr id="79" name="Oval 173">
                <a:extLst>
                  <a:ext uri="{FF2B5EF4-FFF2-40B4-BE49-F238E27FC236}">
                    <a16:creationId xmlns:a16="http://schemas.microsoft.com/office/drawing/2014/main" id="{E0AF810B-B965-466F-B326-9CA6F5EA0A59}"/>
                  </a:ext>
                </a:extLst>
              </p:cNvPr>
              <p:cNvSpPr/>
              <p:nvPr/>
            </p:nvSpPr>
            <p:spPr>
              <a:xfrm>
                <a:off x="6012160" y="1708285"/>
                <a:ext cx="609146" cy="609146"/>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dirty="0">
                  <a:latin typeface="Tahoma" panose="020B0604030504040204" pitchFamily="34" charset="0"/>
                  <a:cs typeface="Tahoma" panose="020B0604030504040204" pitchFamily="34" charset="0"/>
                </a:endParaRPr>
              </a:p>
            </p:txBody>
          </p:sp>
          <p:sp>
            <p:nvSpPr>
              <p:cNvPr id="80" name="Oval 174">
                <a:extLst>
                  <a:ext uri="{FF2B5EF4-FFF2-40B4-BE49-F238E27FC236}">
                    <a16:creationId xmlns:a16="http://schemas.microsoft.com/office/drawing/2014/main" id="{F66513E8-872A-4489-925E-408690BCF065}"/>
                  </a:ext>
                </a:extLst>
              </p:cNvPr>
              <p:cNvSpPr/>
              <p:nvPr/>
            </p:nvSpPr>
            <p:spPr>
              <a:xfrm>
                <a:off x="6113041" y="1809166"/>
                <a:ext cx="428650" cy="428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ahoma" panose="020B0604030504040204" pitchFamily="34" charset="0"/>
                  <a:cs typeface="Tahoma" panose="020B0604030504040204" pitchFamily="34" charset="0"/>
                </a:endParaRPr>
              </a:p>
            </p:txBody>
          </p:sp>
        </p:grpSp>
        <p:sp>
          <p:nvSpPr>
            <p:cNvPr id="81" name="TextBox 200">
              <a:extLst>
                <a:ext uri="{FF2B5EF4-FFF2-40B4-BE49-F238E27FC236}">
                  <a16:creationId xmlns:a16="http://schemas.microsoft.com/office/drawing/2014/main" id="{76B9991E-C670-4FEC-922B-BE9C4E35394D}"/>
                </a:ext>
              </a:extLst>
            </p:cNvPr>
            <p:cNvSpPr txBox="1"/>
            <p:nvPr/>
          </p:nvSpPr>
          <p:spPr>
            <a:xfrm>
              <a:off x="7726480" y="3741857"/>
              <a:ext cx="609146" cy="433826"/>
            </a:xfrm>
            <a:prstGeom prst="rect">
              <a:avLst/>
            </a:prstGeom>
            <a:noFill/>
          </p:spPr>
          <p:txBody>
            <a:bodyPr wrap="square" rtlCol="0">
              <a:spAutoFit/>
            </a:bodyPr>
            <a:lstStyle/>
            <a:p>
              <a:pPr algn="ctr"/>
              <a:r>
                <a:rPr lang="en-US" altLang="ko-KR" b="1" dirty="0">
                  <a:solidFill>
                    <a:schemeClr val="bg1"/>
                  </a:solidFill>
                  <a:latin typeface="Tahoma" panose="020B0604030504040204" pitchFamily="34" charset="0"/>
                  <a:ea typeface="Tahoma" panose="020B0604030504040204" pitchFamily="34" charset="0"/>
                  <a:cs typeface="Tahoma" panose="020B0604030504040204" pitchFamily="34" charset="0"/>
                </a:rPr>
                <a:t>03</a:t>
              </a:r>
              <a:endParaRPr lang="ko-KR" altLang="en-US" b="1" dirty="0">
                <a:solidFill>
                  <a:schemeClr val="bg1"/>
                </a:solidFill>
                <a:latin typeface="Tahoma" panose="020B0604030504040204" pitchFamily="34" charset="0"/>
                <a:cs typeface="Tahoma" panose="020B0604030504040204" pitchFamily="34" charset="0"/>
              </a:endParaRPr>
            </a:p>
          </p:txBody>
        </p:sp>
      </p:grpSp>
      <p:grpSp>
        <p:nvGrpSpPr>
          <p:cNvPr id="90" name="Groupe 89">
            <a:extLst>
              <a:ext uri="{FF2B5EF4-FFF2-40B4-BE49-F238E27FC236}">
                <a16:creationId xmlns:a16="http://schemas.microsoft.com/office/drawing/2014/main" id="{DC02F288-BED4-437A-8933-B8980C6F58D1}"/>
              </a:ext>
            </a:extLst>
          </p:cNvPr>
          <p:cNvGrpSpPr/>
          <p:nvPr/>
        </p:nvGrpSpPr>
        <p:grpSpPr>
          <a:xfrm>
            <a:off x="1142196" y="1493678"/>
            <a:ext cx="4038962" cy="1812705"/>
            <a:chOff x="629699" y="1272221"/>
            <a:chExt cx="4720703" cy="2020007"/>
          </a:xfrm>
        </p:grpSpPr>
        <p:grpSp>
          <p:nvGrpSpPr>
            <p:cNvPr id="59" name="Groupe 58">
              <a:extLst>
                <a:ext uri="{FF2B5EF4-FFF2-40B4-BE49-F238E27FC236}">
                  <a16:creationId xmlns:a16="http://schemas.microsoft.com/office/drawing/2014/main" id="{3CBCC8AE-8BCC-42AB-B4C5-4BA56217A3DD}"/>
                </a:ext>
              </a:extLst>
            </p:cNvPr>
            <p:cNvGrpSpPr/>
            <p:nvPr/>
          </p:nvGrpSpPr>
          <p:grpSpPr>
            <a:xfrm>
              <a:off x="629699" y="1709519"/>
              <a:ext cx="4720703" cy="1582709"/>
              <a:chOff x="455150" y="1871042"/>
              <a:chExt cx="4993726" cy="1701179"/>
            </a:xfrm>
          </p:grpSpPr>
          <p:sp>
            <p:nvSpPr>
              <p:cNvPr id="28" name="TextBox 27">
                <a:extLst>
                  <a:ext uri="{FF2B5EF4-FFF2-40B4-BE49-F238E27FC236}">
                    <a16:creationId xmlns:a16="http://schemas.microsoft.com/office/drawing/2014/main" id="{4BE5AEC3-AD0A-487F-BE82-8D4E1A2F8DBF}"/>
                  </a:ext>
                </a:extLst>
              </p:cNvPr>
              <p:cNvSpPr txBox="1"/>
              <p:nvPr/>
            </p:nvSpPr>
            <p:spPr>
              <a:xfrm>
                <a:off x="455150" y="2134500"/>
                <a:ext cx="3666948" cy="1437721"/>
              </a:xfrm>
              <a:prstGeom prst="rect">
                <a:avLst/>
              </a:prstGeom>
              <a:noFill/>
            </p:spPr>
            <p:txBody>
              <a:bodyPr wrap="square" rtlCol="0">
                <a:spAutoFit/>
              </a:bodyPr>
              <a:lstStyle/>
              <a:p>
                <a:pPr algn="r"/>
                <a:r>
                  <a:rPr lang="fr-FR" altLang="ko-KR" dirty="0">
                    <a:solidFill>
                      <a:srgbClr val="FF0000"/>
                    </a:solidFill>
                    <a:latin typeface="Tahoma" panose="020B0604030504040204" pitchFamily="34" charset="0"/>
                    <a:ea typeface="Tahoma" panose="020B0604030504040204" pitchFamily="34" charset="0"/>
                    <a:cs typeface="Tahoma" panose="020B0604030504040204" pitchFamily="34" charset="0"/>
                  </a:rPr>
                  <a:t>Concertations internes et plus larges en format multi-acteurs sous l’impulsion des OP et OSC</a:t>
                </a:r>
                <a:r>
                  <a:rPr lang="en-US" altLang="ko-KR"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grpSp>
            <p:nvGrpSpPr>
              <p:cNvPr id="3" name="Groupe 2">
                <a:extLst>
                  <a:ext uri="{FF2B5EF4-FFF2-40B4-BE49-F238E27FC236}">
                    <a16:creationId xmlns:a16="http://schemas.microsoft.com/office/drawing/2014/main" id="{609BE9A4-859B-494F-9481-518DDE73E6E9}"/>
                  </a:ext>
                </a:extLst>
              </p:cNvPr>
              <p:cNvGrpSpPr/>
              <p:nvPr/>
            </p:nvGrpSpPr>
            <p:grpSpPr>
              <a:xfrm>
                <a:off x="4190266" y="1871042"/>
                <a:ext cx="1258610" cy="1077733"/>
                <a:chOff x="4190266" y="1901913"/>
                <a:chExt cx="1258610" cy="1077733"/>
              </a:xfrm>
            </p:grpSpPr>
            <p:sp>
              <p:nvSpPr>
                <p:cNvPr id="14" name="Hexagon 64">
                  <a:extLst>
                    <a:ext uri="{FF2B5EF4-FFF2-40B4-BE49-F238E27FC236}">
                      <a16:creationId xmlns:a16="http://schemas.microsoft.com/office/drawing/2014/main" id="{41D9068E-843F-419C-915C-D027F7D68EC7}"/>
                    </a:ext>
                  </a:extLst>
                </p:cNvPr>
                <p:cNvSpPr/>
                <p:nvPr/>
              </p:nvSpPr>
              <p:spPr>
                <a:xfrm flipH="1">
                  <a:off x="4190266" y="1901913"/>
                  <a:ext cx="1258610" cy="1077733"/>
                </a:xfrm>
                <a:prstGeom prst="hexagon">
                  <a:avLst/>
                </a:prstGeom>
                <a:solidFill>
                  <a:schemeClr val="bg1">
                    <a:alpha val="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ahoma" panose="020B0604030504040204" pitchFamily="34" charset="0"/>
                    <a:cs typeface="Tahoma" panose="020B0604030504040204" pitchFamily="34" charset="0"/>
                  </a:endParaRPr>
                </a:p>
              </p:txBody>
            </p:sp>
            <p:grpSp>
              <p:nvGrpSpPr>
                <p:cNvPr id="45" name="Group 185">
                  <a:extLst>
                    <a:ext uri="{FF2B5EF4-FFF2-40B4-BE49-F238E27FC236}">
                      <a16:creationId xmlns:a16="http://schemas.microsoft.com/office/drawing/2014/main" id="{6337A938-006D-491B-B79B-BA9EC7076656}"/>
                    </a:ext>
                  </a:extLst>
                </p:cNvPr>
                <p:cNvGrpSpPr/>
                <p:nvPr/>
              </p:nvGrpSpPr>
              <p:grpSpPr>
                <a:xfrm>
                  <a:off x="4534090" y="2113369"/>
                  <a:ext cx="572851" cy="557151"/>
                  <a:chOff x="2459632" y="1734282"/>
                  <a:chExt cx="572851" cy="557151"/>
                </a:xfrm>
              </p:grpSpPr>
              <p:sp>
                <p:nvSpPr>
                  <p:cNvPr id="46" name="Oval 186">
                    <a:extLst>
                      <a:ext uri="{FF2B5EF4-FFF2-40B4-BE49-F238E27FC236}">
                        <a16:creationId xmlns:a16="http://schemas.microsoft.com/office/drawing/2014/main" id="{E80D56F7-3D40-4CF0-B33E-5D311AC23F9A}"/>
                      </a:ext>
                    </a:extLst>
                  </p:cNvPr>
                  <p:cNvSpPr/>
                  <p:nvPr/>
                </p:nvSpPr>
                <p:spPr>
                  <a:xfrm>
                    <a:off x="2459632" y="1734282"/>
                    <a:ext cx="572851" cy="557151"/>
                  </a:xfrm>
                  <a:prstGeom prst="ellipse">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algn="r"/>
                    <a:endParaRPr lang="ko-KR" altLang="en-US" sz="1200" dirty="0">
                      <a:latin typeface="Tahoma" panose="020B0604030504040204" pitchFamily="34" charset="0"/>
                      <a:cs typeface="Tahoma" panose="020B0604030504040204" pitchFamily="34" charset="0"/>
                    </a:endParaRPr>
                  </a:p>
                </p:txBody>
              </p:sp>
              <p:sp>
                <p:nvSpPr>
                  <p:cNvPr id="47" name="Oval 187">
                    <a:extLst>
                      <a:ext uri="{FF2B5EF4-FFF2-40B4-BE49-F238E27FC236}">
                        <a16:creationId xmlns:a16="http://schemas.microsoft.com/office/drawing/2014/main" id="{34A2EE94-87C5-4011-AE0E-67FFB9040DD3}"/>
                      </a:ext>
                    </a:extLst>
                  </p:cNvPr>
                  <p:cNvSpPr/>
                  <p:nvPr/>
                </p:nvSpPr>
                <p:spPr>
                  <a:xfrm>
                    <a:off x="2511230" y="1798533"/>
                    <a:ext cx="428650" cy="4286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1200" dirty="0">
                      <a:latin typeface="Tahoma" panose="020B0604030504040204" pitchFamily="34" charset="0"/>
                      <a:cs typeface="Tahoma" panose="020B0604030504040204" pitchFamily="34" charset="0"/>
                    </a:endParaRPr>
                  </a:p>
                </p:txBody>
              </p:sp>
            </p:grpSp>
            <p:sp>
              <p:nvSpPr>
                <p:cNvPr id="48" name="TextBox 198">
                  <a:extLst>
                    <a:ext uri="{FF2B5EF4-FFF2-40B4-BE49-F238E27FC236}">
                      <a16:creationId xmlns:a16="http://schemas.microsoft.com/office/drawing/2014/main" id="{EA83E3FF-5A2E-4CAE-9831-0079360527FC}"/>
                    </a:ext>
                  </a:extLst>
                </p:cNvPr>
                <p:cNvSpPr txBox="1"/>
                <p:nvPr/>
              </p:nvSpPr>
              <p:spPr>
                <a:xfrm>
                  <a:off x="4484806" y="2139366"/>
                  <a:ext cx="682484" cy="505157"/>
                </a:xfrm>
                <a:prstGeom prst="rect">
                  <a:avLst/>
                </a:prstGeom>
                <a:noFill/>
              </p:spPr>
              <p:txBody>
                <a:bodyPr wrap="square" rtlCol="0">
                  <a:spAutoFit/>
                </a:bodyPr>
                <a:lstStyle/>
                <a:p>
                  <a:pPr algn="ctr"/>
                  <a:r>
                    <a:rPr lang="en-US" altLang="ko-KR" sz="2000" b="1" dirty="0">
                      <a:solidFill>
                        <a:schemeClr val="bg1"/>
                      </a:solidFill>
                      <a:latin typeface="Tahoma" panose="020B0604030504040204" pitchFamily="34" charset="0"/>
                      <a:ea typeface="Tahoma" panose="020B0604030504040204" pitchFamily="34" charset="0"/>
                      <a:cs typeface="Tahoma" panose="020B0604030504040204" pitchFamily="34" charset="0"/>
                    </a:rPr>
                    <a:t>01</a:t>
                  </a:r>
                  <a:endParaRPr lang="ko-KR" altLang="en-US" sz="2000" b="1" dirty="0">
                    <a:solidFill>
                      <a:schemeClr val="bg1"/>
                    </a:solidFill>
                    <a:latin typeface="Tahoma" panose="020B0604030504040204" pitchFamily="34" charset="0"/>
                    <a:cs typeface="Tahoma" panose="020B0604030504040204" pitchFamily="34" charset="0"/>
                  </a:endParaRPr>
                </a:p>
              </p:txBody>
            </p:sp>
          </p:grpSp>
        </p:grpSp>
        <p:sp>
          <p:nvSpPr>
            <p:cNvPr id="88" name="TextBox 28">
              <a:extLst>
                <a:ext uri="{FF2B5EF4-FFF2-40B4-BE49-F238E27FC236}">
                  <a16:creationId xmlns:a16="http://schemas.microsoft.com/office/drawing/2014/main" id="{FCF2B0B4-D9BA-43FF-80DD-C7D0C96F6B16}"/>
                </a:ext>
              </a:extLst>
            </p:cNvPr>
            <p:cNvSpPr txBox="1"/>
            <p:nvPr/>
          </p:nvSpPr>
          <p:spPr>
            <a:xfrm>
              <a:off x="895889" y="1272221"/>
              <a:ext cx="3455613" cy="720246"/>
            </a:xfrm>
            <a:prstGeom prst="rect">
              <a:avLst/>
            </a:prstGeom>
            <a:noFill/>
            <a:ln w="3175">
              <a:noFill/>
            </a:ln>
          </p:spPr>
          <p:txBody>
            <a:bodyPr wrap="square" rtlCol="0" anchor="ctr">
              <a:spAutoFit/>
            </a:bodyPr>
            <a:lstStyle/>
            <a:p>
              <a:pPr algn="r"/>
              <a:r>
                <a:rPr lang="en-US" altLang="ko-KR" b="1" dirty="0">
                  <a:solidFill>
                    <a:schemeClr val="accent1"/>
                  </a:solidFill>
                  <a:latin typeface="Tahoma" panose="020B0604030504040204" pitchFamily="34" charset="0"/>
                  <a:ea typeface="Tahoma" panose="020B0604030504040204" pitchFamily="34" charset="0"/>
                  <a:cs typeface="Tahoma" panose="020B0604030504040204" pitchFamily="34" charset="0"/>
                </a:rPr>
                <a:t>Concertations internes et </a:t>
              </a:r>
              <a:r>
                <a:rPr lang="en-US" altLang="ko-KR" b="1" dirty="0" err="1">
                  <a:solidFill>
                    <a:schemeClr val="accent1"/>
                  </a:solidFill>
                  <a:latin typeface="Tahoma" panose="020B0604030504040204" pitchFamily="34" charset="0"/>
                  <a:ea typeface="Tahoma" panose="020B0604030504040204" pitchFamily="34" charset="0"/>
                  <a:cs typeface="Tahoma" panose="020B0604030504040204" pitchFamily="34" charset="0"/>
                </a:rPr>
                <a:t>externes</a:t>
              </a:r>
              <a:r>
                <a:rPr lang="en-US" altLang="ko-KR" b="1" dirty="0">
                  <a:solidFill>
                    <a:schemeClr val="accent1"/>
                  </a:solidFill>
                  <a:latin typeface="Tahoma" panose="020B0604030504040204" pitchFamily="34" charset="0"/>
                  <a:ea typeface="Tahoma" panose="020B0604030504040204" pitchFamily="34" charset="0"/>
                  <a:cs typeface="Tahoma" panose="020B0604030504040204" pitchFamily="34" charset="0"/>
                </a:rPr>
                <a:t>  </a:t>
              </a:r>
              <a:endParaRPr lang="ko-KR" altLang="en-US" b="1" dirty="0">
                <a:solidFill>
                  <a:schemeClr val="accent1"/>
                </a:solidFill>
                <a:latin typeface="Tahoma" panose="020B0604030504040204" pitchFamily="34" charset="0"/>
                <a:cs typeface="Tahoma" panose="020B0604030504040204" pitchFamily="34" charset="0"/>
              </a:endParaRPr>
            </a:p>
          </p:txBody>
        </p:sp>
      </p:grpSp>
      <p:pic>
        <p:nvPicPr>
          <p:cNvPr id="95" name="Image 94">
            <a:extLst>
              <a:ext uri="{FF2B5EF4-FFF2-40B4-BE49-F238E27FC236}">
                <a16:creationId xmlns:a16="http://schemas.microsoft.com/office/drawing/2014/main" id="{1B7537F2-C92D-4DE6-BDE7-B082E6F23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9227" y="4511507"/>
            <a:ext cx="1693036" cy="996643"/>
          </a:xfrm>
          <a:prstGeom prst="rect">
            <a:avLst/>
          </a:prstGeom>
          <a:ln>
            <a:noFill/>
          </a:ln>
          <a:effectLst>
            <a:softEdge rad="112500"/>
          </a:effectLst>
        </p:spPr>
      </p:pic>
      <p:pic>
        <p:nvPicPr>
          <p:cNvPr id="97" name="Image 96">
            <a:extLst>
              <a:ext uri="{FF2B5EF4-FFF2-40B4-BE49-F238E27FC236}">
                <a16:creationId xmlns:a16="http://schemas.microsoft.com/office/drawing/2014/main" id="{A8D59EDD-E0B1-4DDC-9B81-3D269E942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26" y="5466722"/>
            <a:ext cx="2057727" cy="1070661"/>
          </a:xfrm>
          <a:prstGeom prst="rect">
            <a:avLst/>
          </a:prstGeom>
          <a:ln>
            <a:noFill/>
          </a:ln>
          <a:effectLst>
            <a:softEdge rad="112500"/>
          </a:effectLst>
        </p:spPr>
      </p:pic>
      <p:sp>
        <p:nvSpPr>
          <p:cNvPr id="91" name="ZoneTexte 90">
            <a:extLst>
              <a:ext uri="{FF2B5EF4-FFF2-40B4-BE49-F238E27FC236}">
                <a16:creationId xmlns:a16="http://schemas.microsoft.com/office/drawing/2014/main" id="{B5D6D477-096A-43AA-8CE4-C3228A86D677}"/>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1. Démarche de consultations impulsées par les OSC </a:t>
            </a:r>
          </a:p>
        </p:txBody>
      </p:sp>
      <p:pic>
        <p:nvPicPr>
          <p:cNvPr id="27" name="Image 26">
            <a:extLst>
              <a:ext uri="{FF2B5EF4-FFF2-40B4-BE49-F238E27FC236}">
                <a16:creationId xmlns:a16="http://schemas.microsoft.com/office/drawing/2014/main" id="{16E41657-9184-4573-868B-7C676C6CF0E0}"/>
              </a:ext>
            </a:extLst>
          </p:cNvPr>
          <p:cNvPicPr>
            <a:picLocks noChangeAspect="1"/>
          </p:cNvPicPr>
          <p:nvPr/>
        </p:nvPicPr>
        <p:blipFill rotWithShape="1">
          <a:blip r:embed="rId4"/>
          <a:srcRect l="8721" t="2519" r="10897"/>
          <a:stretch/>
        </p:blipFill>
        <p:spPr>
          <a:xfrm>
            <a:off x="5695313" y="2282410"/>
            <a:ext cx="1938914" cy="2982395"/>
          </a:xfrm>
          <a:prstGeom prst="rect">
            <a:avLst/>
          </a:prstGeom>
        </p:spPr>
      </p:pic>
    </p:spTree>
    <p:extLst>
      <p:ext uri="{BB962C8B-B14F-4D97-AF65-F5344CB8AC3E}">
        <p14:creationId xmlns:p14="http://schemas.microsoft.com/office/powerpoint/2010/main" val="73709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ZoneTexte 41">
            <a:extLst>
              <a:ext uri="{FF2B5EF4-FFF2-40B4-BE49-F238E27FC236}">
                <a16:creationId xmlns:a16="http://schemas.microsoft.com/office/drawing/2014/main" id="{3C5DD0D3-98D0-4C44-9C11-9EC5AC70A99C}"/>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1. Démarche de consultations impulsées par les OSC </a:t>
            </a:r>
          </a:p>
        </p:txBody>
      </p:sp>
      <p:cxnSp>
        <p:nvCxnSpPr>
          <p:cNvPr id="43" name="Connecteur droit 42">
            <a:extLst>
              <a:ext uri="{FF2B5EF4-FFF2-40B4-BE49-F238E27FC236}">
                <a16:creationId xmlns:a16="http://schemas.microsoft.com/office/drawing/2014/main" id="{A5C7848B-C43E-4E5E-8D4E-29F955D6677B}"/>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72" name="TextBox 200">
            <a:extLst>
              <a:ext uri="{FF2B5EF4-FFF2-40B4-BE49-F238E27FC236}">
                <a16:creationId xmlns:a16="http://schemas.microsoft.com/office/drawing/2014/main" id="{CC0B4A6D-A7D7-4EED-95D8-030CB5E31F07}"/>
              </a:ext>
            </a:extLst>
          </p:cNvPr>
          <p:cNvSpPr txBox="1"/>
          <p:nvPr/>
        </p:nvSpPr>
        <p:spPr>
          <a:xfrm>
            <a:off x="8121126" y="2106055"/>
            <a:ext cx="361451"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05</a:t>
            </a:r>
            <a:endParaRPr lang="ko-KR" altLang="en-US" sz="1200" b="1" dirty="0">
              <a:solidFill>
                <a:schemeClr val="bg1"/>
              </a:solidFill>
              <a:latin typeface="Arial" pitchFamily="34" charset="0"/>
              <a:cs typeface="Arial" pitchFamily="34" charset="0"/>
            </a:endParaRPr>
          </a:p>
        </p:txBody>
      </p:sp>
      <p:grpSp>
        <p:nvGrpSpPr>
          <p:cNvPr id="10" name="Groupe 9">
            <a:extLst>
              <a:ext uri="{FF2B5EF4-FFF2-40B4-BE49-F238E27FC236}">
                <a16:creationId xmlns:a16="http://schemas.microsoft.com/office/drawing/2014/main" id="{94E7766A-4F87-4EFD-B90C-23CB08BE9136}"/>
              </a:ext>
            </a:extLst>
          </p:cNvPr>
          <p:cNvGrpSpPr/>
          <p:nvPr/>
        </p:nvGrpSpPr>
        <p:grpSpPr>
          <a:xfrm>
            <a:off x="1181698" y="868697"/>
            <a:ext cx="10270228" cy="5181545"/>
            <a:chOff x="338440" y="996764"/>
            <a:chExt cx="11515121" cy="5615798"/>
          </a:xfrm>
        </p:grpSpPr>
        <p:sp>
          <p:nvSpPr>
            <p:cNvPr id="11" name="Shape">
              <a:extLst>
                <a:ext uri="{FF2B5EF4-FFF2-40B4-BE49-F238E27FC236}">
                  <a16:creationId xmlns:a16="http://schemas.microsoft.com/office/drawing/2014/main" id="{7D97AFAD-E085-4075-B75C-667F10834F27}"/>
                </a:ext>
              </a:extLst>
            </p:cNvPr>
            <p:cNvSpPr/>
            <p:nvPr/>
          </p:nvSpPr>
          <p:spPr>
            <a:xfrm>
              <a:off x="5389241" y="2968684"/>
              <a:ext cx="1413519" cy="1416397"/>
            </a:xfrm>
            <a:custGeom>
              <a:avLst/>
              <a:gdLst/>
              <a:ahLst/>
              <a:cxnLst>
                <a:cxn ang="0">
                  <a:pos x="wd2" y="hd2"/>
                </a:cxn>
                <a:cxn ang="5400000">
                  <a:pos x="wd2" y="hd2"/>
                </a:cxn>
                <a:cxn ang="10800000">
                  <a:pos x="wd2" y="hd2"/>
                </a:cxn>
                <a:cxn ang="16200000">
                  <a:pos x="wd2" y="hd2"/>
                </a:cxn>
              </a:cxnLst>
              <a:rect l="0" t="0" r="r" b="b"/>
              <a:pathLst>
                <a:path w="21600" h="21600" extrusionOk="0">
                  <a:moveTo>
                    <a:pt x="10593" y="147"/>
                  </a:moveTo>
                  <a:cubicBezTo>
                    <a:pt x="10500" y="214"/>
                    <a:pt x="10406" y="282"/>
                    <a:pt x="10316" y="351"/>
                  </a:cubicBezTo>
                  <a:cubicBezTo>
                    <a:pt x="10212" y="429"/>
                    <a:pt x="10109" y="509"/>
                    <a:pt x="10005" y="589"/>
                  </a:cubicBezTo>
                  <a:cubicBezTo>
                    <a:pt x="9914" y="659"/>
                    <a:pt x="9824" y="729"/>
                    <a:pt x="9733" y="801"/>
                  </a:cubicBezTo>
                  <a:cubicBezTo>
                    <a:pt x="9632" y="881"/>
                    <a:pt x="9531" y="964"/>
                    <a:pt x="9433" y="1044"/>
                  </a:cubicBezTo>
                  <a:cubicBezTo>
                    <a:pt x="9345" y="1116"/>
                    <a:pt x="9254" y="1189"/>
                    <a:pt x="9166" y="1264"/>
                  </a:cubicBezTo>
                  <a:cubicBezTo>
                    <a:pt x="9068" y="1346"/>
                    <a:pt x="8969" y="1432"/>
                    <a:pt x="8874" y="1514"/>
                  </a:cubicBezTo>
                  <a:cubicBezTo>
                    <a:pt x="8788" y="1589"/>
                    <a:pt x="8700" y="1664"/>
                    <a:pt x="8615" y="1739"/>
                  </a:cubicBezTo>
                  <a:cubicBezTo>
                    <a:pt x="8519" y="1824"/>
                    <a:pt x="8423" y="1910"/>
                    <a:pt x="8330" y="1997"/>
                  </a:cubicBezTo>
                  <a:cubicBezTo>
                    <a:pt x="8244" y="2075"/>
                    <a:pt x="8161" y="2153"/>
                    <a:pt x="8076" y="2230"/>
                  </a:cubicBezTo>
                  <a:cubicBezTo>
                    <a:pt x="7983" y="2318"/>
                    <a:pt x="7890" y="2406"/>
                    <a:pt x="7799" y="2496"/>
                  </a:cubicBezTo>
                  <a:cubicBezTo>
                    <a:pt x="7716" y="2576"/>
                    <a:pt x="7636" y="2654"/>
                    <a:pt x="7553" y="2734"/>
                  </a:cubicBezTo>
                  <a:cubicBezTo>
                    <a:pt x="7462" y="2824"/>
                    <a:pt x="7372" y="2915"/>
                    <a:pt x="7284" y="3008"/>
                  </a:cubicBezTo>
                  <a:cubicBezTo>
                    <a:pt x="7203" y="3088"/>
                    <a:pt x="7126" y="3168"/>
                    <a:pt x="7048" y="3251"/>
                  </a:cubicBezTo>
                  <a:cubicBezTo>
                    <a:pt x="6960" y="3344"/>
                    <a:pt x="6872" y="3437"/>
                    <a:pt x="6787" y="3532"/>
                  </a:cubicBezTo>
                  <a:cubicBezTo>
                    <a:pt x="6709" y="3615"/>
                    <a:pt x="6634" y="3698"/>
                    <a:pt x="6556" y="3780"/>
                  </a:cubicBezTo>
                  <a:cubicBezTo>
                    <a:pt x="6471" y="3876"/>
                    <a:pt x="6385" y="3972"/>
                    <a:pt x="6302" y="4070"/>
                  </a:cubicBezTo>
                  <a:cubicBezTo>
                    <a:pt x="6230" y="4155"/>
                    <a:pt x="6155" y="4238"/>
                    <a:pt x="6082" y="4323"/>
                  </a:cubicBezTo>
                  <a:cubicBezTo>
                    <a:pt x="5999" y="4421"/>
                    <a:pt x="5917" y="4522"/>
                    <a:pt x="5834" y="4620"/>
                  </a:cubicBezTo>
                  <a:cubicBezTo>
                    <a:pt x="5764" y="4706"/>
                    <a:pt x="5691" y="4791"/>
                    <a:pt x="5624" y="4876"/>
                  </a:cubicBezTo>
                  <a:cubicBezTo>
                    <a:pt x="5544" y="4977"/>
                    <a:pt x="5463" y="5080"/>
                    <a:pt x="5383" y="5181"/>
                  </a:cubicBezTo>
                  <a:cubicBezTo>
                    <a:pt x="5316" y="5266"/>
                    <a:pt x="5249" y="5354"/>
                    <a:pt x="5181" y="5439"/>
                  </a:cubicBezTo>
                  <a:cubicBezTo>
                    <a:pt x="5101" y="5543"/>
                    <a:pt x="5023" y="5651"/>
                    <a:pt x="4946" y="5757"/>
                  </a:cubicBezTo>
                  <a:cubicBezTo>
                    <a:pt x="4881" y="5843"/>
                    <a:pt x="4816" y="5930"/>
                    <a:pt x="4754" y="6016"/>
                  </a:cubicBezTo>
                  <a:cubicBezTo>
                    <a:pt x="4676" y="6124"/>
                    <a:pt x="4599" y="6235"/>
                    <a:pt x="4524" y="6346"/>
                  </a:cubicBezTo>
                  <a:cubicBezTo>
                    <a:pt x="4464" y="6432"/>
                    <a:pt x="4404" y="6517"/>
                    <a:pt x="4347" y="6602"/>
                  </a:cubicBezTo>
                  <a:cubicBezTo>
                    <a:pt x="4270" y="6719"/>
                    <a:pt x="4192" y="6837"/>
                    <a:pt x="4114" y="6956"/>
                  </a:cubicBezTo>
                  <a:cubicBezTo>
                    <a:pt x="4060" y="7039"/>
                    <a:pt x="4006" y="7119"/>
                    <a:pt x="3954" y="7202"/>
                  </a:cubicBezTo>
                  <a:cubicBezTo>
                    <a:pt x="3871" y="7331"/>
                    <a:pt x="3791" y="7465"/>
                    <a:pt x="3710" y="7595"/>
                  </a:cubicBezTo>
                  <a:cubicBezTo>
                    <a:pt x="3666" y="7667"/>
                    <a:pt x="3622" y="7737"/>
                    <a:pt x="3578" y="7809"/>
                  </a:cubicBezTo>
                  <a:cubicBezTo>
                    <a:pt x="3475" y="7982"/>
                    <a:pt x="3374" y="8158"/>
                    <a:pt x="3275" y="8334"/>
                  </a:cubicBezTo>
                  <a:cubicBezTo>
                    <a:pt x="3257" y="8365"/>
                    <a:pt x="3239" y="8396"/>
                    <a:pt x="3221" y="8427"/>
                  </a:cubicBezTo>
                  <a:cubicBezTo>
                    <a:pt x="3105" y="8633"/>
                    <a:pt x="2991" y="8843"/>
                    <a:pt x="2882" y="9054"/>
                  </a:cubicBezTo>
                  <a:cubicBezTo>
                    <a:pt x="2851" y="9114"/>
                    <a:pt x="2820" y="9176"/>
                    <a:pt x="2789" y="9238"/>
                  </a:cubicBezTo>
                  <a:cubicBezTo>
                    <a:pt x="2711" y="9388"/>
                    <a:pt x="2633" y="9540"/>
                    <a:pt x="2558" y="9693"/>
                  </a:cubicBezTo>
                  <a:cubicBezTo>
                    <a:pt x="2519" y="9775"/>
                    <a:pt x="2481" y="9858"/>
                    <a:pt x="2442" y="9938"/>
                  </a:cubicBezTo>
                  <a:cubicBezTo>
                    <a:pt x="2380" y="10070"/>
                    <a:pt x="2315" y="10204"/>
                    <a:pt x="2253" y="10336"/>
                  </a:cubicBezTo>
                  <a:cubicBezTo>
                    <a:pt x="2211" y="10427"/>
                    <a:pt x="2172" y="10517"/>
                    <a:pt x="2134" y="10608"/>
                  </a:cubicBezTo>
                  <a:cubicBezTo>
                    <a:pt x="2077" y="10734"/>
                    <a:pt x="2020" y="10861"/>
                    <a:pt x="1965" y="10990"/>
                  </a:cubicBezTo>
                  <a:cubicBezTo>
                    <a:pt x="1926" y="11086"/>
                    <a:pt x="1888" y="11181"/>
                    <a:pt x="1849" y="11277"/>
                  </a:cubicBezTo>
                  <a:cubicBezTo>
                    <a:pt x="1797" y="11401"/>
                    <a:pt x="1745" y="11527"/>
                    <a:pt x="1696" y="11651"/>
                  </a:cubicBezTo>
                  <a:cubicBezTo>
                    <a:pt x="1657" y="11750"/>
                    <a:pt x="1621" y="11850"/>
                    <a:pt x="1585" y="11949"/>
                  </a:cubicBezTo>
                  <a:cubicBezTo>
                    <a:pt x="1538" y="12073"/>
                    <a:pt x="1491" y="12197"/>
                    <a:pt x="1445" y="12321"/>
                  </a:cubicBezTo>
                  <a:cubicBezTo>
                    <a:pt x="1409" y="12421"/>
                    <a:pt x="1375" y="12525"/>
                    <a:pt x="1339" y="12628"/>
                  </a:cubicBezTo>
                  <a:cubicBezTo>
                    <a:pt x="1297" y="12752"/>
                    <a:pt x="1253" y="12874"/>
                    <a:pt x="1212" y="12998"/>
                  </a:cubicBezTo>
                  <a:cubicBezTo>
                    <a:pt x="1178" y="13104"/>
                    <a:pt x="1144" y="13210"/>
                    <a:pt x="1113" y="13316"/>
                  </a:cubicBezTo>
                  <a:cubicBezTo>
                    <a:pt x="1075" y="13440"/>
                    <a:pt x="1036" y="13561"/>
                    <a:pt x="999" y="13685"/>
                  </a:cubicBezTo>
                  <a:cubicBezTo>
                    <a:pt x="968" y="13794"/>
                    <a:pt x="937" y="13900"/>
                    <a:pt x="909" y="14008"/>
                  </a:cubicBezTo>
                  <a:cubicBezTo>
                    <a:pt x="875" y="14132"/>
                    <a:pt x="839" y="14254"/>
                    <a:pt x="805" y="14378"/>
                  </a:cubicBezTo>
                  <a:cubicBezTo>
                    <a:pt x="777" y="14486"/>
                    <a:pt x="748" y="14597"/>
                    <a:pt x="722" y="14706"/>
                  </a:cubicBezTo>
                  <a:cubicBezTo>
                    <a:pt x="691" y="14830"/>
                    <a:pt x="660" y="14951"/>
                    <a:pt x="632" y="15075"/>
                  </a:cubicBezTo>
                  <a:cubicBezTo>
                    <a:pt x="606" y="15186"/>
                    <a:pt x="583" y="15298"/>
                    <a:pt x="557" y="15409"/>
                  </a:cubicBezTo>
                  <a:cubicBezTo>
                    <a:pt x="528" y="15533"/>
                    <a:pt x="502" y="15657"/>
                    <a:pt x="476" y="15781"/>
                  </a:cubicBezTo>
                  <a:cubicBezTo>
                    <a:pt x="453" y="15894"/>
                    <a:pt x="432" y="16006"/>
                    <a:pt x="409" y="16119"/>
                  </a:cubicBezTo>
                  <a:cubicBezTo>
                    <a:pt x="386" y="16243"/>
                    <a:pt x="363" y="16367"/>
                    <a:pt x="339" y="16491"/>
                  </a:cubicBezTo>
                  <a:cubicBezTo>
                    <a:pt x="318" y="16605"/>
                    <a:pt x="300" y="16721"/>
                    <a:pt x="282" y="16835"/>
                  </a:cubicBezTo>
                  <a:cubicBezTo>
                    <a:pt x="262" y="16959"/>
                    <a:pt x="241" y="17083"/>
                    <a:pt x="223" y="17207"/>
                  </a:cubicBezTo>
                  <a:cubicBezTo>
                    <a:pt x="205" y="17323"/>
                    <a:pt x="189" y="17440"/>
                    <a:pt x="173" y="17556"/>
                  </a:cubicBezTo>
                  <a:cubicBezTo>
                    <a:pt x="158" y="17680"/>
                    <a:pt x="140" y="17804"/>
                    <a:pt x="124" y="17928"/>
                  </a:cubicBezTo>
                  <a:cubicBezTo>
                    <a:pt x="111" y="18044"/>
                    <a:pt x="98" y="18163"/>
                    <a:pt x="85" y="18282"/>
                  </a:cubicBezTo>
                  <a:cubicBezTo>
                    <a:pt x="73" y="18406"/>
                    <a:pt x="60" y="18530"/>
                    <a:pt x="47" y="18657"/>
                  </a:cubicBezTo>
                  <a:cubicBezTo>
                    <a:pt x="36" y="18776"/>
                    <a:pt x="26" y="18895"/>
                    <a:pt x="18" y="19013"/>
                  </a:cubicBezTo>
                  <a:cubicBezTo>
                    <a:pt x="13" y="19093"/>
                    <a:pt x="5" y="19176"/>
                    <a:pt x="0" y="19259"/>
                  </a:cubicBezTo>
                  <a:cubicBezTo>
                    <a:pt x="70" y="19290"/>
                    <a:pt x="137" y="19321"/>
                    <a:pt x="207" y="19352"/>
                  </a:cubicBezTo>
                  <a:cubicBezTo>
                    <a:pt x="313" y="19398"/>
                    <a:pt x="419" y="19448"/>
                    <a:pt x="528" y="19494"/>
                  </a:cubicBezTo>
                  <a:cubicBezTo>
                    <a:pt x="637" y="19541"/>
                    <a:pt x="746" y="19587"/>
                    <a:pt x="857" y="19631"/>
                  </a:cubicBezTo>
                  <a:cubicBezTo>
                    <a:pt x="963" y="19675"/>
                    <a:pt x="1072" y="19721"/>
                    <a:pt x="1181" y="19763"/>
                  </a:cubicBezTo>
                  <a:cubicBezTo>
                    <a:pt x="1292" y="19807"/>
                    <a:pt x="1401" y="19851"/>
                    <a:pt x="1512" y="19892"/>
                  </a:cubicBezTo>
                  <a:cubicBezTo>
                    <a:pt x="1621" y="19933"/>
                    <a:pt x="1727" y="19975"/>
                    <a:pt x="1836" y="20016"/>
                  </a:cubicBezTo>
                  <a:cubicBezTo>
                    <a:pt x="1947" y="20057"/>
                    <a:pt x="2059" y="20096"/>
                    <a:pt x="2172" y="20135"/>
                  </a:cubicBezTo>
                  <a:cubicBezTo>
                    <a:pt x="2281" y="20174"/>
                    <a:pt x="2390" y="20212"/>
                    <a:pt x="2499" y="20249"/>
                  </a:cubicBezTo>
                  <a:cubicBezTo>
                    <a:pt x="2613" y="20287"/>
                    <a:pt x="2727" y="20323"/>
                    <a:pt x="2840" y="20360"/>
                  </a:cubicBezTo>
                  <a:cubicBezTo>
                    <a:pt x="2949" y="20396"/>
                    <a:pt x="3058" y="20429"/>
                    <a:pt x="3167" y="20463"/>
                  </a:cubicBezTo>
                  <a:cubicBezTo>
                    <a:pt x="3281" y="20499"/>
                    <a:pt x="3395" y="20530"/>
                    <a:pt x="3511" y="20564"/>
                  </a:cubicBezTo>
                  <a:cubicBezTo>
                    <a:pt x="3620" y="20595"/>
                    <a:pt x="3729" y="20628"/>
                    <a:pt x="3840" y="20659"/>
                  </a:cubicBezTo>
                  <a:cubicBezTo>
                    <a:pt x="3956" y="20690"/>
                    <a:pt x="4070" y="20721"/>
                    <a:pt x="4187" y="20752"/>
                  </a:cubicBezTo>
                  <a:cubicBezTo>
                    <a:pt x="4296" y="20781"/>
                    <a:pt x="4407" y="20809"/>
                    <a:pt x="4516" y="20838"/>
                  </a:cubicBezTo>
                  <a:cubicBezTo>
                    <a:pt x="4632" y="20866"/>
                    <a:pt x="4751" y="20895"/>
                    <a:pt x="4868" y="20920"/>
                  </a:cubicBezTo>
                  <a:cubicBezTo>
                    <a:pt x="4977" y="20946"/>
                    <a:pt x="5085" y="20972"/>
                    <a:pt x="5197" y="20995"/>
                  </a:cubicBezTo>
                  <a:cubicBezTo>
                    <a:pt x="5316" y="21021"/>
                    <a:pt x="5435" y="21044"/>
                    <a:pt x="5557" y="21070"/>
                  </a:cubicBezTo>
                  <a:cubicBezTo>
                    <a:pt x="5665" y="21094"/>
                    <a:pt x="5774" y="21117"/>
                    <a:pt x="5883" y="21137"/>
                  </a:cubicBezTo>
                  <a:cubicBezTo>
                    <a:pt x="6005" y="21161"/>
                    <a:pt x="6126" y="21181"/>
                    <a:pt x="6248" y="21202"/>
                  </a:cubicBezTo>
                  <a:cubicBezTo>
                    <a:pt x="6357" y="21220"/>
                    <a:pt x="6463" y="21241"/>
                    <a:pt x="6572" y="21259"/>
                  </a:cubicBezTo>
                  <a:cubicBezTo>
                    <a:pt x="6696" y="21280"/>
                    <a:pt x="6820" y="21298"/>
                    <a:pt x="6945" y="21316"/>
                  </a:cubicBezTo>
                  <a:cubicBezTo>
                    <a:pt x="7051" y="21331"/>
                    <a:pt x="7159" y="21349"/>
                    <a:pt x="7266" y="21362"/>
                  </a:cubicBezTo>
                  <a:cubicBezTo>
                    <a:pt x="7392" y="21380"/>
                    <a:pt x="7519" y="21393"/>
                    <a:pt x="7646" y="21409"/>
                  </a:cubicBezTo>
                  <a:cubicBezTo>
                    <a:pt x="7752" y="21422"/>
                    <a:pt x="7859" y="21435"/>
                    <a:pt x="7965" y="21448"/>
                  </a:cubicBezTo>
                  <a:cubicBezTo>
                    <a:pt x="8097" y="21460"/>
                    <a:pt x="8229" y="21473"/>
                    <a:pt x="8361" y="21486"/>
                  </a:cubicBezTo>
                  <a:cubicBezTo>
                    <a:pt x="8462" y="21497"/>
                    <a:pt x="8565" y="21507"/>
                    <a:pt x="8666" y="21515"/>
                  </a:cubicBezTo>
                  <a:cubicBezTo>
                    <a:pt x="8806" y="21525"/>
                    <a:pt x="8949" y="21535"/>
                    <a:pt x="9088" y="21543"/>
                  </a:cubicBezTo>
                  <a:cubicBezTo>
                    <a:pt x="9184" y="21548"/>
                    <a:pt x="9278" y="21556"/>
                    <a:pt x="9373" y="21561"/>
                  </a:cubicBezTo>
                  <a:cubicBezTo>
                    <a:pt x="9529" y="21569"/>
                    <a:pt x="9687" y="21574"/>
                    <a:pt x="9845" y="21579"/>
                  </a:cubicBezTo>
                  <a:cubicBezTo>
                    <a:pt x="9925" y="21582"/>
                    <a:pt x="10003" y="21587"/>
                    <a:pt x="10083" y="21590"/>
                  </a:cubicBezTo>
                  <a:cubicBezTo>
                    <a:pt x="10318" y="21595"/>
                    <a:pt x="10557" y="21600"/>
                    <a:pt x="10795" y="21600"/>
                  </a:cubicBezTo>
                  <a:cubicBezTo>
                    <a:pt x="11033" y="21600"/>
                    <a:pt x="11271" y="21597"/>
                    <a:pt x="11509" y="21590"/>
                  </a:cubicBezTo>
                  <a:cubicBezTo>
                    <a:pt x="11587" y="21587"/>
                    <a:pt x="11667" y="21582"/>
                    <a:pt x="11745" y="21579"/>
                  </a:cubicBezTo>
                  <a:cubicBezTo>
                    <a:pt x="11903" y="21574"/>
                    <a:pt x="12061" y="21569"/>
                    <a:pt x="12219" y="21561"/>
                  </a:cubicBezTo>
                  <a:cubicBezTo>
                    <a:pt x="12312" y="21556"/>
                    <a:pt x="12405" y="21548"/>
                    <a:pt x="12501" y="21543"/>
                  </a:cubicBezTo>
                  <a:cubicBezTo>
                    <a:pt x="12644" y="21533"/>
                    <a:pt x="12783" y="21525"/>
                    <a:pt x="12926" y="21515"/>
                  </a:cubicBezTo>
                  <a:cubicBezTo>
                    <a:pt x="13027" y="21507"/>
                    <a:pt x="13128" y="21497"/>
                    <a:pt x="13231" y="21486"/>
                  </a:cubicBezTo>
                  <a:cubicBezTo>
                    <a:pt x="13363" y="21473"/>
                    <a:pt x="13498" y="21463"/>
                    <a:pt x="13630" y="21448"/>
                  </a:cubicBezTo>
                  <a:cubicBezTo>
                    <a:pt x="13734" y="21437"/>
                    <a:pt x="13837" y="21422"/>
                    <a:pt x="13941" y="21411"/>
                  </a:cubicBezTo>
                  <a:cubicBezTo>
                    <a:pt x="14070" y="21396"/>
                    <a:pt x="14200" y="21380"/>
                    <a:pt x="14329" y="21365"/>
                  </a:cubicBezTo>
                  <a:cubicBezTo>
                    <a:pt x="14435" y="21349"/>
                    <a:pt x="14539" y="21334"/>
                    <a:pt x="14645" y="21318"/>
                  </a:cubicBezTo>
                  <a:cubicBezTo>
                    <a:pt x="14772" y="21300"/>
                    <a:pt x="14899" y="21282"/>
                    <a:pt x="15023" y="21261"/>
                  </a:cubicBezTo>
                  <a:cubicBezTo>
                    <a:pt x="15129" y="21243"/>
                    <a:pt x="15238" y="21225"/>
                    <a:pt x="15344" y="21205"/>
                  </a:cubicBezTo>
                  <a:cubicBezTo>
                    <a:pt x="15469" y="21184"/>
                    <a:pt x="15590" y="21161"/>
                    <a:pt x="15715" y="21137"/>
                  </a:cubicBezTo>
                  <a:cubicBezTo>
                    <a:pt x="15823" y="21117"/>
                    <a:pt x="15929" y="21094"/>
                    <a:pt x="16038" y="21073"/>
                  </a:cubicBezTo>
                  <a:cubicBezTo>
                    <a:pt x="16160" y="21047"/>
                    <a:pt x="16282" y="21024"/>
                    <a:pt x="16401" y="20998"/>
                  </a:cubicBezTo>
                  <a:cubicBezTo>
                    <a:pt x="16509" y="20975"/>
                    <a:pt x="16616" y="20949"/>
                    <a:pt x="16724" y="20923"/>
                  </a:cubicBezTo>
                  <a:cubicBezTo>
                    <a:pt x="16843" y="20895"/>
                    <a:pt x="16965" y="20866"/>
                    <a:pt x="17084" y="20838"/>
                  </a:cubicBezTo>
                  <a:cubicBezTo>
                    <a:pt x="17193" y="20812"/>
                    <a:pt x="17299" y="20781"/>
                    <a:pt x="17405" y="20755"/>
                  </a:cubicBezTo>
                  <a:cubicBezTo>
                    <a:pt x="17524" y="20724"/>
                    <a:pt x="17641" y="20693"/>
                    <a:pt x="17760" y="20659"/>
                  </a:cubicBezTo>
                  <a:cubicBezTo>
                    <a:pt x="17869" y="20628"/>
                    <a:pt x="17975" y="20597"/>
                    <a:pt x="18084" y="20566"/>
                  </a:cubicBezTo>
                  <a:cubicBezTo>
                    <a:pt x="18200" y="20533"/>
                    <a:pt x="18317" y="20499"/>
                    <a:pt x="18433" y="20463"/>
                  </a:cubicBezTo>
                  <a:cubicBezTo>
                    <a:pt x="18542" y="20429"/>
                    <a:pt x="18648" y="20396"/>
                    <a:pt x="18754" y="20360"/>
                  </a:cubicBezTo>
                  <a:cubicBezTo>
                    <a:pt x="18871" y="20323"/>
                    <a:pt x="18985" y="20285"/>
                    <a:pt x="19101" y="20246"/>
                  </a:cubicBezTo>
                  <a:cubicBezTo>
                    <a:pt x="19207" y="20210"/>
                    <a:pt x="19316" y="20171"/>
                    <a:pt x="19422" y="20135"/>
                  </a:cubicBezTo>
                  <a:cubicBezTo>
                    <a:pt x="19536" y="20094"/>
                    <a:pt x="19650" y="20055"/>
                    <a:pt x="19764" y="20013"/>
                  </a:cubicBezTo>
                  <a:cubicBezTo>
                    <a:pt x="19870" y="19975"/>
                    <a:pt x="19979" y="19933"/>
                    <a:pt x="20085" y="19892"/>
                  </a:cubicBezTo>
                  <a:cubicBezTo>
                    <a:pt x="20197" y="19848"/>
                    <a:pt x="20311" y="19807"/>
                    <a:pt x="20422" y="19760"/>
                  </a:cubicBezTo>
                  <a:cubicBezTo>
                    <a:pt x="20528" y="19716"/>
                    <a:pt x="20634" y="19672"/>
                    <a:pt x="20740" y="19628"/>
                  </a:cubicBezTo>
                  <a:cubicBezTo>
                    <a:pt x="20852" y="19582"/>
                    <a:pt x="20963" y="19535"/>
                    <a:pt x="21072" y="19489"/>
                  </a:cubicBezTo>
                  <a:cubicBezTo>
                    <a:pt x="21178" y="19442"/>
                    <a:pt x="21284" y="19396"/>
                    <a:pt x="21390" y="19347"/>
                  </a:cubicBezTo>
                  <a:cubicBezTo>
                    <a:pt x="21460" y="19316"/>
                    <a:pt x="21530" y="19285"/>
                    <a:pt x="21600" y="19251"/>
                  </a:cubicBezTo>
                  <a:cubicBezTo>
                    <a:pt x="21595" y="19174"/>
                    <a:pt x="21590" y="19096"/>
                    <a:pt x="21582" y="19019"/>
                  </a:cubicBezTo>
                  <a:cubicBezTo>
                    <a:pt x="21572" y="18895"/>
                    <a:pt x="21561" y="18768"/>
                    <a:pt x="21551" y="18644"/>
                  </a:cubicBezTo>
                  <a:cubicBezTo>
                    <a:pt x="21540" y="18525"/>
                    <a:pt x="21527" y="18404"/>
                    <a:pt x="21515" y="18285"/>
                  </a:cubicBezTo>
                  <a:cubicBezTo>
                    <a:pt x="21502" y="18163"/>
                    <a:pt x="21489" y="18039"/>
                    <a:pt x="21473" y="17918"/>
                  </a:cubicBezTo>
                  <a:cubicBezTo>
                    <a:pt x="21458" y="17796"/>
                    <a:pt x="21442" y="17677"/>
                    <a:pt x="21427" y="17556"/>
                  </a:cubicBezTo>
                  <a:cubicBezTo>
                    <a:pt x="21411" y="17437"/>
                    <a:pt x="21395" y="17316"/>
                    <a:pt x="21377" y="17197"/>
                  </a:cubicBezTo>
                  <a:cubicBezTo>
                    <a:pt x="21359" y="17075"/>
                    <a:pt x="21338" y="16954"/>
                    <a:pt x="21320" y="16832"/>
                  </a:cubicBezTo>
                  <a:cubicBezTo>
                    <a:pt x="21302" y="16716"/>
                    <a:pt x="21282" y="16597"/>
                    <a:pt x="21261" y="16481"/>
                  </a:cubicBezTo>
                  <a:cubicBezTo>
                    <a:pt x="21240" y="16360"/>
                    <a:pt x="21214" y="16238"/>
                    <a:pt x="21191" y="16114"/>
                  </a:cubicBezTo>
                  <a:cubicBezTo>
                    <a:pt x="21168" y="15998"/>
                    <a:pt x="21147" y="15884"/>
                    <a:pt x="21124" y="15770"/>
                  </a:cubicBezTo>
                  <a:cubicBezTo>
                    <a:pt x="21098" y="15649"/>
                    <a:pt x="21072" y="15525"/>
                    <a:pt x="21043" y="15403"/>
                  </a:cubicBezTo>
                  <a:cubicBezTo>
                    <a:pt x="21017" y="15290"/>
                    <a:pt x="20994" y="15179"/>
                    <a:pt x="20968" y="15065"/>
                  </a:cubicBezTo>
                  <a:cubicBezTo>
                    <a:pt x="20940" y="14941"/>
                    <a:pt x="20909" y="14819"/>
                    <a:pt x="20878" y="14695"/>
                  </a:cubicBezTo>
                  <a:cubicBezTo>
                    <a:pt x="20849" y="14587"/>
                    <a:pt x="20823" y="14476"/>
                    <a:pt x="20795" y="14367"/>
                  </a:cubicBezTo>
                  <a:cubicBezTo>
                    <a:pt x="20761" y="14243"/>
                    <a:pt x="20727" y="14119"/>
                    <a:pt x="20691" y="13995"/>
                  </a:cubicBezTo>
                  <a:cubicBezTo>
                    <a:pt x="20660" y="13889"/>
                    <a:pt x="20632" y="13781"/>
                    <a:pt x="20601" y="13675"/>
                  </a:cubicBezTo>
                  <a:cubicBezTo>
                    <a:pt x="20564" y="13551"/>
                    <a:pt x="20525" y="13427"/>
                    <a:pt x="20487" y="13303"/>
                  </a:cubicBezTo>
                  <a:cubicBezTo>
                    <a:pt x="20453" y="13199"/>
                    <a:pt x="20422" y="13093"/>
                    <a:pt x="20388" y="12990"/>
                  </a:cubicBezTo>
                  <a:cubicBezTo>
                    <a:pt x="20347" y="12863"/>
                    <a:pt x="20303" y="12739"/>
                    <a:pt x="20261" y="12615"/>
                  </a:cubicBezTo>
                  <a:cubicBezTo>
                    <a:pt x="20228" y="12515"/>
                    <a:pt x="20194" y="12414"/>
                    <a:pt x="20158" y="12313"/>
                  </a:cubicBezTo>
                  <a:cubicBezTo>
                    <a:pt x="20111" y="12186"/>
                    <a:pt x="20065" y="12060"/>
                    <a:pt x="20015" y="11933"/>
                  </a:cubicBezTo>
                  <a:cubicBezTo>
                    <a:pt x="19979" y="11838"/>
                    <a:pt x="19943" y="11739"/>
                    <a:pt x="19907" y="11644"/>
                  </a:cubicBezTo>
                  <a:cubicBezTo>
                    <a:pt x="19857" y="11515"/>
                    <a:pt x="19803" y="11385"/>
                    <a:pt x="19751" y="11256"/>
                  </a:cubicBezTo>
                  <a:cubicBezTo>
                    <a:pt x="19715" y="11163"/>
                    <a:pt x="19679" y="11073"/>
                    <a:pt x="19640" y="10980"/>
                  </a:cubicBezTo>
                  <a:cubicBezTo>
                    <a:pt x="19583" y="10845"/>
                    <a:pt x="19523" y="10711"/>
                    <a:pt x="19464" y="10576"/>
                  </a:cubicBezTo>
                  <a:cubicBezTo>
                    <a:pt x="19428" y="10494"/>
                    <a:pt x="19391" y="10409"/>
                    <a:pt x="19353" y="10326"/>
                  </a:cubicBezTo>
                  <a:cubicBezTo>
                    <a:pt x="19288" y="10184"/>
                    <a:pt x="19218" y="10042"/>
                    <a:pt x="19151" y="9899"/>
                  </a:cubicBezTo>
                  <a:cubicBezTo>
                    <a:pt x="19117" y="9827"/>
                    <a:pt x="19083" y="9752"/>
                    <a:pt x="19047" y="9682"/>
                  </a:cubicBezTo>
                  <a:cubicBezTo>
                    <a:pt x="18967" y="9517"/>
                    <a:pt x="18881" y="9354"/>
                    <a:pt x="18798" y="9189"/>
                  </a:cubicBezTo>
                  <a:cubicBezTo>
                    <a:pt x="18772" y="9142"/>
                    <a:pt x="18749" y="9093"/>
                    <a:pt x="18726" y="9044"/>
                  </a:cubicBezTo>
                  <a:cubicBezTo>
                    <a:pt x="18615" y="8832"/>
                    <a:pt x="18501" y="8623"/>
                    <a:pt x="18384" y="8414"/>
                  </a:cubicBezTo>
                  <a:cubicBezTo>
                    <a:pt x="18381" y="8408"/>
                    <a:pt x="18379" y="8403"/>
                    <a:pt x="18374" y="8398"/>
                  </a:cubicBezTo>
                  <a:cubicBezTo>
                    <a:pt x="18260" y="8197"/>
                    <a:pt x="18143" y="7995"/>
                    <a:pt x="18027" y="7799"/>
                  </a:cubicBezTo>
                  <a:cubicBezTo>
                    <a:pt x="17991" y="7737"/>
                    <a:pt x="17952" y="7677"/>
                    <a:pt x="17913" y="7615"/>
                  </a:cubicBezTo>
                  <a:cubicBezTo>
                    <a:pt x="17827" y="7473"/>
                    <a:pt x="17739" y="7331"/>
                    <a:pt x="17651" y="7191"/>
                  </a:cubicBezTo>
                  <a:cubicBezTo>
                    <a:pt x="17602" y="7116"/>
                    <a:pt x="17553" y="7042"/>
                    <a:pt x="17504" y="6967"/>
                  </a:cubicBezTo>
                  <a:cubicBezTo>
                    <a:pt x="17423" y="6843"/>
                    <a:pt x="17343" y="6719"/>
                    <a:pt x="17260" y="6594"/>
                  </a:cubicBezTo>
                  <a:cubicBezTo>
                    <a:pt x="17206" y="6514"/>
                    <a:pt x="17149" y="6434"/>
                    <a:pt x="17095" y="6354"/>
                  </a:cubicBezTo>
                  <a:cubicBezTo>
                    <a:pt x="17014" y="6238"/>
                    <a:pt x="16934" y="6122"/>
                    <a:pt x="16854" y="6008"/>
                  </a:cubicBezTo>
                  <a:cubicBezTo>
                    <a:pt x="16794" y="5925"/>
                    <a:pt x="16732" y="5843"/>
                    <a:pt x="16673" y="5760"/>
                  </a:cubicBezTo>
                  <a:cubicBezTo>
                    <a:pt x="16592" y="5651"/>
                    <a:pt x="16512" y="5540"/>
                    <a:pt x="16429" y="5432"/>
                  </a:cubicBezTo>
                  <a:cubicBezTo>
                    <a:pt x="16364" y="5349"/>
                    <a:pt x="16300" y="5266"/>
                    <a:pt x="16235" y="5184"/>
                  </a:cubicBezTo>
                  <a:cubicBezTo>
                    <a:pt x="16152" y="5078"/>
                    <a:pt x="16072" y="4972"/>
                    <a:pt x="15986" y="4868"/>
                  </a:cubicBezTo>
                  <a:cubicBezTo>
                    <a:pt x="15919" y="4786"/>
                    <a:pt x="15849" y="4703"/>
                    <a:pt x="15782" y="4620"/>
                  </a:cubicBezTo>
                  <a:cubicBezTo>
                    <a:pt x="15699" y="4519"/>
                    <a:pt x="15614" y="4416"/>
                    <a:pt x="15528" y="4315"/>
                  </a:cubicBezTo>
                  <a:cubicBezTo>
                    <a:pt x="15458" y="4233"/>
                    <a:pt x="15386" y="4150"/>
                    <a:pt x="15313" y="4070"/>
                  </a:cubicBezTo>
                  <a:cubicBezTo>
                    <a:pt x="15228" y="3972"/>
                    <a:pt x="15142" y="3873"/>
                    <a:pt x="15054" y="3775"/>
                  </a:cubicBezTo>
                  <a:cubicBezTo>
                    <a:pt x="14979" y="3693"/>
                    <a:pt x="14904" y="3612"/>
                    <a:pt x="14829" y="3532"/>
                  </a:cubicBezTo>
                  <a:cubicBezTo>
                    <a:pt x="14741" y="3437"/>
                    <a:pt x="14653" y="3341"/>
                    <a:pt x="14562" y="3248"/>
                  </a:cubicBezTo>
                  <a:cubicBezTo>
                    <a:pt x="14485" y="3168"/>
                    <a:pt x="14407" y="3088"/>
                    <a:pt x="14329" y="3010"/>
                  </a:cubicBezTo>
                  <a:cubicBezTo>
                    <a:pt x="14239" y="2917"/>
                    <a:pt x="14148" y="2824"/>
                    <a:pt x="14055" y="2734"/>
                  </a:cubicBezTo>
                  <a:cubicBezTo>
                    <a:pt x="13974" y="2654"/>
                    <a:pt x="13894" y="2576"/>
                    <a:pt x="13814" y="2499"/>
                  </a:cubicBezTo>
                  <a:cubicBezTo>
                    <a:pt x="13721" y="2408"/>
                    <a:pt x="13628" y="2318"/>
                    <a:pt x="13534" y="2230"/>
                  </a:cubicBezTo>
                  <a:cubicBezTo>
                    <a:pt x="13451" y="2153"/>
                    <a:pt x="13369" y="2078"/>
                    <a:pt x="13283" y="2000"/>
                  </a:cubicBezTo>
                  <a:cubicBezTo>
                    <a:pt x="13187" y="1912"/>
                    <a:pt x="13092" y="1827"/>
                    <a:pt x="12996" y="1739"/>
                  </a:cubicBezTo>
                  <a:cubicBezTo>
                    <a:pt x="12910" y="1664"/>
                    <a:pt x="12825" y="1589"/>
                    <a:pt x="12739" y="1517"/>
                  </a:cubicBezTo>
                  <a:cubicBezTo>
                    <a:pt x="12641" y="1432"/>
                    <a:pt x="12543" y="1346"/>
                    <a:pt x="12444" y="1264"/>
                  </a:cubicBezTo>
                  <a:cubicBezTo>
                    <a:pt x="12356" y="1191"/>
                    <a:pt x="12268" y="1119"/>
                    <a:pt x="12180" y="1047"/>
                  </a:cubicBezTo>
                  <a:cubicBezTo>
                    <a:pt x="12079" y="964"/>
                    <a:pt x="11978" y="881"/>
                    <a:pt x="11877" y="801"/>
                  </a:cubicBezTo>
                  <a:cubicBezTo>
                    <a:pt x="11787" y="731"/>
                    <a:pt x="11696" y="659"/>
                    <a:pt x="11605" y="589"/>
                  </a:cubicBezTo>
                  <a:cubicBezTo>
                    <a:pt x="11502" y="509"/>
                    <a:pt x="11398" y="429"/>
                    <a:pt x="11295" y="351"/>
                  </a:cubicBezTo>
                  <a:cubicBezTo>
                    <a:pt x="11201" y="282"/>
                    <a:pt x="11111" y="214"/>
                    <a:pt x="11017" y="147"/>
                  </a:cubicBezTo>
                  <a:cubicBezTo>
                    <a:pt x="10950" y="98"/>
                    <a:pt x="10883" y="49"/>
                    <a:pt x="10813" y="0"/>
                  </a:cubicBezTo>
                  <a:cubicBezTo>
                    <a:pt x="10727" y="49"/>
                    <a:pt x="10660" y="98"/>
                    <a:pt x="10593" y="147"/>
                  </a:cubicBezTo>
                  <a:close/>
                </a:path>
              </a:pathLst>
            </a:custGeom>
            <a:solidFill>
              <a:srgbClr val="C13018"/>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600" b="1" i="0" u="none" strike="noStrike" kern="0" cap="none" spc="0" normalizeH="0" baseline="0" noProof="0" dirty="0">
                <a:ln>
                  <a:noFill/>
                </a:ln>
                <a:solidFill>
                  <a:srgbClr val="FFFFFF"/>
                </a:solidFill>
                <a:effectLst/>
                <a:uLnTx/>
                <a:uFillTx/>
              </a:endParaRPr>
            </a:p>
          </p:txBody>
        </p:sp>
        <p:grpSp>
          <p:nvGrpSpPr>
            <p:cNvPr id="12" name="Groupe 11">
              <a:extLst>
                <a:ext uri="{FF2B5EF4-FFF2-40B4-BE49-F238E27FC236}">
                  <a16:creationId xmlns:a16="http://schemas.microsoft.com/office/drawing/2014/main" id="{B400FAF2-7722-474D-8829-08A0C2D5230C}"/>
                </a:ext>
              </a:extLst>
            </p:cNvPr>
            <p:cNvGrpSpPr/>
            <p:nvPr/>
          </p:nvGrpSpPr>
          <p:grpSpPr>
            <a:xfrm>
              <a:off x="338440" y="996764"/>
              <a:ext cx="11515121" cy="5615798"/>
              <a:chOff x="338440" y="996764"/>
              <a:chExt cx="11515121" cy="5615798"/>
            </a:xfrm>
          </p:grpSpPr>
          <p:sp>
            <p:nvSpPr>
              <p:cNvPr id="13" name="Shape">
                <a:extLst>
                  <a:ext uri="{FF2B5EF4-FFF2-40B4-BE49-F238E27FC236}">
                    <a16:creationId xmlns:a16="http://schemas.microsoft.com/office/drawing/2014/main" id="{A5A2C0E3-B727-4DEA-A114-574A54E8CA81}"/>
                  </a:ext>
                </a:extLst>
              </p:cNvPr>
              <p:cNvSpPr/>
              <p:nvPr/>
            </p:nvSpPr>
            <p:spPr>
              <a:xfrm>
                <a:off x="3421045" y="2826779"/>
                <a:ext cx="2638779" cy="3215741"/>
              </a:xfrm>
              <a:custGeom>
                <a:avLst/>
                <a:gdLst/>
                <a:ahLst/>
                <a:cxnLst>
                  <a:cxn ang="0">
                    <a:pos x="wd2" y="hd2"/>
                  </a:cxn>
                  <a:cxn ang="5400000">
                    <a:pos x="wd2" y="hd2"/>
                  </a:cxn>
                  <a:cxn ang="10800000">
                    <a:pos x="wd2" y="hd2"/>
                  </a:cxn>
                  <a:cxn ang="16200000">
                    <a:pos x="wd2" y="hd2"/>
                  </a:cxn>
                </a:cxnLst>
                <a:rect l="0" t="0" r="r" b="b"/>
                <a:pathLst>
                  <a:path w="21600" h="21600" extrusionOk="0">
                    <a:moveTo>
                      <a:pt x="15585" y="9556"/>
                    </a:moveTo>
                    <a:cubicBezTo>
                      <a:pt x="15517" y="9529"/>
                      <a:pt x="15449" y="9500"/>
                      <a:pt x="15381" y="9472"/>
                    </a:cubicBezTo>
                    <a:cubicBezTo>
                      <a:pt x="15304" y="9440"/>
                      <a:pt x="15229" y="9406"/>
                      <a:pt x="15155" y="9373"/>
                    </a:cubicBezTo>
                    <a:cubicBezTo>
                      <a:pt x="15088" y="9343"/>
                      <a:pt x="15023" y="9315"/>
                      <a:pt x="14958" y="9284"/>
                    </a:cubicBezTo>
                    <a:cubicBezTo>
                      <a:pt x="14883" y="9250"/>
                      <a:pt x="14809" y="9213"/>
                      <a:pt x="14734" y="9178"/>
                    </a:cubicBezTo>
                    <a:cubicBezTo>
                      <a:pt x="14670" y="9147"/>
                      <a:pt x="14607" y="9118"/>
                      <a:pt x="14543" y="9086"/>
                    </a:cubicBezTo>
                    <a:cubicBezTo>
                      <a:pt x="14469" y="9050"/>
                      <a:pt x="14396" y="9011"/>
                      <a:pt x="14324" y="8973"/>
                    </a:cubicBezTo>
                    <a:cubicBezTo>
                      <a:pt x="14263" y="8941"/>
                      <a:pt x="14200" y="8910"/>
                      <a:pt x="14139" y="8878"/>
                    </a:cubicBezTo>
                    <a:cubicBezTo>
                      <a:pt x="14066" y="8839"/>
                      <a:pt x="13995" y="8798"/>
                      <a:pt x="13923" y="8758"/>
                    </a:cubicBezTo>
                    <a:cubicBezTo>
                      <a:pt x="13863" y="8725"/>
                      <a:pt x="13804" y="8693"/>
                      <a:pt x="13745" y="8659"/>
                    </a:cubicBezTo>
                    <a:cubicBezTo>
                      <a:pt x="13673" y="8617"/>
                      <a:pt x="13601" y="8574"/>
                      <a:pt x="13530" y="8532"/>
                    </a:cubicBezTo>
                    <a:cubicBezTo>
                      <a:pt x="13473" y="8498"/>
                      <a:pt x="13417" y="8464"/>
                      <a:pt x="13361" y="8430"/>
                    </a:cubicBezTo>
                    <a:cubicBezTo>
                      <a:pt x="13288" y="8385"/>
                      <a:pt x="13217" y="8339"/>
                      <a:pt x="13145" y="8293"/>
                    </a:cubicBezTo>
                    <a:cubicBezTo>
                      <a:pt x="13092" y="8258"/>
                      <a:pt x="13039" y="8227"/>
                      <a:pt x="12988" y="8192"/>
                    </a:cubicBezTo>
                    <a:cubicBezTo>
                      <a:pt x="12913" y="8142"/>
                      <a:pt x="12840" y="8092"/>
                      <a:pt x="12766" y="8041"/>
                    </a:cubicBezTo>
                    <a:cubicBezTo>
                      <a:pt x="12719" y="8009"/>
                      <a:pt x="12672" y="7977"/>
                      <a:pt x="12626" y="7944"/>
                    </a:cubicBezTo>
                    <a:cubicBezTo>
                      <a:pt x="12544" y="7886"/>
                      <a:pt x="12464" y="7827"/>
                      <a:pt x="12383" y="7768"/>
                    </a:cubicBezTo>
                    <a:cubicBezTo>
                      <a:pt x="12347" y="7742"/>
                      <a:pt x="12310" y="7716"/>
                      <a:pt x="12274" y="7688"/>
                    </a:cubicBezTo>
                    <a:cubicBezTo>
                      <a:pt x="12042" y="7514"/>
                      <a:pt x="11819" y="7334"/>
                      <a:pt x="11604" y="7149"/>
                    </a:cubicBezTo>
                    <a:cubicBezTo>
                      <a:pt x="11570" y="7119"/>
                      <a:pt x="11537" y="7090"/>
                      <a:pt x="11504" y="7060"/>
                    </a:cubicBezTo>
                    <a:cubicBezTo>
                      <a:pt x="11430" y="6996"/>
                      <a:pt x="11357" y="6931"/>
                      <a:pt x="11286" y="6867"/>
                    </a:cubicBezTo>
                    <a:cubicBezTo>
                      <a:pt x="11246" y="6830"/>
                      <a:pt x="11208" y="6793"/>
                      <a:pt x="11168" y="6755"/>
                    </a:cubicBezTo>
                    <a:cubicBezTo>
                      <a:pt x="11104" y="6696"/>
                      <a:pt x="11042" y="6637"/>
                      <a:pt x="10980" y="6575"/>
                    </a:cubicBezTo>
                    <a:cubicBezTo>
                      <a:pt x="10938" y="6534"/>
                      <a:pt x="10899" y="6493"/>
                      <a:pt x="10858" y="6452"/>
                    </a:cubicBezTo>
                    <a:cubicBezTo>
                      <a:pt x="10799" y="6394"/>
                      <a:pt x="10741" y="6336"/>
                      <a:pt x="10686" y="6277"/>
                    </a:cubicBezTo>
                    <a:cubicBezTo>
                      <a:pt x="10644" y="6234"/>
                      <a:pt x="10604" y="6189"/>
                      <a:pt x="10564" y="6145"/>
                    </a:cubicBezTo>
                    <a:cubicBezTo>
                      <a:pt x="10509" y="6087"/>
                      <a:pt x="10457" y="6030"/>
                      <a:pt x="10404" y="5971"/>
                    </a:cubicBezTo>
                    <a:cubicBezTo>
                      <a:pt x="10364" y="5925"/>
                      <a:pt x="10324" y="5879"/>
                      <a:pt x="10285" y="5832"/>
                    </a:cubicBezTo>
                    <a:cubicBezTo>
                      <a:pt x="10235" y="5774"/>
                      <a:pt x="10185" y="5716"/>
                      <a:pt x="10135" y="5658"/>
                    </a:cubicBezTo>
                    <a:cubicBezTo>
                      <a:pt x="10096" y="5610"/>
                      <a:pt x="10057" y="5562"/>
                      <a:pt x="10018" y="5514"/>
                    </a:cubicBezTo>
                    <a:cubicBezTo>
                      <a:pt x="9971" y="5456"/>
                      <a:pt x="9924" y="5397"/>
                      <a:pt x="9878" y="5338"/>
                    </a:cubicBezTo>
                    <a:cubicBezTo>
                      <a:pt x="9841" y="5289"/>
                      <a:pt x="9803" y="5239"/>
                      <a:pt x="9766" y="5189"/>
                    </a:cubicBezTo>
                    <a:cubicBezTo>
                      <a:pt x="9722" y="5130"/>
                      <a:pt x="9677" y="5071"/>
                      <a:pt x="9634" y="5011"/>
                    </a:cubicBezTo>
                    <a:cubicBezTo>
                      <a:pt x="9598" y="4960"/>
                      <a:pt x="9562" y="4909"/>
                      <a:pt x="9527" y="4858"/>
                    </a:cubicBezTo>
                    <a:cubicBezTo>
                      <a:pt x="9486" y="4797"/>
                      <a:pt x="9444" y="4738"/>
                      <a:pt x="9404" y="4678"/>
                    </a:cubicBezTo>
                    <a:cubicBezTo>
                      <a:pt x="9369" y="4625"/>
                      <a:pt x="9336" y="4573"/>
                      <a:pt x="9303" y="4521"/>
                    </a:cubicBezTo>
                    <a:cubicBezTo>
                      <a:pt x="9264" y="4460"/>
                      <a:pt x="9225" y="4399"/>
                      <a:pt x="9188" y="4339"/>
                    </a:cubicBezTo>
                    <a:cubicBezTo>
                      <a:pt x="9154" y="4285"/>
                      <a:pt x="9124" y="4232"/>
                      <a:pt x="9092" y="4178"/>
                    </a:cubicBezTo>
                    <a:cubicBezTo>
                      <a:pt x="9056" y="4117"/>
                      <a:pt x="9020" y="4055"/>
                      <a:pt x="8984" y="3994"/>
                    </a:cubicBezTo>
                    <a:cubicBezTo>
                      <a:pt x="8953" y="3939"/>
                      <a:pt x="8923" y="3885"/>
                      <a:pt x="8894" y="3829"/>
                    </a:cubicBezTo>
                    <a:cubicBezTo>
                      <a:pt x="8860" y="3766"/>
                      <a:pt x="8826" y="3705"/>
                      <a:pt x="8794" y="3642"/>
                    </a:cubicBezTo>
                    <a:cubicBezTo>
                      <a:pt x="8765" y="3586"/>
                      <a:pt x="8737" y="3531"/>
                      <a:pt x="8709" y="3475"/>
                    </a:cubicBezTo>
                    <a:cubicBezTo>
                      <a:pt x="8679" y="3412"/>
                      <a:pt x="8647" y="3348"/>
                      <a:pt x="8618" y="3286"/>
                    </a:cubicBezTo>
                    <a:cubicBezTo>
                      <a:pt x="8591" y="3229"/>
                      <a:pt x="8565" y="3172"/>
                      <a:pt x="8540" y="3115"/>
                    </a:cubicBezTo>
                    <a:cubicBezTo>
                      <a:pt x="8511" y="3051"/>
                      <a:pt x="8483" y="2988"/>
                      <a:pt x="8455" y="2924"/>
                    </a:cubicBezTo>
                    <a:cubicBezTo>
                      <a:pt x="8430" y="2866"/>
                      <a:pt x="8407" y="2809"/>
                      <a:pt x="8385" y="2751"/>
                    </a:cubicBezTo>
                    <a:cubicBezTo>
                      <a:pt x="8358" y="2686"/>
                      <a:pt x="8333" y="2622"/>
                      <a:pt x="8308" y="2557"/>
                    </a:cubicBezTo>
                    <a:cubicBezTo>
                      <a:pt x="8286" y="2499"/>
                      <a:pt x="8265" y="2440"/>
                      <a:pt x="8243" y="2382"/>
                    </a:cubicBezTo>
                    <a:cubicBezTo>
                      <a:pt x="8219" y="2317"/>
                      <a:pt x="8197" y="2252"/>
                      <a:pt x="8175" y="2186"/>
                    </a:cubicBezTo>
                    <a:cubicBezTo>
                      <a:pt x="8156" y="2127"/>
                      <a:pt x="8136" y="2068"/>
                      <a:pt x="8117" y="2008"/>
                    </a:cubicBezTo>
                    <a:cubicBezTo>
                      <a:pt x="8096" y="1942"/>
                      <a:pt x="8075" y="1876"/>
                      <a:pt x="8057" y="1810"/>
                    </a:cubicBezTo>
                    <a:cubicBezTo>
                      <a:pt x="8039" y="1749"/>
                      <a:pt x="8023" y="1689"/>
                      <a:pt x="8006" y="1629"/>
                    </a:cubicBezTo>
                    <a:cubicBezTo>
                      <a:pt x="7988" y="1563"/>
                      <a:pt x="7970" y="1496"/>
                      <a:pt x="7953" y="1428"/>
                    </a:cubicBezTo>
                    <a:cubicBezTo>
                      <a:pt x="7938" y="1368"/>
                      <a:pt x="7923" y="1307"/>
                      <a:pt x="7909" y="1246"/>
                    </a:cubicBezTo>
                    <a:cubicBezTo>
                      <a:pt x="7894" y="1179"/>
                      <a:pt x="7878" y="1112"/>
                      <a:pt x="7864" y="1045"/>
                    </a:cubicBezTo>
                    <a:cubicBezTo>
                      <a:pt x="7852" y="983"/>
                      <a:pt x="7839" y="922"/>
                      <a:pt x="7827" y="860"/>
                    </a:cubicBezTo>
                    <a:cubicBezTo>
                      <a:pt x="7814" y="793"/>
                      <a:pt x="7802" y="725"/>
                      <a:pt x="7791" y="657"/>
                    </a:cubicBezTo>
                    <a:cubicBezTo>
                      <a:pt x="7781" y="595"/>
                      <a:pt x="7770" y="533"/>
                      <a:pt x="7762" y="470"/>
                    </a:cubicBezTo>
                    <a:cubicBezTo>
                      <a:pt x="7752" y="402"/>
                      <a:pt x="7742" y="333"/>
                      <a:pt x="7734" y="265"/>
                    </a:cubicBezTo>
                    <a:cubicBezTo>
                      <a:pt x="7726" y="203"/>
                      <a:pt x="7719" y="140"/>
                      <a:pt x="7712" y="77"/>
                    </a:cubicBezTo>
                    <a:cubicBezTo>
                      <a:pt x="7709" y="51"/>
                      <a:pt x="7705" y="26"/>
                      <a:pt x="7702" y="0"/>
                    </a:cubicBezTo>
                    <a:cubicBezTo>
                      <a:pt x="5470" y="912"/>
                      <a:pt x="3579" y="2299"/>
                      <a:pt x="2219" y="4023"/>
                    </a:cubicBezTo>
                    <a:cubicBezTo>
                      <a:pt x="767" y="5865"/>
                      <a:pt x="0" y="8002"/>
                      <a:pt x="0" y="10205"/>
                    </a:cubicBezTo>
                    <a:cubicBezTo>
                      <a:pt x="0" y="16487"/>
                      <a:pt x="6229" y="21600"/>
                      <a:pt x="13887" y="21600"/>
                    </a:cubicBezTo>
                    <a:cubicBezTo>
                      <a:pt x="16654" y="21600"/>
                      <a:pt x="19314" y="20938"/>
                      <a:pt x="21600" y="19681"/>
                    </a:cubicBezTo>
                    <a:cubicBezTo>
                      <a:pt x="21581" y="19670"/>
                      <a:pt x="21563" y="19658"/>
                      <a:pt x="21545" y="19646"/>
                    </a:cubicBezTo>
                    <a:cubicBezTo>
                      <a:pt x="21488" y="19612"/>
                      <a:pt x="21431" y="19576"/>
                      <a:pt x="21375" y="19541"/>
                    </a:cubicBezTo>
                    <a:cubicBezTo>
                      <a:pt x="21317" y="19505"/>
                      <a:pt x="21259" y="19468"/>
                      <a:pt x="21202" y="19431"/>
                    </a:cubicBezTo>
                    <a:cubicBezTo>
                      <a:pt x="21146" y="19395"/>
                      <a:pt x="21092" y="19359"/>
                      <a:pt x="21038" y="19323"/>
                    </a:cubicBezTo>
                    <a:cubicBezTo>
                      <a:pt x="20981" y="19285"/>
                      <a:pt x="20925" y="19246"/>
                      <a:pt x="20868" y="19208"/>
                    </a:cubicBezTo>
                    <a:cubicBezTo>
                      <a:pt x="20815" y="19171"/>
                      <a:pt x="20762" y="19135"/>
                      <a:pt x="20710" y="19097"/>
                    </a:cubicBezTo>
                    <a:cubicBezTo>
                      <a:pt x="20654" y="19057"/>
                      <a:pt x="20597" y="19018"/>
                      <a:pt x="20543" y="18978"/>
                    </a:cubicBezTo>
                    <a:cubicBezTo>
                      <a:pt x="20492" y="18940"/>
                      <a:pt x="20442" y="18903"/>
                      <a:pt x="20391" y="18865"/>
                    </a:cubicBezTo>
                    <a:cubicBezTo>
                      <a:pt x="20335" y="18824"/>
                      <a:pt x="20281" y="18783"/>
                      <a:pt x="20227" y="18741"/>
                    </a:cubicBezTo>
                    <a:cubicBezTo>
                      <a:pt x="20177" y="18702"/>
                      <a:pt x="20128" y="18665"/>
                      <a:pt x="20080" y="18626"/>
                    </a:cubicBezTo>
                    <a:cubicBezTo>
                      <a:pt x="20026" y="18583"/>
                      <a:pt x="19973" y="18541"/>
                      <a:pt x="19920" y="18497"/>
                    </a:cubicBezTo>
                    <a:cubicBezTo>
                      <a:pt x="19873" y="18459"/>
                      <a:pt x="19826" y="18419"/>
                      <a:pt x="19779" y="18380"/>
                    </a:cubicBezTo>
                    <a:cubicBezTo>
                      <a:pt x="19726" y="18336"/>
                      <a:pt x="19675" y="18291"/>
                      <a:pt x="19623" y="18247"/>
                    </a:cubicBezTo>
                    <a:cubicBezTo>
                      <a:pt x="19578" y="18207"/>
                      <a:pt x="19533" y="18167"/>
                      <a:pt x="19489" y="18127"/>
                    </a:cubicBezTo>
                    <a:cubicBezTo>
                      <a:pt x="19438" y="18082"/>
                      <a:pt x="19388" y="18035"/>
                      <a:pt x="19338" y="17990"/>
                    </a:cubicBezTo>
                    <a:cubicBezTo>
                      <a:pt x="19295" y="17950"/>
                      <a:pt x="19250" y="17909"/>
                      <a:pt x="19209" y="17868"/>
                    </a:cubicBezTo>
                    <a:cubicBezTo>
                      <a:pt x="19159" y="17821"/>
                      <a:pt x="19110" y="17774"/>
                      <a:pt x="19062" y="17726"/>
                    </a:cubicBezTo>
                    <a:cubicBezTo>
                      <a:pt x="19020" y="17685"/>
                      <a:pt x="18979" y="17644"/>
                      <a:pt x="18937" y="17602"/>
                    </a:cubicBezTo>
                    <a:cubicBezTo>
                      <a:pt x="18888" y="17553"/>
                      <a:pt x="18841" y="17505"/>
                      <a:pt x="18794" y="17455"/>
                    </a:cubicBezTo>
                    <a:cubicBezTo>
                      <a:pt x="18754" y="17413"/>
                      <a:pt x="18714" y="17371"/>
                      <a:pt x="18675" y="17328"/>
                    </a:cubicBezTo>
                    <a:cubicBezTo>
                      <a:pt x="18629" y="17278"/>
                      <a:pt x="18583" y="17228"/>
                      <a:pt x="18537" y="17178"/>
                    </a:cubicBezTo>
                    <a:cubicBezTo>
                      <a:pt x="18499" y="17136"/>
                      <a:pt x="18461" y="17093"/>
                      <a:pt x="18424" y="17050"/>
                    </a:cubicBezTo>
                    <a:cubicBezTo>
                      <a:pt x="18379" y="16998"/>
                      <a:pt x="18335" y="16947"/>
                      <a:pt x="18292" y="16896"/>
                    </a:cubicBezTo>
                    <a:cubicBezTo>
                      <a:pt x="18256" y="16853"/>
                      <a:pt x="18218" y="16809"/>
                      <a:pt x="18182" y="16766"/>
                    </a:cubicBezTo>
                    <a:cubicBezTo>
                      <a:pt x="18139" y="16714"/>
                      <a:pt x="18098" y="16662"/>
                      <a:pt x="18056" y="16609"/>
                    </a:cubicBezTo>
                    <a:cubicBezTo>
                      <a:pt x="18022" y="16565"/>
                      <a:pt x="17987" y="16522"/>
                      <a:pt x="17952" y="16477"/>
                    </a:cubicBezTo>
                    <a:cubicBezTo>
                      <a:pt x="17911" y="16424"/>
                      <a:pt x="17870" y="16370"/>
                      <a:pt x="17830" y="16317"/>
                    </a:cubicBezTo>
                    <a:cubicBezTo>
                      <a:pt x="17797" y="16272"/>
                      <a:pt x="17764" y="16228"/>
                      <a:pt x="17732" y="16182"/>
                    </a:cubicBezTo>
                    <a:cubicBezTo>
                      <a:pt x="17693" y="16128"/>
                      <a:pt x="17654" y="16073"/>
                      <a:pt x="17616" y="16018"/>
                    </a:cubicBezTo>
                    <a:cubicBezTo>
                      <a:pt x="17585" y="15973"/>
                      <a:pt x="17554" y="15927"/>
                      <a:pt x="17522" y="15882"/>
                    </a:cubicBezTo>
                    <a:cubicBezTo>
                      <a:pt x="17485" y="15826"/>
                      <a:pt x="17449" y="15770"/>
                      <a:pt x="17413" y="15716"/>
                    </a:cubicBezTo>
                    <a:cubicBezTo>
                      <a:pt x="17383" y="15670"/>
                      <a:pt x="17353" y="15624"/>
                      <a:pt x="17324" y="15578"/>
                    </a:cubicBezTo>
                    <a:cubicBezTo>
                      <a:pt x="17289" y="15522"/>
                      <a:pt x="17254" y="15465"/>
                      <a:pt x="17220" y="15408"/>
                    </a:cubicBezTo>
                    <a:cubicBezTo>
                      <a:pt x="17192" y="15362"/>
                      <a:pt x="17163" y="15315"/>
                      <a:pt x="17137" y="15268"/>
                    </a:cubicBezTo>
                    <a:cubicBezTo>
                      <a:pt x="17103" y="15212"/>
                      <a:pt x="17071" y="15153"/>
                      <a:pt x="17038" y="15095"/>
                    </a:cubicBezTo>
                    <a:cubicBezTo>
                      <a:pt x="17012" y="15049"/>
                      <a:pt x="16985" y="15001"/>
                      <a:pt x="16959" y="14953"/>
                    </a:cubicBezTo>
                    <a:cubicBezTo>
                      <a:pt x="16927" y="14895"/>
                      <a:pt x="16898" y="14837"/>
                      <a:pt x="16868" y="14779"/>
                    </a:cubicBezTo>
                    <a:cubicBezTo>
                      <a:pt x="16843" y="14731"/>
                      <a:pt x="16818" y="14683"/>
                      <a:pt x="16794" y="14636"/>
                    </a:cubicBezTo>
                    <a:cubicBezTo>
                      <a:pt x="16765" y="14576"/>
                      <a:pt x="16737" y="14517"/>
                      <a:pt x="16708" y="14458"/>
                    </a:cubicBezTo>
                    <a:cubicBezTo>
                      <a:pt x="16684" y="14410"/>
                      <a:pt x="16662" y="14361"/>
                      <a:pt x="16640" y="14312"/>
                    </a:cubicBezTo>
                    <a:cubicBezTo>
                      <a:pt x="16612" y="14253"/>
                      <a:pt x="16587" y="14193"/>
                      <a:pt x="16561" y="14133"/>
                    </a:cubicBezTo>
                    <a:cubicBezTo>
                      <a:pt x="16540" y="14084"/>
                      <a:pt x="16518" y="14035"/>
                      <a:pt x="16497" y="13986"/>
                    </a:cubicBezTo>
                    <a:cubicBezTo>
                      <a:pt x="16472" y="13925"/>
                      <a:pt x="16449" y="13865"/>
                      <a:pt x="16425" y="13805"/>
                    </a:cubicBezTo>
                    <a:cubicBezTo>
                      <a:pt x="16406" y="13756"/>
                      <a:pt x="16386" y="13706"/>
                      <a:pt x="16367" y="13657"/>
                    </a:cubicBezTo>
                    <a:cubicBezTo>
                      <a:pt x="16345" y="13595"/>
                      <a:pt x="16322" y="13535"/>
                      <a:pt x="16300" y="13474"/>
                    </a:cubicBezTo>
                    <a:cubicBezTo>
                      <a:pt x="16282" y="13423"/>
                      <a:pt x="16264" y="13373"/>
                      <a:pt x="16248" y="13323"/>
                    </a:cubicBezTo>
                    <a:cubicBezTo>
                      <a:pt x="16227" y="13262"/>
                      <a:pt x="16207" y="13200"/>
                      <a:pt x="16188" y="13138"/>
                    </a:cubicBezTo>
                    <a:cubicBezTo>
                      <a:pt x="16173" y="13088"/>
                      <a:pt x="16156" y="13038"/>
                      <a:pt x="16141" y="12986"/>
                    </a:cubicBezTo>
                    <a:cubicBezTo>
                      <a:pt x="16123" y="12924"/>
                      <a:pt x="16105" y="12861"/>
                      <a:pt x="16088" y="12799"/>
                    </a:cubicBezTo>
                    <a:cubicBezTo>
                      <a:pt x="16074" y="12749"/>
                      <a:pt x="16059" y="12698"/>
                      <a:pt x="16046" y="12647"/>
                    </a:cubicBezTo>
                    <a:cubicBezTo>
                      <a:pt x="16030" y="12583"/>
                      <a:pt x="16014" y="12520"/>
                      <a:pt x="15999" y="12456"/>
                    </a:cubicBezTo>
                    <a:cubicBezTo>
                      <a:pt x="15987" y="12406"/>
                      <a:pt x="15974" y="12356"/>
                      <a:pt x="15963" y="12305"/>
                    </a:cubicBezTo>
                    <a:cubicBezTo>
                      <a:pt x="15949" y="12240"/>
                      <a:pt x="15937" y="12175"/>
                      <a:pt x="15923" y="12111"/>
                    </a:cubicBezTo>
                    <a:cubicBezTo>
                      <a:pt x="15913" y="12061"/>
                      <a:pt x="15902" y="12011"/>
                      <a:pt x="15892" y="11961"/>
                    </a:cubicBezTo>
                    <a:cubicBezTo>
                      <a:pt x="15880" y="11895"/>
                      <a:pt x="15870" y="11829"/>
                      <a:pt x="15859" y="11763"/>
                    </a:cubicBezTo>
                    <a:cubicBezTo>
                      <a:pt x="15851" y="11713"/>
                      <a:pt x="15842" y="11664"/>
                      <a:pt x="15834" y="11614"/>
                    </a:cubicBezTo>
                    <a:cubicBezTo>
                      <a:pt x="15824" y="11545"/>
                      <a:pt x="15816" y="11478"/>
                      <a:pt x="15808" y="11410"/>
                    </a:cubicBezTo>
                    <a:cubicBezTo>
                      <a:pt x="15802" y="11362"/>
                      <a:pt x="15795" y="11313"/>
                      <a:pt x="15790" y="11266"/>
                    </a:cubicBezTo>
                    <a:cubicBezTo>
                      <a:pt x="15781" y="11195"/>
                      <a:pt x="15776" y="11123"/>
                      <a:pt x="15770" y="11052"/>
                    </a:cubicBezTo>
                    <a:cubicBezTo>
                      <a:pt x="15766" y="11006"/>
                      <a:pt x="15761" y="10960"/>
                      <a:pt x="15758" y="10914"/>
                    </a:cubicBezTo>
                    <a:cubicBezTo>
                      <a:pt x="15752" y="10834"/>
                      <a:pt x="15748" y="10756"/>
                      <a:pt x="15744" y="10676"/>
                    </a:cubicBezTo>
                    <a:cubicBezTo>
                      <a:pt x="15743" y="10637"/>
                      <a:pt x="15740" y="10600"/>
                      <a:pt x="15737" y="10562"/>
                    </a:cubicBezTo>
                    <a:cubicBezTo>
                      <a:pt x="15733" y="10444"/>
                      <a:pt x="15730" y="10327"/>
                      <a:pt x="15730" y="10208"/>
                    </a:cubicBezTo>
                    <a:cubicBezTo>
                      <a:pt x="15730" y="10105"/>
                      <a:pt x="15733" y="9999"/>
                      <a:pt x="15736" y="9892"/>
                    </a:cubicBezTo>
                    <a:cubicBezTo>
                      <a:pt x="15737" y="9859"/>
                      <a:pt x="15738" y="9825"/>
                      <a:pt x="15740" y="9790"/>
                    </a:cubicBezTo>
                    <a:cubicBezTo>
                      <a:pt x="15743" y="9736"/>
                      <a:pt x="15744" y="9682"/>
                      <a:pt x="15747" y="9628"/>
                    </a:cubicBezTo>
                    <a:cubicBezTo>
                      <a:pt x="15695" y="9602"/>
                      <a:pt x="15640" y="9578"/>
                      <a:pt x="15585" y="9556"/>
                    </a:cubicBezTo>
                    <a:close/>
                  </a:path>
                </a:pathLst>
              </a:custGeom>
              <a:solidFill>
                <a:srgbClr val="FFCC4C"/>
              </a:solidFill>
              <a:ln w="12700">
                <a:miter lim="400000"/>
              </a:ln>
            </p:spPr>
            <p:txBody>
              <a:bodyPr lIns="548640" tIns="38100" rIns="38100" bIns="1005840" anchor="b"/>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600" b="1" i="0" u="none" strike="noStrike" kern="0" cap="none" spc="0" normalizeH="0" baseline="0" noProof="0" dirty="0">
                  <a:ln>
                    <a:noFill/>
                  </a:ln>
                  <a:solidFill>
                    <a:prstClr val="black">
                      <a:lumMod val="85000"/>
                      <a:lumOff val="15000"/>
                    </a:prstClr>
                  </a:solidFill>
                  <a:effectLst/>
                  <a:uLnTx/>
                  <a:uFillTx/>
                </a:endParaRPr>
              </a:p>
            </p:txBody>
          </p:sp>
          <p:sp>
            <p:nvSpPr>
              <p:cNvPr id="14" name="Shape">
                <a:extLst>
                  <a:ext uri="{FF2B5EF4-FFF2-40B4-BE49-F238E27FC236}">
                    <a16:creationId xmlns:a16="http://schemas.microsoft.com/office/drawing/2014/main" id="{5C8FC4E9-559A-4AA4-8471-12BF6E68E3B9}"/>
                  </a:ext>
                </a:extLst>
              </p:cNvPr>
              <p:cNvSpPr/>
              <p:nvPr/>
            </p:nvSpPr>
            <p:spPr>
              <a:xfrm>
                <a:off x="6132176" y="2826778"/>
                <a:ext cx="2638779" cy="3216250"/>
              </a:xfrm>
              <a:custGeom>
                <a:avLst/>
                <a:gdLst/>
                <a:ahLst/>
                <a:cxnLst>
                  <a:cxn ang="0">
                    <a:pos x="wd2" y="hd2"/>
                  </a:cxn>
                  <a:cxn ang="5400000">
                    <a:pos x="wd2" y="hd2"/>
                  </a:cxn>
                  <a:cxn ang="10800000">
                    <a:pos x="wd2" y="hd2"/>
                  </a:cxn>
                  <a:cxn ang="16200000">
                    <a:pos x="wd2" y="hd2"/>
                  </a:cxn>
                </a:cxnLst>
                <a:rect l="0" t="0" r="r" b="b"/>
                <a:pathLst>
                  <a:path w="21600" h="21600" extrusionOk="0">
                    <a:moveTo>
                      <a:pt x="5862" y="9780"/>
                    </a:moveTo>
                    <a:cubicBezTo>
                      <a:pt x="5863" y="9816"/>
                      <a:pt x="5866" y="9853"/>
                      <a:pt x="5867" y="9888"/>
                    </a:cubicBezTo>
                    <a:cubicBezTo>
                      <a:pt x="5871" y="9996"/>
                      <a:pt x="5873" y="10102"/>
                      <a:pt x="5873" y="10205"/>
                    </a:cubicBezTo>
                    <a:cubicBezTo>
                      <a:pt x="5873" y="10324"/>
                      <a:pt x="5870" y="10442"/>
                      <a:pt x="5866" y="10559"/>
                    </a:cubicBezTo>
                    <a:cubicBezTo>
                      <a:pt x="5864" y="10598"/>
                      <a:pt x="5862" y="10636"/>
                      <a:pt x="5859" y="10673"/>
                    </a:cubicBezTo>
                    <a:cubicBezTo>
                      <a:pt x="5855" y="10753"/>
                      <a:pt x="5852" y="10832"/>
                      <a:pt x="5845" y="10911"/>
                    </a:cubicBezTo>
                    <a:cubicBezTo>
                      <a:pt x="5842" y="10956"/>
                      <a:pt x="5837" y="11002"/>
                      <a:pt x="5832" y="11049"/>
                    </a:cubicBezTo>
                    <a:cubicBezTo>
                      <a:pt x="5825" y="11120"/>
                      <a:pt x="5820" y="11191"/>
                      <a:pt x="5813" y="11263"/>
                    </a:cubicBezTo>
                    <a:cubicBezTo>
                      <a:pt x="5807" y="11312"/>
                      <a:pt x="5800" y="11359"/>
                      <a:pt x="5795" y="11407"/>
                    </a:cubicBezTo>
                    <a:cubicBezTo>
                      <a:pt x="5787" y="11475"/>
                      <a:pt x="5778" y="11544"/>
                      <a:pt x="5769" y="11611"/>
                    </a:cubicBezTo>
                    <a:cubicBezTo>
                      <a:pt x="5762" y="11661"/>
                      <a:pt x="5752" y="11710"/>
                      <a:pt x="5744" y="11760"/>
                    </a:cubicBezTo>
                    <a:cubicBezTo>
                      <a:pt x="5733" y="11826"/>
                      <a:pt x="5723" y="11892"/>
                      <a:pt x="5710" y="11958"/>
                    </a:cubicBezTo>
                    <a:cubicBezTo>
                      <a:pt x="5701" y="12008"/>
                      <a:pt x="5690" y="12058"/>
                      <a:pt x="5680" y="12108"/>
                    </a:cubicBezTo>
                    <a:cubicBezTo>
                      <a:pt x="5667" y="12173"/>
                      <a:pt x="5655" y="12238"/>
                      <a:pt x="5640" y="12302"/>
                    </a:cubicBezTo>
                    <a:cubicBezTo>
                      <a:pt x="5629" y="12352"/>
                      <a:pt x="5616" y="12403"/>
                      <a:pt x="5604" y="12453"/>
                    </a:cubicBezTo>
                    <a:cubicBezTo>
                      <a:pt x="5588" y="12517"/>
                      <a:pt x="5573" y="12580"/>
                      <a:pt x="5556" y="12644"/>
                    </a:cubicBezTo>
                    <a:cubicBezTo>
                      <a:pt x="5544" y="12694"/>
                      <a:pt x="5529" y="12744"/>
                      <a:pt x="5515" y="12794"/>
                    </a:cubicBezTo>
                    <a:cubicBezTo>
                      <a:pt x="5497" y="12857"/>
                      <a:pt x="5480" y="12921"/>
                      <a:pt x="5462" y="12983"/>
                    </a:cubicBezTo>
                    <a:cubicBezTo>
                      <a:pt x="5447" y="13033"/>
                      <a:pt x="5430" y="13083"/>
                      <a:pt x="5415" y="13133"/>
                    </a:cubicBezTo>
                    <a:cubicBezTo>
                      <a:pt x="5395" y="13196"/>
                      <a:pt x="5376" y="13257"/>
                      <a:pt x="5355" y="13320"/>
                    </a:cubicBezTo>
                    <a:cubicBezTo>
                      <a:pt x="5339" y="13370"/>
                      <a:pt x="5321" y="13419"/>
                      <a:pt x="5303" y="13469"/>
                    </a:cubicBezTo>
                    <a:cubicBezTo>
                      <a:pt x="5280" y="13531"/>
                      <a:pt x="5260" y="13592"/>
                      <a:pt x="5236" y="13652"/>
                    </a:cubicBezTo>
                    <a:cubicBezTo>
                      <a:pt x="5218" y="13702"/>
                      <a:pt x="5197" y="13751"/>
                      <a:pt x="5178" y="13800"/>
                    </a:cubicBezTo>
                    <a:cubicBezTo>
                      <a:pt x="5154" y="13861"/>
                      <a:pt x="5131" y="13921"/>
                      <a:pt x="5106" y="13981"/>
                    </a:cubicBezTo>
                    <a:cubicBezTo>
                      <a:pt x="5085" y="14030"/>
                      <a:pt x="5064" y="14079"/>
                      <a:pt x="5043" y="14128"/>
                    </a:cubicBezTo>
                    <a:cubicBezTo>
                      <a:pt x="5017" y="14188"/>
                      <a:pt x="4992" y="14249"/>
                      <a:pt x="4964" y="14308"/>
                    </a:cubicBezTo>
                    <a:cubicBezTo>
                      <a:pt x="4942" y="14356"/>
                      <a:pt x="4918" y="14405"/>
                      <a:pt x="4896" y="14452"/>
                    </a:cubicBezTo>
                    <a:cubicBezTo>
                      <a:pt x="4868" y="14512"/>
                      <a:pt x="4839" y="14571"/>
                      <a:pt x="4810" y="14630"/>
                    </a:cubicBezTo>
                    <a:cubicBezTo>
                      <a:pt x="4787" y="14678"/>
                      <a:pt x="4762" y="14725"/>
                      <a:pt x="4737" y="14773"/>
                    </a:cubicBezTo>
                    <a:cubicBezTo>
                      <a:pt x="4706" y="14831"/>
                      <a:pt x="4676" y="14890"/>
                      <a:pt x="4645" y="14949"/>
                    </a:cubicBezTo>
                    <a:cubicBezTo>
                      <a:pt x="4620" y="14996"/>
                      <a:pt x="4592" y="15043"/>
                      <a:pt x="4566" y="15090"/>
                    </a:cubicBezTo>
                    <a:cubicBezTo>
                      <a:pt x="4534" y="15148"/>
                      <a:pt x="4501" y="15205"/>
                      <a:pt x="4468" y="15263"/>
                    </a:cubicBezTo>
                    <a:cubicBezTo>
                      <a:pt x="4440" y="15309"/>
                      <a:pt x="4412" y="15356"/>
                      <a:pt x="4384" y="15403"/>
                    </a:cubicBezTo>
                    <a:cubicBezTo>
                      <a:pt x="4350" y="15459"/>
                      <a:pt x="4315" y="15516"/>
                      <a:pt x="4280" y="15573"/>
                    </a:cubicBezTo>
                    <a:cubicBezTo>
                      <a:pt x="4251" y="15619"/>
                      <a:pt x="4222" y="15665"/>
                      <a:pt x="4192" y="15711"/>
                    </a:cubicBezTo>
                    <a:cubicBezTo>
                      <a:pt x="4155" y="15767"/>
                      <a:pt x="4119" y="15822"/>
                      <a:pt x="4082" y="15878"/>
                    </a:cubicBezTo>
                    <a:cubicBezTo>
                      <a:pt x="4051" y="15924"/>
                      <a:pt x="4020" y="15969"/>
                      <a:pt x="3989" y="16014"/>
                    </a:cubicBezTo>
                    <a:cubicBezTo>
                      <a:pt x="3950" y="16068"/>
                      <a:pt x="3913" y="16124"/>
                      <a:pt x="3873" y="16178"/>
                    </a:cubicBezTo>
                    <a:cubicBezTo>
                      <a:pt x="3841" y="16222"/>
                      <a:pt x="3807" y="16266"/>
                      <a:pt x="3774" y="16311"/>
                    </a:cubicBezTo>
                    <a:cubicBezTo>
                      <a:pt x="3734" y="16364"/>
                      <a:pt x="3694" y="16419"/>
                      <a:pt x="3652" y="16472"/>
                    </a:cubicBezTo>
                    <a:cubicBezTo>
                      <a:pt x="3619" y="16517"/>
                      <a:pt x="3584" y="16560"/>
                      <a:pt x="3549" y="16604"/>
                    </a:cubicBezTo>
                    <a:cubicBezTo>
                      <a:pt x="3508" y="16658"/>
                      <a:pt x="3465" y="16710"/>
                      <a:pt x="3422" y="16762"/>
                    </a:cubicBezTo>
                    <a:cubicBezTo>
                      <a:pt x="3386" y="16806"/>
                      <a:pt x="3350" y="16849"/>
                      <a:pt x="3314" y="16892"/>
                    </a:cubicBezTo>
                    <a:cubicBezTo>
                      <a:pt x="3269" y="16945"/>
                      <a:pt x="3225" y="16996"/>
                      <a:pt x="3180" y="17047"/>
                    </a:cubicBezTo>
                    <a:cubicBezTo>
                      <a:pt x="3143" y="17089"/>
                      <a:pt x="3106" y="17132"/>
                      <a:pt x="3067" y="17174"/>
                    </a:cubicBezTo>
                    <a:cubicBezTo>
                      <a:pt x="3021" y="17226"/>
                      <a:pt x="2975" y="17276"/>
                      <a:pt x="2928" y="17326"/>
                    </a:cubicBezTo>
                    <a:cubicBezTo>
                      <a:pt x="2889" y="17368"/>
                      <a:pt x="2849" y="17409"/>
                      <a:pt x="2810" y="17451"/>
                    </a:cubicBezTo>
                    <a:cubicBezTo>
                      <a:pt x="2763" y="17500"/>
                      <a:pt x="2714" y="17550"/>
                      <a:pt x="2666" y="17599"/>
                    </a:cubicBezTo>
                    <a:cubicBezTo>
                      <a:pt x="2626" y="17640"/>
                      <a:pt x="2584" y="17681"/>
                      <a:pt x="2542" y="17722"/>
                    </a:cubicBezTo>
                    <a:cubicBezTo>
                      <a:pt x="2494" y="17770"/>
                      <a:pt x="2444" y="17818"/>
                      <a:pt x="2394" y="17865"/>
                    </a:cubicBezTo>
                    <a:cubicBezTo>
                      <a:pt x="2351" y="17905"/>
                      <a:pt x="2309" y="17946"/>
                      <a:pt x="2266" y="17986"/>
                    </a:cubicBezTo>
                    <a:cubicBezTo>
                      <a:pt x="2215" y="18032"/>
                      <a:pt x="2165" y="18079"/>
                      <a:pt x="2112" y="18126"/>
                    </a:cubicBezTo>
                    <a:cubicBezTo>
                      <a:pt x="2068" y="18166"/>
                      <a:pt x="2024" y="18204"/>
                      <a:pt x="1979" y="18244"/>
                    </a:cubicBezTo>
                    <a:cubicBezTo>
                      <a:pt x="1927" y="18290"/>
                      <a:pt x="1874" y="18334"/>
                      <a:pt x="1821" y="18380"/>
                    </a:cubicBezTo>
                    <a:cubicBezTo>
                      <a:pt x="1775" y="18418"/>
                      <a:pt x="1730" y="18457"/>
                      <a:pt x="1682" y="18496"/>
                    </a:cubicBezTo>
                    <a:cubicBezTo>
                      <a:pt x="1628" y="18540"/>
                      <a:pt x="1576" y="18583"/>
                      <a:pt x="1520" y="18626"/>
                    </a:cubicBezTo>
                    <a:cubicBezTo>
                      <a:pt x="1473" y="18664"/>
                      <a:pt x="1424" y="18703"/>
                      <a:pt x="1376" y="18740"/>
                    </a:cubicBezTo>
                    <a:cubicBezTo>
                      <a:pt x="1320" y="18782"/>
                      <a:pt x="1265" y="18824"/>
                      <a:pt x="1209" y="18867"/>
                    </a:cubicBezTo>
                    <a:cubicBezTo>
                      <a:pt x="1160" y="18904"/>
                      <a:pt x="1110" y="18941"/>
                      <a:pt x="1060" y="18978"/>
                    </a:cubicBezTo>
                    <a:cubicBezTo>
                      <a:pt x="1004" y="19019"/>
                      <a:pt x="947" y="19059"/>
                      <a:pt x="890" y="19100"/>
                    </a:cubicBezTo>
                    <a:cubicBezTo>
                      <a:pt x="839" y="19136"/>
                      <a:pt x="788" y="19173"/>
                      <a:pt x="735" y="19208"/>
                    </a:cubicBezTo>
                    <a:cubicBezTo>
                      <a:pt x="678" y="19248"/>
                      <a:pt x="620" y="19286"/>
                      <a:pt x="562" y="19325"/>
                    </a:cubicBezTo>
                    <a:cubicBezTo>
                      <a:pt x="509" y="19360"/>
                      <a:pt x="455" y="19396"/>
                      <a:pt x="401" y="19431"/>
                    </a:cubicBezTo>
                    <a:cubicBezTo>
                      <a:pt x="343" y="19469"/>
                      <a:pt x="283" y="19506"/>
                      <a:pt x="223" y="19544"/>
                    </a:cubicBezTo>
                    <a:cubicBezTo>
                      <a:pt x="168" y="19578"/>
                      <a:pt x="114" y="19613"/>
                      <a:pt x="57" y="19646"/>
                    </a:cubicBezTo>
                    <a:cubicBezTo>
                      <a:pt x="37" y="19657"/>
                      <a:pt x="19" y="19670"/>
                      <a:pt x="0" y="19681"/>
                    </a:cubicBezTo>
                    <a:cubicBezTo>
                      <a:pt x="2286" y="20938"/>
                      <a:pt x="4946" y="21600"/>
                      <a:pt x="7713" y="21600"/>
                    </a:cubicBezTo>
                    <a:cubicBezTo>
                      <a:pt x="15370" y="21600"/>
                      <a:pt x="21600" y="16489"/>
                      <a:pt x="21600" y="10207"/>
                    </a:cubicBezTo>
                    <a:cubicBezTo>
                      <a:pt x="21600" y="8002"/>
                      <a:pt x="20832" y="5864"/>
                      <a:pt x="19378" y="4023"/>
                    </a:cubicBezTo>
                    <a:cubicBezTo>
                      <a:pt x="18016" y="2298"/>
                      <a:pt x="16123" y="912"/>
                      <a:pt x="13888" y="0"/>
                    </a:cubicBezTo>
                    <a:cubicBezTo>
                      <a:pt x="13885" y="26"/>
                      <a:pt x="13881" y="51"/>
                      <a:pt x="13878" y="77"/>
                    </a:cubicBezTo>
                    <a:cubicBezTo>
                      <a:pt x="13872" y="140"/>
                      <a:pt x="13865" y="203"/>
                      <a:pt x="13856" y="265"/>
                    </a:cubicBezTo>
                    <a:cubicBezTo>
                      <a:pt x="13848" y="333"/>
                      <a:pt x="13838" y="402"/>
                      <a:pt x="13829" y="470"/>
                    </a:cubicBezTo>
                    <a:cubicBezTo>
                      <a:pt x="13819" y="533"/>
                      <a:pt x="13809" y="594"/>
                      <a:pt x="13799" y="657"/>
                    </a:cubicBezTo>
                    <a:cubicBezTo>
                      <a:pt x="13788" y="725"/>
                      <a:pt x="13776" y="792"/>
                      <a:pt x="13763" y="859"/>
                    </a:cubicBezTo>
                    <a:cubicBezTo>
                      <a:pt x="13752" y="921"/>
                      <a:pt x="13740" y="982"/>
                      <a:pt x="13726" y="1044"/>
                    </a:cubicBezTo>
                    <a:cubicBezTo>
                      <a:pt x="13712" y="1111"/>
                      <a:pt x="13697" y="1178"/>
                      <a:pt x="13682" y="1245"/>
                    </a:cubicBezTo>
                    <a:cubicBezTo>
                      <a:pt x="13668" y="1306"/>
                      <a:pt x="13652" y="1367"/>
                      <a:pt x="13637" y="1428"/>
                    </a:cubicBezTo>
                    <a:cubicBezTo>
                      <a:pt x="13620" y="1495"/>
                      <a:pt x="13602" y="1561"/>
                      <a:pt x="13584" y="1627"/>
                    </a:cubicBezTo>
                    <a:cubicBezTo>
                      <a:pt x="13568" y="1688"/>
                      <a:pt x="13551" y="1748"/>
                      <a:pt x="13533" y="1808"/>
                    </a:cubicBezTo>
                    <a:cubicBezTo>
                      <a:pt x="13514" y="1874"/>
                      <a:pt x="13494" y="1940"/>
                      <a:pt x="13473" y="2005"/>
                    </a:cubicBezTo>
                    <a:cubicBezTo>
                      <a:pt x="13454" y="2064"/>
                      <a:pt x="13436" y="2125"/>
                      <a:pt x="13415" y="2184"/>
                    </a:cubicBezTo>
                    <a:cubicBezTo>
                      <a:pt x="13393" y="2249"/>
                      <a:pt x="13371" y="2315"/>
                      <a:pt x="13347" y="2380"/>
                    </a:cubicBezTo>
                    <a:cubicBezTo>
                      <a:pt x="13326" y="2439"/>
                      <a:pt x="13304" y="2497"/>
                      <a:pt x="13282" y="2556"/>
                    </a:cubicBezTo>
                    <a:cubicBezTo>
                      <a:pt x="13257" y="2621"/>
                      <a:pt x="13232" y="2684"/>
                      <a:pt x="13206" y="2749"/>
                    </a:cubicBezTo>
                    <a:cubicBezTo>
                      <a:pt x="13182" y="2807"/>
                      <a:pt x="13159" y="2865"/>
                      <a:pt x="13134" y="2923"/>
                    </a:cubicBezTo>
                    <a:cubicBezTo>
                      <a:pt x="13106" y="2987"/>
                      <a:pt x="13078" y="3051"/>
                      <a:pt x="13050" y="3115"/>
                    </a:cubicBezTo>
                    <a:cubicBezTo>
                      <a:pt x="13025" y="3172"/>
                      <a:pt x="12999" y="3228"/>
                      <a:pt x="12973" y="3285"/>
                    </a:cubicBezTo>
                    <a:cubicBezTo>
                      <a:pt x="12944" y="3349"/>
                      <a:pt x="12912" y="3412"/>
                      <a:pt x="12881" y="3474"/>
                    </a:cubicBezTo>
                    <a:cubicBezTo>
                      <a:pt x="12853" y="3530"/>
                      <a:pt x="12826" y="3586"/>
                      <a:pt x="12797" y="3642"/>
                    </a:cubicBezTo>
                    <a:cubicBezTo>
                      <a:pt x="12765" y="3704"/>
                      <a:pt x="12730" y="3767"/>
                      <a:pt x="12697" y="3828"/>
                    </a:cubicBezTo>
                    <a:cubicBezTo>
                      <a:pt x="12668" y="3883"/>
                      <a:pt x="12637" y="3937"/>
                      <a:pt x="12607" y="3992"/>
                    </a:cubicBezTo>
                    <a:cubicBezTo>
                      <a:pt x="12572" y="4055"/>
                      <a:pt x="12534" y="4116"/>
                      <a:pt x="12498" y="4178"/>
                    </a:cubicBezTo>
                    <a:cubicBezTo>
                      <a:pt x="12467" y="4231"/>
                      <a:pt x="12436" y="4284"/>
                      <a:pt x="12403" y="4338"/>
                    </a:cubicBezTo>
                    <a:cubicBezTo>
                      <a:pt x="12365" y="4399"/>
                      <a:pt x="12326" y="4460"/>
                      <a:pt x="12286" y="4521"/>
                    </a:cubicBezTo>
                    <a:cubicBezTo>
                      <a:pt x="12253" y="4574"/>
                      <a:pt x="12220" y="4626"/>
                      <a:pt x="12185" y="4678"/>
                    </a:cubicBezTo>
                    <a:cubicBezTo>
                      <a:pt x="12145" y="4739"/>
                      <a:pt x="12103" y="4799"/>
                      <a:pt x="12061" y="4859"/>
                    </a:cubicBezTo>
                    <a:cubicBezTo>
                      <a:pt x="12027" y="4910"/>
                      <a:pt x="11991" y="4962"/>
                      <a:pt x="11955" y="5012"/>
                    </a:cubicBezTo>
                    <a:cubicBezTo>
                      <a:pt x="11912" y="5072"/>
                      <a:pt x="11867" y="5131"/>
                      <a:pt x="11823" y="5190"/>
                    </a:cubicBezTo>
                    <a:cubicBezTo>
                      <a:pt x="11785" y="5239"/>
                      <a:pt x="11749" y="5289"/>
                      <a:pt x="11712" y="5338"/>
                    </a:cubicBezTo>
                    <a:cubicBezTo>
                      <a:pt x="11666" y="5397"/>
                      <a:pt x="11618" y="5457"/>
                      <a:pt x="11570" y="5516"/>
                    </a:cubicBezTo>
                    <a:cubicBezTo>
                      <a:pt x="11532" y="5564"/>
                      <a:pt x="11494" y="5611"/>
                      <a:pt x="11455" y="5659"/>
                    </a:cubicBezTo>
                    <a:cubicBezTo>
                      <a:pt x="11407" y="5718"/>
                      <a:pt x="11355" y="5776"/>
                      <a:pt x="11306" y="5834"/>
                    </a:cubicBezTo>
                    <a:cubicBezTo>
                      <a:pt x="11265" y="5880"/>
                      <a:pt x="11226" y="5927"/>
                      <a:pt x="11186" y="5972"/>
                    </a:cubicBezTo>
                    <a:cubicBezTo>
                      <a:pt x="11134" y="6031"/>
                      <a:pt x="11079" y="6089"/>
                      <a:pt x="11025" y="6147"/>
                    </a:cubicBezTo>
                    <a:cubicBezTo>
                      <a:pt x="10985" y="6191"/>
                      <a:pt x="10946" y="6235"/>
                      <a:pt x="10905" y="6278"/>
                    </a:cubicBezTo>
                    <a:cubicBezTo>
                      <a:pt x="10848" y="6339"/>
                      <a:pt x="10790" y="6397"/>
                      <a:pt x="10730" y="6456"/>
                    </a:cubicBezTo>
                    <a:cubicBezTo>
                      <a:pt x="10690" y="6496"/>
                      <a:pt x="10651" y="6537"/>
                      <a:pt x="10611" y="6576"/>
                    </a:cubicBezTo>
                    <a:cubicBezTo>
                      <a:pt x="10548" y="6638"/>
                      <a:pt x="10483" y="6699"/>
                      <a:pt x="10418" y="6760"/>
                    </a:cubicBezTo>
                    <a:cubicBezTo>
                      <a:pt x="10380" y="6795"/>
                      <a:pt x="10343" y="6831"/>
                      <a:pt x="10306" y="6867"/>
                    </a:cubicBezTo>
                    <a:cubicBezTo>
                      <a:pt x="10232" y="6934"/>
                      <a:pt x="10157" y="7000"/>
                      <a:pt x="10081" y="7066"/>
                    </a:cubicBezTo>
                    <a:cubicBezTo>
                      <a:pt x="10049" y="7093"/>
                      <a:pt x="10020" y="7121"/>
                      <a:pt x="9988" y="7149"/>
                    </a:cubicBezTo>
                    <a:cubicBezTo>
                      <a:pt x="9772" y="7334"/>
                      <a:pt x="9548" y="7515"/>
                      <a:pt x="9318" y="7689"/>
                    </a:cubicBezTo>
                    <a:cubicBezTo>
                      <a:pt x="9285" y="7714"/>
                      <a:pt x="9251" y="7738"/>
                      <a:pt x="9217" y="7763"/>
                    </a:cubicBezTo>
                    <a:cubicBezTo>
                      <a:pt x="9133" y="7825"/>
                      <a:pt x="9050" y="7886"/>
                      <a:pt x="8966" y="7947"/>
                    </a:cubicBezTo>
                    <a:cubicBezTo>
                      <a:pt x="8921" y="7978"/>
                      <a:pt x="8876" y="8008"/>
                      <a:pt x="8830" y="8040"/>
                    </a:cubicBezTo>
                    <a:cubicBezTo>
                      <a:pt x="8755" y="8092"/>
                      <a:pt x="8680" y="8143"/>
                      <a:pt x="8604" y="8195"/>
                    </a:cubicBezTo>
                    <a:cubicBezTo>
                      <a:pt x="8554" y="8228"/>
                      <a:pt x="8501" y="8261"/>
                      <a:pt x="8450" y="8292"/>
                    </a:cubicBezTo>
                    <a:cubicBezTo>
                      <a:pt x="8376" y="8339"/>
                      <a:pt x="8304" y="8387"/>
                      <a:pt x="8231" y="8432"/>
                    </a:cubicBezTo>
                    <a:cubicBezTo>
                      <a:pt x="8176" y="8467"/>
                      <a:pt x="8120" y="8498"/>
                      <a:pt x="8064" y="8531"/>
                    </a:cubicBezTo>
                    <a:cubicBezTo>
                      <a:pt x="7992" y="8575"/>
                      <a:pt x="7920" y="8618"/>
                      <a:pt x="7846" y="8660"/>
                    </a:cubicBezTo>
                    <a:cubicBezTo>
                      <a:pt x="7788" y="8693"/>
                      <a:pt x="7730" y="8726"/>
                      <a:pt x="7670" y="8758"/>
                    </a:cubicBezTo>
                    <a:cubicBezTo>
                      <a:pt x="7598" y="8798"/>
                      <a:pt x="7526" y="8839"/>
                      <a:pt x="7452" y="8879"/>
                    </a:cubicBezTo>
                    <a:cubicBezTo>
                      <a:pt x="7391" y="8912"/>
                      <a:pt x="7330" y="8942"/>
                      <a:pt x="7269" y="8974"/>
                    </a:cubicBezTo>
                    <a:cubicBezTo>
                      <a:pt x="7196" y="9012"/>
                      <a:pt x="7124" y="9050"/>
                      <a:pt x="7049" y="9087"/>
                    </a:cubicBezTo>
                    <a:cubicBezTo>
                      <a:pt x="6986" y="9117"/>
                      <a:pt x="6923" y="9148"/>
                      <a:pt x="6859" y="9179"/>
                    </a:cubicBezTo>
                    <a:cubicBezTo>
                      <a:pt x="6784" y="9214"/>
                      <a:pt x="6710" y="9251"/>
                      <a:pt x="6635" y="9285"/>
                    </a:cubicBezTo>
                    <a:cubicBezTo>
                      <a:pt x="6570" y="9314"/>
                      <a:pt x="6505" y="9344"/>
                      <a:pt x="6439" y="9372"/>
                    </a:cubicBezTo>
                    <a:cubicBezTo>
                      <a:pt x="6364" y="9405"/>
                      <a:pt x="6289" y="9440"/>
                      <a:pt x="6212" y="9471"/>
                    </a:cubicBezTo>
                    <a:cubicBezTo>
                      <a:pt x="6146" y="9500"/>
                      <a:pt x="6078" y="9527"/>
                      <a:pt x="6010" y="9556"/>
                    </a:cubicBezTo>
                    <a:cubicBezTo>
                      <a:pt x="5954" y="9578"/>
                      <a:pt x="5900" y="9602"/>
                      <a:pt x="5843" y="9624"/>
                    </a:cubicBezTo>
                    <a:cubicBezTo>
                      <a:pt x="5857" y="9674"/>
                      <a:pt x="5859" y="9726"/>
                      <a:pt x="5862" y="9780"/>
                    </a:cubicBezTo>
                    <a:close/>
                  </a:path>
                </a:pathLst>
              </a:custGeom>
              <a:solidFill>
                <a:srgbClr val="4CC1EF"/>
              </a:solidFill>
              <a:ln w="12700">
                <a:miter lim="400000"/>
              </a:ln>
            </p:spPr>
            <p:txBody>
              <a:bodyPr lIns="38100" tIns="38100" rIns="457200" bIns="1005840" anchor="b"/>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600" b="1" i="0" u="none" strike="noStrike" kern="0" cap="none" spc="0" normalizeH="0" baseline="0" noProof="0" dirty="0">
                  <a:ln>
                    <a:noFill/>
                  </a:ln>
                  <a:solidFill>
                    <a:prstClr val="black">
                      <a:lumMod val="85000"/>
                      <a:lumOff val="15000"/>
                    </a:prstClr>
                  </a:solidFill>
                  <a:effectLst/>
                  <a:uLnTx/>
                  <a:uFillTx/>
                </a:endParaRPr>
              </a:p>
            </p:txBody>
          </p:sp>
          <p:sp>
            <p:nvSpPr>
              <p:cNvPr id="15" name="Shape">
                <a:extLst>
                  <a:ext uri="{FF2B5EF4-FFF2-40B4-BE49-F238E27FC236}">
                    <a16:creationId xmlns:a16="http://schemas.microsoft.com/office/drawing/2014/main" id="{234CBE24-595F-4C14-9AD7-37A75E8D9FAA}"/>
                  </a:ext>
                </a:extLst>
              </p:cNvPr>
              <p:cNvSpPr/>
              <p:nvPr/>
            </p:nvSpPr>
            <p:spPr>
              <a:xfrm>
                <a:off x="5385430" y="4277662"/>
                <a:ext cx="1421141" cy="1444697"/>
              </a:xfrm>
              <a:custGeom>
                <a:avLst/>
                <a:gdLst/>
                <a:ahLst/>
                <a:cxnLst>
                  <a:cxn ang="0">
                    <a:pos x="wd2" y="hd2"/>
                  </a:cxn>
                  <a:cxn ang="5400000">
                    <a:pos x="wd2" y="hd2"/>
                  </a:cxn>
                  <a:cxn ang="10800000">
                    <a:pos x="wd2" y="hd2"/>
                  </a:cxn>
                  <a:cxn ang="16200000">
                    <a:pos x="wd2" y="hd2"/>
                  </a:cxn>
                </a:cxnLst>
                <a:rect l="0" t="0" r="r" b="b"/>
                <a:pathLst>
                  <a:path w="21600" h="21600" extrusionOk="0">
                    <a:moveTo>
                      <a:pt x="21201" y="152"/>
                    </a:moveTo>
                    <a:cubicBezTo>
                      <a:pt x="21080" y="203"/>
                      <a:pt x="20961" y="253"/>
                      <a:pt x="20840" y="301"/>
                    </a:cubicBezTo>
                    <a:cubicBezTo>
                      <a:pt x="20740" y="342"/>
                      <a:pt x="20639" y="380"/>
                      <a:pt x="20539" y="421"/>
                    </a:cubicBezTo>
                    <a:cubicBezTo>
                      <a:pt x="20418" y="469"/>
                      <a:pt x="20297" y="514"/>
                      <a:pt x="20176" y="560"/>
                    </a:cubicBezTo>
                    <a:cubicBezTo>
                      <a:pt x="20075" y="598"/>
                      <a:pt x="19972" y="633"/>
                      <a:pt x="19872" y="671"/>
                    </a:cubicBezTo>
                    <a:cubicBezTo>
                      <a:pt x="19751" y="714"/>
                      <a:pt x="19630" y="758"/>
                      <a:pt x="19506" y="801"/>
                    </a:cubicBezTo>
                    <a:cubicBezTo>
                      <a:pt x="19403" y="836"/>
                      <a:pt x="19300" y="869"/>
                      <a:pt x="19197" y="904"/>
                    </a:cubicBezTo>
                    <a:cubicBezTo>
                      <a:pt x="19076" y="945"/>
                      <a:pt x="18952" y="986"/>
                      <a:pt x="18829" y="1024"/>
                    </a:cubicBezTo>
                    <a:cubicBezTo>
                      <a:pt x="18726" y="1056"/>
                      <a:pt x="18623" y="1087"/>
                      <a:pt x="18520" y="1117"/>
                    </a:cubicBezTo>
                    <a:cubicBezTo>
                      <a:pt x="18396" y="1155"/>
                      <a:pt x="18273" y="1191"/>
                      <a:pt x="18149" y="1226"/>
                    </a:cubicBezTo>
                    <a:cubicBezTo>
                      <a:pt x="18046" y="1257"/>
                      <a:pt x="17940" y="1284"/>
                      <a:pt x="17837" y="1312"/>
                    </a:cubicBezTo>
                    <a:cubicBezTo>
                      <a:pt x="17714" y="1345"/>
                      <a:pt x="17587" y="1378"/>
                      <a:pt x="17464" y="1411"/>
                    </a:cubicBezTo>
                    <a:cubicBezTo>
                      <a:pt x="17361" y="1439"/>
                      <a:pt x="17255" y="1464"/>
                      <a:pt x="17150" y="1490"/>
                    </a:cubicBezTo>
                    <a:cubicBezTo>
                      <a:pt x="17023" y="1520"/>
                      <a:pt x="16897" y="1550"/>
                      <a:pt x="16774" y="1578"/>
                    </a:cubicBezTo>
                    <a:cubicBezTo>
                      <a:pt x="16668" y="1601"/>
                      <a:pt x="16565" y="1626"/>
                      <a:pt x="16459" y="1649"/>
                    </a:cubicBezTo>
                    <a:cubicBezTo>
                      <a:pt x="16333" y="1677"/>
                      <a:pt x="16207" y="1702"/>
                      <a:pt x="16078" y="1728"/>
                    </a:cubicBezTo>
                    <a:cubicBezTo>
                      <a:pt x="15973" y="1748"/>
                      <a:pt x="15870" y="1768"/>
                      <a:pt x="15764" y="1789"/>
                    </a:cubicBezTo>
                    <a:cubicBezTo>
                      <a:pt x="15635" y="1811"/>
                      <a:pt x="15507" y="1834"/>
                      <a:pt x="15378" y="1857"/>
                    </a:cubicBezTo>
                    <a:cubicBezTo>
                      <a:pt x="15272" y="1875"/>
                      <a:pt x="15169" y="1892"/>
                      <a:pt x="15064" y="1910"/>
                    </a:cubicBezTo>
                    <a:cubicBezTo>
                      <a:pt x="14932" y="1930"/>
                      <a:pt x="14803" y="1951"/>
                      <a:pt x="14672" y="1968"/>
                    </a:cubicBezTo>
                    <a:cubicBezTo>
                      <a:pt x="14569" y="1984"/>
                      <a:pt x="14463" y="1999"/>
                      <a:pt x="14360" y="2012"/>
                    </a:cubicBezTo>
                    <a:cubicBezTo>
                      <a:pt x="14227" y="2029"/>
                      <a:pt x="14095" y="2044"/>
                      <a:pt x="13961" y="2060"/>
                    </a:cubicBezTo>
                    <a:cubicBezTo>
                      <a:pt x="13858" y="2072"/>
                      <a:pt x="13755" y="2085"/>
                      <a:pt x="13652" y="2095"/>
                    </a:cubicBezTo>
                    <a:cubicBezTo>
                      <a:pt x="13516" y="2110"/>
                      <a:pt x="13377" y="2120"/>
                      <a:pt x="13240" y="2133"/>
                    </a:cubicBezTo>
                    <a:cubicBezTo>
                      <a:pt x="13140" y="2143"/>
                      <a:pt x="13042" y="2151"/>
                      <a:pt x="12941" y="2161"/>
                    </a:cubicBezTo>
                    <a:cubicBezTo>
                      <a:pt x="12797" y="2171"/>
                      <a:pt x="12653" y="2181"/>
                      <a:pt x="12509" y="2189"/>
                    </a:cubicBezTo>
                    <a:cubicBezTo>
                      <a:pt x="12416" y="2194"/>
                      <a:pt x="12321" y="2202"/>
                      <a:pt x="12228" y="2207"/>
                    </a:cubicBezTo>
                    <a:cubicBezTo>
                      <a:pt x="12068" y="2214"/>
                      <a:pt x="11906" y="2219"/>
                      <a:pt x="11746" y="2227"/>
                    </a:cubicBezTo>
                    <a:cubicBezTo>
                      <a:pt x="11669" y="2229"/>
                      <a:pt x="11589" y="2234"/>
                      <a:pt x="11512" y="2237"/>
                    </a:cubicBezTo>
                    <a:cubicBezTo>
                      <a:pt x="11273" y="2242"/>
                      <a:pt x="11030" y="2247"/>
                      <a:pt x="10791" y="2247"/>
                    </a:cubicBezTo>
                    <a:cubicBezTo>
                      <a:pt x="10551" y="2247"/>
                      <a:pt x="10309" y="2245"/>
                      <a:pt x="10070" y="2237"/>
                    </a:cubicBezTo>
                    <a:cubicBezTo>
                      <a:pt x="9993" y="2234"/>
                      <a:pt x="9913" y="2232"/>
                      <a:pt x="9835" y="2227"/>
                    </a:cubicBezTo>
                    <a:cubicBezTo>
                      <a:pt x="9676" y="2222"/>
                      <a:pt x="9514" y="2217"/>
                      <a:pt x="9354" y="2207"/>
                    </a:cubicBezTo>
                    <a:cubicBezTo>
                      <a:pt x="9259" y="2202"/>
                      <a:pt x="9166" y="2194"/>
                      <a:pt x="9071" y="2189"/>
                    </a:cubicBezTo>
                    <a:cubicBezTo>
                      <a:pt x="8926" y="2179"/>
                      <a:pt x="8782" y="2171"/>
                      <a:pt x="8641" y="2161"/>
                    </a:cubicBezTo>
                    <a:cubicBezTo>
                      <a:pt x="8540" y="2153"/>
                      <a:pt x="8442" y="2143"/>
                      <a:pt x="8342" y="2136"/>
                    </a:cubicBezTo>
                    <a:cubicBezTo>
                      <a:pt x="8205" y="2123"/>
                      <a:pt x="8066" y="2110"/>
                      <a:pt x="7930" y="2098"/>
                    </a:cubicBezTo>
                    <a:cubicBezTo>
                      <a:pt x="7827" y="2088"/>
                      <a:pt x="7726" y="2075"/>
                      <a:pt x="7623" y="2062"/>
                    </a:cubicBezTo>
                    <a:cubicBezTo>
                      <a:pt x="7489" y="2047"/>
                      <a:pt x="7355" y="2032"/>
                      <a:pt x="7224" y="2014"/>
                    </a:cubicBezTo>
                    <a:cubicBezTo>
                      <a:pt x="7121" y="2001"/>
                      <a:pt x="7015" y="1986"/>
                      <a:pt x="6912" y="1971"/>
                    </a:cubicBezTo>
                    <a:cubicBezTo>
                      <a:pt x="6781" y="1953"/>
                      <a:pt x="6652" y="1933"/>
                      <a:pt x="6521" y="1913"/>
                    </a:cubicBezTo>
                    <a:cubicBezTo>
                      <a:pt x="6415" y="1895"/>
                      <a:pt x="6312" y="1877"/>
                      <a:pt x="6207" y="1860"/>
                    </a:cubicBezTo>
                    <a:cubicBezTo>
                      <a:pt x="6078" y="1837"/>
                      <a:pt x="5949" y="1816"/>
                      <a:pt x="5823" y="1791"/>
                    </a:cubicBezTo>
                    <a:cubicBezTo>
                      <a:pt x="5717" y="1771"/>
                      <a:pt x="5614" y="1751"/>
                      <a:pt x="5509" y="1730"/>
                    </a:cubicBezTo>
                    <a:cubicBezTo>
                      <a:pt x="5383" y="1705"/>
                      <a:pt x="5254" y="1680"/>
                      <a:pt x="5128" y="1652"/>
                    </a:cubicBezTo>
                    <a:cubicBezTo>
                      <a:pt x="5022" y="1629"/>
                      <a:pt x="4919" y="1606"/>
                      <a:pt x="4813" y="1583"/>
                    </a:cubicBezTo>
                    <a:cubicBezTo>
                      <a:pt x="4687" y="1556"/>
                      <a:pt x="4561" y="1525"/>
                      <a:pt x="4437" y="1495"/>
                    </a:cubicBezTo>
                    <a:cubicBezTo>
                      <a:pt x="4334" y="1469"/>
                      <a:pt x="4229" y="1444"/>
                      <a:pt x="4126" y="1416"/>
                    </a:cubicBezTo>
                    <a:cubicBezTo>
                      <a:pt x="4002" y="1383"/>
                      <a:pt x="3876" y="1353"/>
                      <a:pt x="3752" y="1317"/>
                    </a:cubicBezTo>
                    <a:cubicBezTo>
                      <a:pt x="3649" y="1290"/>
                      <a:pt x="3546" y="1262"/>
                      <a:pt x="3443" y="1231"/>
                    </a:cubicBezTo>
                    <a:cubicBezTo>
                      <a:pt x="3320" y="1196"/>
                      <a:pt x="3196" y="1160"/>
                      <a:pt x="3072" y="1122"/>
                    </a:cubicBezTo>
                    <a:cubicBezTo>
                      <a:pt x="2969" y="1092"/>
                      <a:pt x="2866" y="1062"/>
                      <a:pt x="2763" y="1029"/>
                    </a:cubicBezTo>
                    <a:cubicBezTo>
                      <a:pt x="2640" y="991"/>
                      <a:pt x="2516" y="950"/>
                      <a:pt x="2395" y="910"/>
                    </a:cubicBezTo>
                    <a:cubicBezTo>
                      <a:pt x="2295" y="877"/>
                      <a:pt x="2192" y="844"/>
                      <a:pt x="2091" y="808"/>
                    </a:cubicBezTo>
                    <a:cubicBezTo>
                      <a:pt x="1968" y="765"/>
                      <a:pt x="1847" y="722"/>
                      <a:pt x="1723" y="679"/>
                    </a:cubicBezTo>
                    <a:cubicBezTo>
                      <a:pt x="1623" y="644"/>
                      <a:pt x="1522" y="608"/>
                      <a:pt x="1422" y="570"/>
                    </a:cubicBezTo>
                    <a:cubicBezTo>
                      <a:pt x="1298" y="524"/>
                      <a:pt x="1177" y="476"/>
                      <a:pt x="1053" y="428"/>
                    </a:cubicBezTo>
                    <a:cubicBezTo>
                      <a:pt x="955" y="390"/>
                      <a:pt x="858" y="352"/>
                      <a:pt x="760" y="312"/>
                    </a:cubicBezTo>
                    <a:cubicBezTo>
                      <a:pt x="636" y="261"/>
                      <a:pt x="513" y="210"/>
                      <a:pt x="389" y="157"/>
                    </a:cubicBezTo>
                    <a:cubicBezTo>
                      <a:pt x="294" y="117"/>
                      <a:pt x="198" y="76"/>
                      <a:pt x="103" y="35"/>
                    </a:cubicBezTo>
                    <a:cubicBezTo>
                      <a:pt x="77" y="25"/>
                      <a:pt x="52" y="13"/>
                      <a:pt x="23" y="3"/>
                    </a:cubicBezTo>
                    <a:cubicBezTo>
                      <a:pt x="21" y="51"/>
                      <a:pt x="18" y="99"/>
                      <a:pt x="15" y="147"/>
                    </a:cubicBezTo>
                    <a:cubicBezTo>
                      <a:pt x="13" y="198"/>
                      <a:pt x="13" y="248"/>
                      <a:pt x="10" y="296"/>
                    </a:cubicBezTo>
                    <a:cubicBezTo>
                      <a:pt x="5" y="519"/>
                      <a:pt x="0" y="740"/>
                      <a:pt x="0" y="953"/>
                    </a:cubicBezTo>
                    <a:cubicBezTo>
                      <a:pt x="0" y="1208"/>
                      <a:pt x="5" y="1467"/>
                      <a:pt x="13" y="1723"/>
                    </a:cubicBezTo>
                    <a:cubicBezTo>
                      <a:pt x="15" y="1814"/>
                      <a:pt x="21" y="1908"/>
                      <a:pt x="26" y="1999"/>
                    </a:cubicBezTo>
                    <a:cubicBezTo>
                      <a:pt x="33" y="2161"/>
                      <a:pt x="39" y="2326"/>
                      <a:pt x="49" y="2488"/>
                    </a:cubicBezTo>
                    <a:cubicBezTo>
                      <a:pt x="57" y="2597"/>
                      <a:pt x="64" y="2703"/>
                      <a:pt x="75" y="2810"/>
                    </a:cubicBezTo>
                    <a:cubicBezTo>
                      <a:pt x="85" y="2957"/>
                      <a:pt x="95" y="3103"/>
                      <a:pt x="108" y="3250"/>
                    </a:cubicBezTo>
                    <a:cubicBezTo>
                      <a:pt x="118" y="3364"/>
                      <a:pt x="134" y="3478"/>
                      <a:pt x="144" y="3592"/>
                    </a:cubicBezTo>
                    <a:cubicBezTo>
                      <a:pt x="160" y="3732"/>
                      <a:pt x="173" y="3869"/>
                      <a:pt x="191" y="4008"/>
                    </a:cubicBezTo>
                    <a:cubicBezTo>
                      <a:pt x="206" y="4127"/>
                      <a:pt x="224" y="4244"/>
                      <a:pt x="240" y="4363"/>
                    </a:cubicBezTo>
                    <a:cubicBezTo>
                      <a:pt x="258" y="4497"/>
                      <a:pt x="276" y="4629"/>
                      <a:pt x="296" y="4763"/>
                    </a:cubicBezTo>
                    <a:cubicBezTo>
                      <a:pt x="314" y="4884"/>
                      <a:pt x="337" y="5006"/>
                      <a:pt x="358" y="5125"/>
                    </a:cubicBezTo>
                    <a:cubicBezTo>
                      <a:pt x="379" y="5254"/>
                      <a:pt x="399" y="5381"/>
                      <a:pt x="425" y="5510"/>
                    </a:cubicBezTo>
                    <a:cubicBezTo>
                      <a:pt x="448" y="5634"/>
                      <a:pt x="474" y="5758"/>
                      <a:pt x="500" y="5883"/>
                    </a:cubicBezTo>
                    <a:cubicBezTo>
                      <a:pt x="525" y="6007"/>
                      <a:pt x="549" y="6131"/>
                      <a:pt x="574" y="6253"/>
                    </a:cubicBezTo>
                    <a:cubicBezTo>
                      <a:pt x="603" y="6377"/>
                      <a:pt x="631" y="6501"/>
                      <a:pt x="662" y="6627"/>
                    </a:cubicBezTo>
                    <a:cubicBezTo>
                      <a:pt x="690" y="6749"/>
                      <a:pt x="716" y="6871"/>
                      <a:pt x="747" y="6990"/>
                    </a:cubicBezTo>
                    <a:cubicBezTo>
                      <a:pt x="778" y="7116"/>
                      <a:pt x="814" y="7241"/>
                      <a:pt x="847" y="7365"/>
                    </a:cubicBezTo>
                    <a:cubicBezTo>
                      <a:pt x="878" y="7484"/>
                      <a:pt x="909" y="7600"/>
                      <a:pt x="943" y="7719"/>
                    </a:cubicBezTo>
                    <a:cubicBezTo>
                      <a:pt x="979" y="7846"/>
                      <a:pt x="1017" y="7970"/>
                      <a:pt x="1053" y="8097"/>
                    </a:cubicBezTo>
                    <a:cubicBezTo>
                      <a:pt x="1087" y="8213"/>
                      <a:pt x="1120" y="8327"/>
                      <a:pt x="1156" y="8444"/>
                    </a:cubicBezTo>
                    <a:cubicBezTo>
                      <a:pt x="1195" y="8571"/>
                      <a:pt x="1239" y="8695"/>
                      <a:pt x="1280" y="8819"/>
                    </a:cubicBezTo>
                    <a:cubicBezTo>
                      <a:pt x="1319" y="8933"/>
                      <a:pt x="1355" y="9047"/>
                      <a:pt x="1393" y="9161"/>
                    </a:cubicBezTo>
                    <a:cubicBezTo>
                      <a:pt x="1437" y="9285"/>
                      <a:pt x="1483" y="9409"/>
                      <a:pt x="1530" y="9533"/>
                    </a:cubicBezTo>
                    <a:cubicBezTo>
                      <a:pt x="1571" y="9645"/>
                      <a:pt x="1610" y="9756"/>
                      <a:pt x="1653" y="9868"/>
                    </a:cubicBezTo>
                    <a:cubicBezTo>
                      <a:pt x="1700" y="9992"/>
                      <a:pt x="1751" y="10116"/>
                      <a:pt x="1800" y="10240"/>
                    </a:cubicBezTo>
                    <a:cubicBezTo>
                      <a:pt x="1844" y="10349"/>
                      <a:pt x="1888" y="10458"/>
                      <a:pt x="1932" y="10567"/>
                    </a:cubicBezTo>
                    <a:cubicBezTo>
                      <a:pt x="1983" y="10691"/>
                      <a:pt x="2037" y="10813"/>
                      <a:pt x="2091" y="10937"/>
                    </a:cubicBezTo>
                    <a:cubicBezTo>
                      <a:pt x="2138" y="11043"/>
                      <a:pt x="2184" y="11152"/>
                      <a:pt x="2233" y="11259"/>
                    </a:cubicBezTo>
                    <a:cubicBezTo>
                      <a:pt x="2287" y="11380"/>
                      <a:pt x="2346" y="11502"/>
                      <a:pt x="2403" y="11623"/>
                    </a:cubicBezTo>
                    <a:cubicBezTo>
                      <a:pt x="2452" y="11730"/>
                      <a:pt x="2501" y="11836"/>
                      <a:pt x="2552" y="11940"/>
                    </a:cubicBezTo>
                    <a:cubicBezTo>
                      <a:pt x="2611" y="12062"/>
                      <a:pt x="2673" y="12181"/>
                      <a:pt x="2735" y="12300"/>
                    </a:cubicBezTo>
                    <a:cubicBezTo>
                      <a:pt x="2789" y="12404"/>
                      <a:pt x="2841" y="12508"/>
                      <a:pt x="2895" y="12611"/>
                    </a:cubicBezTo>
                    <a:cubicBezTo>
                      <a:pt x="2957" y="12730"/>
                      <a:pt x="3024" y="12847"/>
                      <a:pt x="3088" y="12966"/>
                    </a:cubicBezTo>
                    <a:cubicBezTo>
                      <a:pt x="3145" y="13067"/>
                      <a:pt x="3199" y="13171"/>
                      <a:pt x="3255" y="13273"/>
                    </a:cubicBezTo>
                    <a:cubicBezTo>
                      <a:pt x="3322" y="13389"/>
                      <a:pt x="3389" y="13506"/>
                      <a:pt x="3459" y="13622"/>
                    </a:cubicBezTo>
                    <a:cubicBezTo>
                      <a:pt x="3518" y="13724"/>
                      <a:pt x="3577" y="13825"/>
                      <a:pt x="3636" y="13924"/>
                    </a:cubicBezTo>
                    <a:cubicBezTo>
                      <a:pt x="3706" y="14038"/>
                      <a:pt x="3778" y="14152"/>
                      <a:pt x="3850" y="14266"/>
                    </a:cubicBezTo>
                    <a:cubicBezTo>
                      <a:pt x="3912" y="14365"/>
                      <a:pt x="3974" y="14466"/>
                      <a:pt x="4038" y="14562"/>
                    </a:cubicBezTo>
                    <a:cubicBezTo>
                      <a:pt x="4110" y="14674"/>
                      <a:pt x="4185" y="14785"/>
                      <a:pt x="4260" y="14897"/>
                    </a:cubicBezTo>
                    <a:cubicBezTo>
                      <a:pt x="4327" y="14995"/>
                      <a:pt x="4391" y="15094"/>
                      <a:pt x="4458" y="15190"/>
                    </a:cubicBezTo>
                    <a:cubicBezTo>
                      <a:pt x="4533" y="15299"/>
                      <a:pt x="4613" y="15408"/>
                      <a:pt x="4690" y="15517"/>
                    </a:cubicBezTo>
                    <a:cubicBezTo>
                      <a:pt x="4759" y="15614"/>
                      <a:pt x="4826" y="15712"/>
                      <a:pt x="4898" y="15806"/>
                    </a:cubicBezTo>
                    <a:cubicBezTo>
                      <a:pt x="4978" y="15912"/>
                      <a:pt x="5058" y="16019"/>
                      <a:pt x="5138" y="16125"/>
                    </a:cubicBezTo>
                    <a:cubicBezTo>
                      <a:pt x="5210" y="16222"/>
                      <a:pt x="5282" y="16315"/>
                      <a:pt x="5354" y="16412"/>
                    </a:cubicBezTo>
                    <a:cubicBezTo>
                      <a:pt x="5437" y="16515"/>
                      <a:pt x="5519" y="16619"/>
                      <a:pt x="5602" y="16721"/>
                    </a:cubicBezTo>
                    <a:cubicBezTo>
                      <a:pt x="5676" y="16814"/>
                      <a:pt x="5754" y="16908"/>
                      <a:pt x="5831" y="17002"/>
                    </a:cubicBezTo>
                    <a:cubicBezTo>
                      <a:pt x="5916" y="17103"/>
                      <a:pt x="6001" y="17202"/>
                      <a:pt x="6086" y="17303"/>
                    </a:cubicBezTo>
                    <a:cubicBezTo>
                      <a:pt x="6166" y="17397"/>
                      <a:pt x="6245" y="17488"/>
                      <a:pt x="6325" y="17582"/>
                    </a:cubicBezTo>
                    <a:cubicBezTo>
                      <a:pt x="6413" y="17681"/>
                      <a:pt x="6500" y="17777"/>
                      <a:pt x="6588" y="17873"/>
                    </a:cubicBezTo>
                    <a:cubicBezTo>
                      <a:pt x="6670" y="17965"/>
                      <a:pt x="6753" y="18056"/>
                      <a:pt x="6838" y="18147"/>
                    </a:cubicBezTo>
                    <a:cubicBezTo>
                      <a:pt x="6928" y="18243"/>
                      <a:pt x="7018" y="18337"/>
                      <a:pt x="7108" y="18431"/>
                    </a:cubicBezTo>
                    <a:cubicBezTo>
                      <a:pt x="7196" y="18519"/>
                      <a:pt x="7281" y="18611"/>
                      <a:pt x="7368" y="18699"/>
                    </a:cubicBezTo>
                    <a:cubicBezTo>
                      <a:pt x="7458" y="18790"/>
                      <a:pt x="7554" y="18882"/>
                      <a:pt x="7646" y="18973"/>
                    </a:cubicBezTo>
                    <a:cubicBezTo>
                      <a:pt x="7737" y="19062"/>
                      <a:pt x="7827" y="19148"/>
                      <a:pt x="7917" y="19236"/>
                    </a:cubicBezTo>
                    <a:cubicBezTo>
                      <a:pt x="8010" y="19325"/>
                      <a:pt x="8105" y="19411"/>
                      <a:pt x="8200" y="19500"/>
                    </a:cubicBezTo>
                    <a:cubicBezTo>
                      <a:pt x="8293" y="19586"/>
                      <a:pt x="8388" y="19672"/>
                      <a:pt x="8483" y="19758"/>
                    </a:cubicBezTo>
                    <a:cubicBezTo>
                      <a:pt x="8579" y="19844"/>
                      <a:pt x="8677" y="19928"/>
                      <a:pt x="8772" y="20012"/>
                    </a:cubicBezTo>
                    <a:cubicBezTo>
                      <a:pt x="8870" y="20095"/>
                      <a:pt x="8968" y="20181"/>
                      <a:pt x="9065" y="20265"/>
                    </a:cubicBezTo>
                    <a:cubicBezTo>
                      <a:pt x="9163" y="20346"/>
                      <a:pt x="9261" y="20427"/>
                      <a:pt x="9359" y="20508"/>
                    </a:cubicBezTo>
                    <a:cubicBezTo>
                      <a:pt x="9460" y="20592"/>
                      <a:pt x="9563" y="20673"/>
                      <a:pt x="9666" y="20754"/>
                    </a:cubicBezTo>
                    <a:cubicBezTo>
                      <a:pt x="9766" y="20832"/>
                      <a:pt x="9866" y="20908"/>
                      <a:pt x="9967" y="20987"/>
                    </a:cubicBezTo>
                    <a:cubicBezTo>
                      <a:pt x="10072" y="21068"/>
                      <a:pt x="10175" y="21147"/>
                      <a:pt x="10284" y="21225"/>
                    </a:cubicBezTo>
                    <a:cubicBezTo>
                      <a:pt x="10384" y="21301"/>
                      <a:pt x="10487" y="21375"/>
                      <a:pt x="10590" y="21448"/>
                    </a:cubicBezTo>
                    <a:cubicBezTo>
                      <a:pt x="10662" y="21499"/>
                      <a:pt x="10732" y="21549"/>
                      <a:pt x="10804" y="21600"/>
                    </a:cubicBezTo>
                    <a:cubicBezTo>
                      <a:pt x="10876" y="21549"/>
                      <a:pt x="10946" y="21499"/>
                      <a:pt x="11018" y="21448"/>
                    </a:cubicBezTo>
                    <a:cubicBezTo>
                      <a:pt x="11121" y="21375"/>
                      <a:pt x="11224" y="21299"/>
                      <a:pt x="11327" y="21225"/>
                    </a:cubicBezTo>
                    <a:cubicBezTo>
                      <a:pt x="11432" y="21147"/>
                      <a:pt x="11535" y="21068"/>
                      <a:pt x="11641" y="20987"/>
                    </a:cubicBezTo>
                    <a:cubicBezTo>
                      <a:pt x="11744" y="20908"/>
                      <a:pt x="11844" y="20832"/>
                      <a:pt x="11945" y="20751"/>
                    </a:cubicBezTo>
                    <a:cubicBezTo>
                      <a:pt x="12045" y="20670"/>
                      <a:pt x="12146" y="20589"/>
                      <a:pt x="12246" y="20508"/>
                    </a:cubicBezTo>
                    <a:cubicBezTo>
                      <a:pt x="12347" y="20427"/>
                      <a:pt x="12447" y="20346"/>
                      <a:pt x="12545" y="20262"/>
                    </a:cubicBezTo>
                    <a:cubicBezTo>
                      <a:pt x="12643" y="20181"/>
                      <a:pt x="12738" y="20098"/>
                      <a:pt x="12836" y="20014"/>
                    </a:cubicBezTo>
                    <a:cubicBezTo>
                      <a:pt x="12934" y="19928"/>
                      <a:pt x="13032" y="19844"/>
                      <a:pt x="13129" y="19758"/>
                    </a:cubicBezTo>
                    <a:cubicBezTo>
                      <a:pt x="13222" y="19675"/>
                      <a:pt x="13315" y="19591"/>
                      <a:pt x="13405" y="19505"/>
                    </a:cubicBezTo>
                    <a:cubicBezTo>
                      <a:pt x="13503" y="19416"/>
                      <a:pt x="13598" y="19328"/>
                      <a:pt x="13693" y="19236"/>
                    </a:cubicBezTo>
                    <a:cubicBezTo>
                      <a:pt x="13784" y="19153"/>
                      <a:pt x="13871" y="19067"/>
                      <a:pt x="13959" y="18980"/>
                    </a:cubicBezTo>
                    <a:cubicBezTo>
                      <a:pt x="14054" y="18889"/>
                      <a:pt x="14149" y="18795"/>
                      <a:pt x="14242" y="18702"/>
                    </a:cubicBezTo>
                    <a:cubicBezTo>
                      <a:pt x="14327" y="18616"/>
                      <a:pt x="14412" y="18527"/>
                      <a:pt x="14497" y="18441"/>
                    </a:cubicBezTo>
                    <a:cubicBezTo>
                      <a:pt x="14590" y="18345"/>
                      <a:pt x="14682" y="18248"/>
                      <a:pt x="14773" y="18152"/>
                    </a:cubicBezTo>
                    <a:cubicBezTo>
                      <a:pt x="14855" y="18063"/>
                      <a:pt x="14935" y="17975"/>
                      <a:pt x="15017" y="17886"/>
                    </a:cubicBezTo>
                    <a:cubicBezTo>
                      <a:pt x="15107" y="17787"/>
                      <a:pt x="15198" y="17688"/>
                      <a:pt x="15285" y="17587"/>
                    </a:cubicBezTo>
                    <a:cubicBezTo>
                      <a:pt x="15365" y="17498"/>
                      <a:pt x="15440" y="17407"/>
                      <a:pt x="15519" y="17316"/>
                    </a:cubicBezTo>
                    <a:cubicBezTo>
                      <a:pt x="15607" y="17215"/>
                      <a:pt x="15695" y="17111"/>
                      <a:pt x="15782" y="17007"/>
                    </a:cubicBezTo>
                    <a:cubicBezTo>
                      <a:pt x="15857" y="16916"/>
                      <a:pt x="15932" y="16824"/>
                      <a:pt x="16004" y="16733"/>
                    </a:cubicBezTo>
                    <a:cubicBezTo>
                      <a:pt x="16089" y="16627"/>
                      <a:pt x="16174" y="16523"/>
                      <a:pt x="16259" y="16414"/>
                    </a:cubicBezTo>
                    <a:cubicBezTo>
                      <a:pt x="16331" y="16323"/>
                      <a:pt x="16400" y="16229"/>
                      <a:pt x="16470" y="16138"/>
                    </a:cubicBezTo>
                    <a:cubicBezTo>
                      <a:pt x="16552" y="16029"/>
                      <a:pt x="16635" y="15920"/>
                      <a:pt x="16714" y="15811"/>
                    </a:cubicBezTo>
                    <a:cubicBezTo>
                      <a:pt x="16784" y="15717"/>
                      <a:pt x="16848" y="15624"/>
                      <a:pt x="16918" y="15530"/>
                    </a:cubicBezTo>
                    <a:cubicBezTo>
                      <a:pt x="16998" y="15418"/>
                      <a:pt x="17078" y="15307"/>
                      <a:pt x="17155" y="15195"/>
                    </a:cubicBezTo>
                    <a:cubicBezTo>
                      <a:pt x="17219" y="15099"/>
                      <a:pt x="17284" y="15003"/>
                      <a:pt x="17348" y="14909"/>
                    </a:cubicBezTo>
                    <a:cubicBezTo>
                      <a:pt x="17425" y="14795"/>
                      <a:pt x="17500" y="14681"/>
                      <a:pt x="17575" y="14567"/>
                    </a:cubicBezTo>
                    <a:cubicBezTo>
                      <a:pt x="17636" y="14471"/>
                      <a:pt x="17696" y="14375"/>
                      <a:pt x="17757" y="14276"/>
                    </a:cubicBezTo>
                    <a:cubicBezTo>
                      <a:pt x="17830" y="14159"/>
                      <a:pt x="17904" y="14043"/>
                      <a:pt x="17974" y="13926"/>
                    </a:cubicBezTo>
                    <a:cubicBezTo>
                      <a:pt x="18033" y="13830"/>
                      <a:pt x="18090" y="13731"/>
                      <a:pt x="18146" y="13632"/>
                    </a:cubicBezTo>
                    <a:cubicBezTo>
                      <a:pt x="18216" y="13513"/>
                      <a:pt x="18285" y="13397"/>
                      <a:pt x="18352" y="13275"/>
                    </a:cubicBezTo>
                    <a:cubicBezTo>
                      <a:pt x="18409" y="13176"/>
                      <a:pt x="18463" y="13075"/>
                      <a:pt x="18517" y="12976"/>
                    </a:cubicBezTo>
                    <a:cubicBezTo>
                      <a:pt x="18584" y="12855"/>
                      <a:pt x="18649" y="12736"/>
                      <a:pt x="18713" y="12614"/>
                    </a:cubicBezTo>
                    <a:cubicBezTo>
                      <a:pt x="18767" y="12513"/>
                      <a:pt x="18816" y="12411"/>
                      <a:pt x="18868" y="12310"/>
                    </a:cubicBezTo>
                    <a:cubicBezTo>
                      <a:pt x="18929" y="12188"/>
                      <a:pt x="18991" y="12067"/>
                      <a:pt x="19053" y="11943"/>
                    </a:cubicBezTo>
                    <a:cubicBezTo>
                      <a:pt x="19104" y="11839"/>
                      <a:pt x="19151" y="11735"/>
                      <a:pt x="19200" y="11631"/>
                    </a:cubicBezTo>
                    <a:cubicBezTo>
                      <a:pt x="19259" y="11507"/>
                      <a:pt x="19316" y="11385"/>
                      <a:pt x="19372" y="11261"/>
                    </a:cubicBezTo>
                    <a:cubicBezTo>
                      <a:pt x="19419" y="11157"/>
                      <a:pt x="19465" y="11051"/>
                      <a:pt x="19511" y="10944"/>
                    </a:cubicBezTo>
                    <a:cubicBezTo>
                      <a:pt x="19565" y="10820"/>
                      <a:pt x="19620" y="10696"/>
                      <a:pt x="19674" y="10569"/>
                    </a:cubicBezTo>
                    <a:cubicBezTo>
                      <a:pt x="19717" y="10463"/>
                      <a:pt x="19761" y="10354"/>
                      <a:pt x="19802" y="10248"/>
                    </a:cubicBezTo>
                    <a:cubicBezTo>
                      <a:pt x="19854" y="10124"/>
                      <a:pt x="19903" y="9997"/>
                      <a:pt x="19952" y="9870"/>
                    </a:cubicBezTo>
                    <a:cubicBezTo>
                      <a:pt x="19993" y="9761"/>
                      <a:pt x="20032" y="9650"/>
                      <a:pt x="20073" y="9541"/>
                    </a:cubicBezTo>
                    <a:cubicBezTo>
                      <a:pt x="20119" y="9414"/>
                      <a:pt x="20165" y="9290"/>
                      <a:pt x="20209" y="9163"/>
                    </a:cubicBezTo>
                    <a:cubicBezTo>
                      <a:pt x="20248" y="9052"/>
                      <a:pt x="20284" y="8938"/>
                      <a:pt x="20323" y="8826"/>
                    </a:cubicBezTo>
                    <a:cubicBezTo>
                      <a:pt x="20364" y="8700"/>
                      <a:pt x="20408" y="8576"/>
                      <a:pt x="20446" y="8449"/>
                    </a:cubicBezTo>
                    <a:cubicBezTo>
                      <a:pt x="20482" y="8335"/>
                      <a:pt x="20516" y="8221"/>
                      <a:pt x="20549" y="8107"/>
                    </a:cubicBezTo>
                    <a:cubicBezTo>
                      <a:pt x="20588" y="7980"/>
                      <a:pt x="20627" y="7854"/>
                      <a:pt x="20663" y="7727"/>
                    </a:cubicBezTo>
                    <a:cubicBezTo>
                      <a:pt x="20696" y="7610"/>
                      <a:pt x="20724" y="7494"/>
                      <a:pt x="20755" y="7375"/>
                    </a:cubicBezTo>
                    <a:cubicBezTo>
                      <a:pt x="20789" y="7248"/>
                      <a:pt x="20825" y="7124"/>
                      <a:pt x="20856" y="6997"/>
                    </a:cubicBezTo>
                    <a:cubicBezTo>
                      <a:pt x="20887" y="6878"/>
                      <a:pt x="20912" y="6757"/>
                      <a:pt x="20941" y="6638"/>
                    </a:cubicBezTo>
                    <a:cubicBezTo>
                      <a:pt x="20969" y="6513"/>
                      <a:pt x="21000" y="6387"/>
                      <a:pt x="21028" y="6260"/>
                    </a:cubicBezTo>
                    <a:cubicBezTo>
                      <a:pt x="21054" y="6138"/>
                      <a:pt x="21077" y="6014"/>
                      <a:pt x="21103" y="5890"/>
                    </a:cubicBezTo>
                    <a:cubicBezTo>
                      <a:pt x="21129" y="5766"/>
                      <a:pt x="21154" y="5642"/>
                      <a:pt x="21178" y="5518"/>
                    </a:cubicBezTo>
                    <a:cubicBezTo>
                      <a:pt x="21201" y="5391"/>
                      <a:pt x="21221" y="5262"/>
                      <a:pt x="21242" y="5135"/>
                    </a:cubicBezTo>
                    <a:cubicBezTo>
                      <a:pt x="21263" y="5014"/>
                      <a:pt x="21286" y="4892"/>
                      <a:pt x="21304" y="4770"/>
                    </a:cubicBezTo>
                    <a:cubicBezTo>
                      <a:pt x="21324" y="4639"/>
                      <a:pt x="21342" y="4504"/>
                      <a:pt x="21360" y="4370"/>
                    </a:cubicBezTo>
                    <a:cubicBezTo>
                      <a:pt x="21376" y="4251"/>
                      <a:pt x="21394" y="4135"/>
                      <a:pt x="21409" y="4015"/>
                    </a:cubicBezTo>
                    <a:cubicBezTo>
                      <a:pt x="21427" y="3879"/>
                      <a:pt x="21440" y="3739"/>
                      <a:pt x="21456" y="3600"/>
                    </a:cubicBezTo>
                    <a:cubicBezTo>
                      <a:pt x="21469" y="3486"/>
                      <a:pt x="21482" y="3372"/>
                      <a:pt x="21492" y="3258"/>
                    </a:cubicBezTo>
                    <a:cubicBezTo>
                      <a:pt x="21505" y="3111"/>
                      <a:pt x="21515" y="2964"/>
                      <a:pt x="21525" y="2817"/>
                    </a:cubicBezTo>
                    <a:cubicBezTo>
                      <a:pt x="21533" y="2711"/>
                      <a:pt x="21543" y="2602"/>
                      <a:pt x="21551" y="2495"/>
                    </a:cubicBezTo>
                    <a:cubicBezTo>
                      <a:pt x="21561" y="2333"/>
                      <a:pt x="21567" y="2169"/>
                      <a:pt x="21574" y="2006"/>
                    </a:cubicBezTo>
                    <a:cubicBezTo>
                      <a:pt x="21579" y="1915"/>
                      <a:pt x="21585" y="1822"/>
                      <a:pt x="21587" y="1730"/>
                    </a:cubicBezTo>
                    <a:cubicBezTo>
                      <a:pt x="21595" y="1474"/>
                      <a:pt x="21600" y="1219"/>
                      <a:pt x="21600" y="960"/>
                    </a:cubicBezTo>
                    <a:cubicBezTo>
                      <a:pt x="21600" y="745"/>
                      <a:pt x="21595" y="524"/>
                      <a:pt x="21590" y="301"/>
                    </a:cubicBezTo>
                    <a:cubicBezTo>
                      <a:pt x="21587" y="248"/>
                      <a:pt x="21587" y="195"/>
                      <a:pt x="21585" y="142"/>
                    </a:cubicBezTo>
                    <a:cubicBezTo>
                      <a:pt x="21582" y="96"/>
                      <a:pt x="21579" y="48"/>
                      <a:pt x="21579" y="0"/>
                    </a:cubicBezTo>
                    <a:cubicBezTo>
                      <a:pt x="21554" y="10"/>
                      <a:pt x="21528" y="20"/>
                      <a:pt x="21502" y="33"/>
                    </a:cubicBezTo>
                    <a:cubicBezTo>
                      <a:pt x="21399" y="68"/>
                      <a:pt x="21299" y="109"/>
                      <a:pt x="21201" y="152"/>
                    </a:cubicBezTo>
                    <a:close/>
                  </a:path>
                </a:pathLst>
              </a:custGeom>
              <a:solidFill>
                <a:srgbClr val="F7931F"/>
              </a:solidFill>
              <a:ln w="12700">
                <a:miter lim="400000"/>
              </a:ln>
            </p:spPr>
            <p:txBody>
              <a:bodyPr lIns="38100" tIns="38100" rIns="38100" bIns="640080" anchor="b"/>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br>
                  <a:rPr kumimoji="0" lang="fr-CA" sz="1600" b="0" i="0" u="none" strike="noStrike" kern="0" cap="none" spc="0" normalizeH="0" baseline="0" noProof="0" dirty="0">
                    <a:ln>
                      <a:noFill/>
                    </a:ln>
                    <a:solidFill>
                      <a:prstClr val="black">
                        <a:lumMod val="95000"/>
                        <a:lumOff val="5000"/>
                      </a:prstClr>
                    </a:solidFill>
                    <a:effectLst/>
                    <a:uLnTx/>
                    <a:uFillTx/>
                  </a:rPr>
                </a:br>
                <a:endParaRPr kumimoji="0" sz="1600" b="0" i="0" u="none" strike="noStrike" kern="0" cap="none" spc="0" normalizeH="0" baseline="0" noProof="0" dirty="0">
                  <a:ln>
                    <a:noFill/>
                  </a:ln>
                  <a:solidFill>
                    <a:prstClr val="black">
                      <a:lumMod val="95000"/>
                      <a:lumOff val="5000"/>
                    </a:prstClr>
                  </a:solidFill>
                  <a:effectLst/>
                  <a:uLnTx/>
                  <a:uFillTx/>
                </a:endParaRPr>
              </a:p>
            </p:txBody>
          </p:sp>
          <p:sp>
            <p:nvSpPr>
              <p:cNvPr id="16" name="Shape">
                <a:extLst>
                  <a:ext uri="{FF2B5EF4-FFF2-40B4-BE49-F238E27FC236}">
                    <a16:creationId xmlns:a16="http://schemas.microsoft.com/office/drawing/2014/main" id="{C118E6CF-340A-48FC-A29F-05ADE81B7B03}"/>
                  </a:ext>
                </a:extLst>
              </p:cNvPr>
              <p:cNvSpPr/>
              <p:nvPr/>
            </p:nvSpPr>
            <p:spPr>
              <a:xfrm>
                <a:off x="4399509" y="996764"/>
                <a:ext cx="3392982" cy="1914230"/>
              </a:xfrm>
              <a:custGeom>
                <a:avLst/>
                <a:gdLst/>
                <a:ahLst/>
                <a:cxnLst>
                  <a:cxn ang="0">
                    <a:pos x="wd2" y="hd2"/>
                  </a:cxn>
                  <a:cxn ang="5400000">
                    <a:pos x="wd2" y="hd2"/>
                  </a:cxn>
                  <a:cxn ang="10800000">
                    <a:pos x="wd2" y="hd2"/>
                  </a:cxn>
                  <a:cxn ang="16200000">
                    <a:pos x="wd2" y="hd2"/>
                  </a:cxn>
                </a:cxnLst>
                <a:rect l="0" t="0" r="r" b="b"/>
                <a:pathLst>
                  <a:path w="21600" h="21600" extrusionOk="0">
                    <a:moveTo>
                      <a:pt x="10935" y="21455"/>
                    </a:moveTo>
                    <a:cubicBezTo>
                      <a:pt x="10992" y="21386"/>
                      <a:pt x="11050" y="21319"/>
                      <a:pt x="11109" y="21252"/>
                    </a:cubicBezTo>
                    <a:cubicBezTo>
                      <a:pt x="11169" y="21183"/>
                      <a:pt x="11232" y="21116"/>
                      <a:pt x="11293" y="21051"/>
                    </a:cubicBezTo>
                    <a:cubicBezTo>
                      <a:pt x="11351" y="20988"/>
                      <a:pt x="11409" y="20923"/>
                      <a:pt x="11469" y="20862"/>
                    </a:cubicBezTo>
                    <a:cubicBezTo>
                      <a:pt x="11531" y="20797"/>
                      <a:pt x="11594" y="20736"/>
                      <a:pt x="11658" y="20673"/>
                    </a:cubicBezTo>
                    <a:cubicBezTo>
                      <a:pt x="11717" y="20613"/>
                      <a:pt x="11776" y="20554"/>
                      <a:pt x="11837" y="20497"/>
                    </a:cubicBezTo>
                    <a:cubicBezTo>
                      <a:pt x="11900" y="20436"/>
                      <a:pt x="11965" y="20378"/>
                      <a:pt x="12030" y="20321"/>
                    </a:cubicBezTo>
                    <a:cubicBezTo>
                      <a:pt x="12090" y="20265"/>
                      <a:pt x="12149" y="20210"/>
                      <a:pt x="12211" y="20158"/>
                    </a:cubicBezTo>
                    <a:cubicBezTo>
                      <a:pt x="12276" y="20101"/>
                      <a:pt x="12343" y="20049"/>
                      <a:pt x="12408" y="19994"/>
                    </a:cubicBezTo>
                    <a:cubicBezTo>
                      <a:pt x="12469" y="19944"/>
                      <a:pt x="12530" y="19893"/>
                      <a:pt x="12592" y="19845"/>
                    </a:cubicBezTo>
                    <a:cubicBezTo>
                      <a:pt x="12659" y="19793"/>
                      <a:pt x="12726" y="19743"/>
                      <a:pt x="12792" y="19694"/>
                    </a:cubicBezTo>
                    <a:cubicBezTo>
                      <a:pt x="12854" y="19648"/>
                      <a:pt x="12915" y="19602"/>
                      <a:pt x="12977" y="19558"/>
                    </a:cubicBezTo>
                    <a:cubicBezTo>
                      <a:pt x="13045" y="19510"/>
                      <a:pt x="13113" y="19466"/>
                      <a:pt x="13181" y="19420"/>
                    </a:cubicBezTo>
                    <a:cubicBezTo>
                      <a:pt x="13243" y="19378"/>
                      <a:pt x="13305" y="19336"/>
                      <a:pt x="13367" y="19296"/>
                    </a:cubicBezTo>
                    <a:cubicBezTo>
                      <a:pt x="13436" y="19252"/>
                      <a:pt x="13505" y="19214"/>
                      <a:pt x="13576" y="19172"/>
                    </a:cubicBezTo>
                    <a:cubicBezTo>
                      <a:pt x="13638" y="19135"/>
                      <a:pt x="13701" y="19097"/>
                      <a:pt x="13764" y="19061"/>
                    </a:cubicBezTo>
                    <a:cubicBezTo>
                      <a:pt x="13834" y="19023"/>
                      <a:pt x="13906" y="18986"/>
                      <a:pt x="13976" y="18950"/>
                    </a:cubicBezTo>
                    <a:cubicBezTo>
                      <a:pt x="14038" y="18917"/>
                      <a:pt x="14102" y="18883"/>
                      <a:pt x="14166" y="18852"/>
                    </a:cubicBezTo>
                    <a:cubicBezTo>
                      <a:pt x="14238" y="18818"/>
                      <a:pt x="14310" y="18787"/>
                      <a:pt x="14382" y="18755"/>
                    </a:cubicBezTo>
                    <a:cubicBezTo>
                      <a:pt x="14445" y="18726"/>
                      <a:pt x="14509" y="18698"/>
                      <a:pt x="14571" y="18671"/>
                    </a:cubicBezTo>
                    <a:cubicBezTo>
                      <a:pt x="14645" y="18640"/>
                      <a:pt x="14719" y="18615"/>
                      <a:pt x="14793" y="18587"/>
                    </a:cubicBezTo>
                    <a:cubicBezTo>
                      <a:pt x="14856" y="18564"/>
                      <a:pt x="14919" y="18539"/>
                      <a:pt x="14981" y="18518"/>
                    </a:cubicBezTo>
                    <a:cubicBezTo>
                      <a:pt x="15057" y="18493"/>
                      <a:pt x="15133" y="18470"/>
                      <a:pt x="15210" y="18447"/>
                    </a:cubicBezTo>
                    <a:cubicBezTo>
                      <a:pt x="15271" y="18428"/>
                      <a:pt x="15333" y="18409"/>
                      <a:pt x="15395" y="18392"/>
                    </a:cubicBezTo>
                    <a:cubicBezTo>
                      <a:pt x="15474" y="18371"/>
                      <a:pt x="15553" y="18353"/>
                      <a:pt x="15633" y="18336"/>
                    </a:cubicBezTo>
                    <a:cubicBezTo>
                      <a:pt x="15693" y="18323"/>
                      <a:pt x="15752" y="18306"/>
                      <a:pt x="15813" y="18294"/>
                    </a:cubicBezTo>
                    <a:cubicBezTo>
                      <a:pt x="15896" y="18277"/>
                      <a:pt x="15980" y="18265"/>
                      <a:pt x="16063" y="18252"/>
                    </a:cubicBezTo>
                    <a:cubicBezTo>
                      <a:pt x="16119" y="18243"/>
                      <a:pt x="16176" y="18231"/>
                      <a:pt x="16232" y="18223"/>
                    </a:cubicBezTo>
                    <a:cubicBezTo>
                      <a:pt x="16326" y="18210"/>
                      <a:pt x="16421" y="18202"/>
                      <a:pt x="16515" y="18195"/>
                    </a:cubicBezTo>
                    <a:cubicBezTo>
                      <a:pt x="16561" y="18191"/>
                      <a:pt x="16609" y="18183"/>
                      <a:pt x="16655" y="18181"/>
                    </a:cubicBezTo>
                    <a:cubicBezTo>
                      <a:pt x="16797" y="18172"/>
                      <a:pt x="16939" y="18168"/>
                      <a:pt x="17080" y="18168"/>
                    </a:cubicBezTo>
                    <a:cubicBezTo>
                      <a:pt x="17181" y="18168"/>
                      <a:pt x="17282" y="18170"/>
                      <a:pt x="17382" y="18176"/>
                    </a:cubicBezTo>
                    <a:cubicBezTo>
                      <a:pt x="17416" y="18177"/>
                      <a:pt x="17448" y="18179"/>
                      <a:pt x="17482" y="18183"/>
                    </a:cubicBezTo>
                    <a:cubicBezTo>
                      <a:pt x="17548" y="18187"/>
                      <a:pt x="17615" y="18191"/>
                      <a:pt x="17682" y="18199"/>
                    </a:cubicBezTo>
                    <a:cubicBezTo>
                      <a:pt x="17721" y="18202"/>
                      <a:pt x="17761" y="18208"/>
                      <a:pt x="17800" y="18212"/>
                    </a:cubicBezTo>
                    <a:cubicBezTo>
                      <a:pt x="17860" y="18220"/>
                      <a:pt x="17921" y="18225"/>
                      <a:pt x="17981" y="18233"/>
                    </a:cubicBezTo>
                    <a:cubicBezTo>
                      <a:pt x="18023" y="18239"/>
                      <a:pt x="18065" y="18246"/>
                      <a:pt x="18107" y="18254"/>
                    </a:cubicBezTo>
                    <a:cubicBezTo>
                      <a:pt x="18164" y="18264"/>
                      <a:pt x="18222" y="18273"/>
                      <a:pt x="18279" y="18283"/>
                    </a:cubicBezTo>
                    <a:cubicBezTo>
                      <a:pt x="18322" y="18290"/>
                      <a:pt x="18365" y="18300"/>
                      <a:pt x="18408" y="18309"/>
                    </a:cubicBezTo>
                    <a:cubicBezTo>
                      <a:pt x="18463" y="18321"/>
                      <a:pt x="18519" y="18332"/>
                      <a:pt x="18574" y="18346"/>
                    </a:cubicBezTo>
                    <a:cubicBezTo>
                      <a:pt x="18618" y="18355"/>
                      <a:pt x="18662" y="18369"/>
                      <a:pt x="18706" y="18380"/>
                    </a:cubicBezTo>
                    <a:cubicBezTo>
                      <a:pt x="18760" y="18394"/>
                      <a:pt x="18815" y="18409"/>
                      <a:pt x="18869" y="18424"/>
                    </a:cubicBezTo>
                    <a:cubicBezTo>
                      <a:pt x="18913" y="18438"/>
                      <a:pt x="18957" y="18451"/>
                      <a:pt x="19001" y="18464"/>
                    </a:cubicBezTo>
                    <a:cubicBezTo>
                      <a:pt x="19054" y="18482"/>
                      <a:pt x="19108" y="18497"/>
                      <a:pt x="19161" y="18516"/>
                    </a:cubicBezTo>
                    <a:cubicBezTo>
                      <a:pt x="19205" y="18531"/>
                      <a:pt x="19250" y="18547"/>
                      <a:pt x="19294" y="18562"/>
                    </a:cubicBezTo>
                    <a:cubicBezTo>
                      <a:pt x="19347" y="18581"/>
                      <a:pt x="19399" y="18600"/>
                      <a:pt x="19452" y="18621"/>
                    </a:cubicBezTo>
                    <a:cubicBezTo>
                      <a:pt x="19497" y="18638"/>
                      <a:pt x="19541" y="18655"/>
                      <a:pt x="19585" y="18675"/>
                    </a:cubicBezTo>
                    <a:cubicBezTo>
                      <a:pt x="19638" y="18696"/>
                      <a:pt x="19690" y="18719"/>
                      <a:pt x="19741" y="18742"/>
                    </a:cubicBezTo>
                    <a:cubicBezTo>
                      <a:pt x="19786" y="18761"/>
                      <a:pt x="19829" y="18780"/>
                      <a:pt x="19873" y="18801"/>
                    </a:cubicBezTo>
                    <a:cubicBezTo>
                      <a:pt x="19925" y="18824"/>
                      <a:pt x="19977" y="18849"/>
                      <a:pt x="20028" y="18873"/>
                    </a:cubicBezTo>
                    <a:cubicBezTo>
                      <a:pt x="20073" y="18894"/>
                      <a:pt x="20116" y="18917"/>
                      <a:pt x="20160" y="18938"/>
                    </a:cubicBezTo>
                    <a:cubicBezTo>
                      <a:pt x="20212" y="18965"/>
                      <a:pt x="20262" y="18992"/>
                      <a:pt x="20314" y="19019"/>
                    </a:cubicBezTo>
                    <a:cubicBezTo>
                      <a:pt x="20357" y="19042"/>
                      <a:pt x="20400" y="19067"/>
                      <a:pt x="20444" y="19090"/>
                    </a:cubicBezTo>
                    <a:cubicBezTo>
                      <a:pt x="20495" y="19118"/>
                      <a:pt x="20546" y="19149"/>
                      <a:pt x="20598" y="19179"/>
                    </a:cubicBezTo>
                    <a:cubicBezTo>
                      <a:pt x="20641" y="19204"/>
                      <a:pt x="20683" y="19231"/>
                      <a:pt x="20726" y="19256"/>
                    </a:cubicBezTo>
                    <a:cubicBezTo>
                      <a:pt x="20778" y="19288"/>
                      <a:pt x="20829" y="19321"/>
                      <a:pt x="20879" y="19353"/>
                    </a:cubicBezTo>
                    <a:cubicBezTo>
                      <a:pt x="20921" y="19380"/>
                      <a:pt x="20964" y="19407"/>
                      <a:pt x="21006" y="19436"/>
                    </a:cubicBezTo>
                    <a:cubicBezTo>
                      <a:pt x="21057" y="19470"/>
                      <a:pt x="21108" y="19506"/>
                      <a:pt x="21160" y="19543"/>
                    </a:cubicBezTo>
                    <a:cubicBezTo>
                      <a:pt x="21201" y="19571"/>
                      <a:pt x="21243" y="19600"/>
                      <a:pt x="21284" y="19631"/>
                    </a:cubicBezTo>
                    <a:cubicBezTo>
                      <a:pt x="21336" y="19669"/>
                      <a:pt x="21387" y="19707"/>
                      <a:pt x="21438" y="19745"/>
                    </a:cubicBezTo>
                    <a:cubicBezTo>
                      <a:pt x="21478" y="19776"/>
                      <a:pt x="21519" y="19807"/>
                      <a:pt x="21559" y="19837"/>
                    </a:cubicBezTo>
                    <a:cubicBezTo>
                      <a:pt x="21570" y="19847"/>
                      <a:pt x="21582" y="19854"/>
                      <a:pt x="21592" y="19862"/>
                    </a:cubicBezTo>
                    <a:cubicBezTo>
                      <a:pt x="21598" y="19617"/>
                      <a:pt x="21600" y="19376"/>
                      <a:pt x="21600" y="19143"/>
                    </a:cubicBezTo>
                    <a:cubicBezTo>
                      <a:pt x="21600" y="8589"/>
                      <a:pt x="16756" y="0"/>
                      <a:pt x="10800" y="0"/>
                    </a:cubicBezTo>
                    <a:cubicBezTo>
                      <a:pt x="4846" y="0"/>
                      <a:pt x="0" y="8587"/>
                      <a:pt x="0" y="19143"/>
                    </a:cubicBezTo>
                    <a:cubicBezTo>
                      <a:pt x="0" y="19376"/>
                      <a:pt x="3" y="19619"/>
                      <a:pt x="9" y="19866"/>
                    </a:cubicBezTo>
                    <a:cubicBezTo>
                      <a:pt x="19" y="19856"/>
                      <a:pt x="30" y="19849"/>
                      <a:pt x="41" y="19841"/>
                    </a:cubicBezTo>
                    <a:cubicBezTo>
                      <a:pt x="83" y="19808"/>
                      <a:pt x="124" y="19778"/>
                      <a:pt x="166" y="19745"/>
                    </a:cubicBezTo>
                    <a:cubicBezTo>
                      <a:pt x="217" y="19707"/>
                      <a:pt x="266" y="19669"/>
                      <a:pt x="317" y="19633"/>
                    </a:cubicBezTo>
                    <a:cubicBezTo>
                      <a:pt x="359" y="19602"/>
                      <a:pt x="401" y="19573"/>
                      <a:pt x="443" y="19543"/>
                    </a:cubicBezTo>
                    <a:cubicBezTo>
                      <a:pt x="494" y="19506"/>
                      <a:pt x="545" y="19472"/>
                      <a:pt x="595" y="19438"/>
                    </a:cubicBezTo>
                    <a:cubicBezTo>
                      <a:pt x="638" y="19409"/>
                      <a:pt x="681" y="19382"/>
                      <a:pt x="724" y="19353"/>
                    </a:cubicBezTo>
                    <a:cubicBezTo>
                      <a:pt x="775" y="19321"/>
                      <a:pt x="825" y="19288"/>
                      <a:pt x="876" y="19256"/>
                    </a:cubicBezTo>
                    <a:cubicBezTo>
                      <a:pt x="919" y="19229"/>
                      <a:pt x="962" y="19204"/>
                      <a:pt x="1005" y="19177"/>
                    </a:cubicBezTo>
                    <a:cubicBezTo>
                      <a:pt x="1056" y="19147"/>
                      <a:pt x="1108" y="19118"/>
                      <a:pt x="1159" y="19088"/>
                    </a:cubicBezTo>
                    <a:cubicBezTo>
                      <a:pt x="1202" y="19063"/>
                      <a:pt x="1245" y="19040"/>
                      <a:pt x="1288" y="19017"/>
                    </a:cubicBezTo>
                    <a:cubicBezTo>
                      <a:pt x="1340" y="18988"/>
                      <a:pt x="1392" y="18961"/>
                      <a:pt x="1443" y="18935"/>
                    </a:cubicBezTo>
                    <a:cubicBezTo>
                      <a:pt x="1486" y="18912"/>
                      <a:pt x="1531" y="18891"/>
                      <a:pt x="1574" y="18870"/>
                    </a:cubicBezTo>
                    <a:cubicBezTo>
                      <a:pt x="1626" y="18845"/>
                      <a:pt x="1678" y="18820"/>
                      <a:pt x="1730" y="18795"/>
                    </a:cubicBezTo>
                    <a:cubicBezTo>
                      <a:pt x="1773" y="18774"/>
                      <a:pt x="1818" y="18755"/>
                      <a:pt x="1862" y="18736"/>
                    </a:cubicBezTo>
                    <a:cubicBezTo>
                      <a:pt x="1915" y="18713"/>
                      <a:pt x="1966" y="18690"/>
                      <a:pt x="2019" y="18669"/>
                    </a:cubicBezTo>
                    <a:cubicBezTo>
                      <a:pt x="2064" y="18652"/>
                      <a:pt x="2107" y="18633"/>
                      <a:pt x="2151" y="18615"/>
                    </a:cubicBezTo>
                    <a:cubicBezTo>
                      <a:pt x="2204" y="18594"/>
                      <a:pt x="2257" y="18575"/>
                      <a:pt x="2311" y="18556"/>
                    </a:cubicBezTo>
                    <a:cubicBezTo>
                      <a:pt x="2355" y="18541"/>
                      <a:pt x="2398" y="18525"/>
                      <a:pt x="2442" y="18510"/>
                    </a:cubicBezTo>
                    <a:cubicBezTo>
                      <a:pt x="2496" y="18493"/>
                      <a:pt x="2550" y="18476"/>
                      <a:pt x="2604" y="18459"/>
                    </a:cubicBezTo>
                    <a:cubicBezTo>
                      <a:pt x="2648" y="18445"/>
                      <a:pt x="2691" y="18432"/>
                      <a:pt x="2736" y="18418"/>
                    </a:cubicBezTo>
                    <a:cubicBezTo>
                      <a:pt x="2791" y="18403"/>
                      <a:pt x="2845" y="18388"/>
                      <a:pt x="2900" y="18374"/>
                    </a:cubicBezTo>
                    <a:cubicBezTo>
                      <a:pt x="2943" y="18363"/>
                      <a:pt x="2987" y="18351"/>
                      <a:pt x="3030" y="18342"/>
                    </a:cubicBezTo>
                    <a:cubicBezTo>
                      <a:pt x="3086" y="18329"/>
                      <a:pt x="3141" y="18317"/>
                      <a:pt x="3197" y="18306"/>
                    </a:cubicBezTo>
                    <a:cubicBezTo>
                      <a:pt x="3240" y="18296"/>
                      <a:pt x="3284" y="18286"/>
                      <a:pt x="3327" y="18279"/>
                    </a:cubicBezTo>
                    <a:cubicBezTo>
                      <a:pt x="3384" y="18267"/>
                      <a:pt x="3442" y="18260"/>
                      <a:pt x="3499" y="18250"/>
                    </a:cubicBezTo>
                    <a:cubicBezTo>
                      <a:pt x="3541" y="18243"/>
                      <a:pt x="3582" y="18237"/>
                      <a:pt x="3624" y="18229"/>
                    </a:cubicBezTo>
                    <a:cubicBezTo>
                      <a:pt x="3685" y="18221"/>
                      <a:pt x="3745" y="18214"/>
                      <a:pt x="3807" y="18208"/>
                    </a:cubicBezTo>
                    <a:cubicBezTo>
                      <a:pt x="3846" y="18204"/>
                      <a:pt x="3885" y="18199"/>
                      <a:pt x="3924" y="18195"/>
                    </a:cubicBezTo>
                    <a:cubicBezTo>
                      <a:pt x="3991" y="18189"/>
                      <a:pt x="4059" y="18185"/>
                      <a:pt x="4127" y="18179"/>
                    </a:cubicBezTo>
                    <a:cubicBezTo>
                      <a:pt x="4159" y="18177"/>
                      <a:pt x="4193" y="18174"/>
                      <a:pt x="4225" y="18172"/>
                    </a:cubicBezTo>
                    <a:cubicBezTo>
                      <a:pt x="4326" y="18168"/>
                      <a:pt x="4427" y="18164"/>
                      <a:pt x="4527" y="18164"/>
                    </a:cubicBezTo>
                    <a:cubicBezTo>
                      <a:pt x="4670" y="18164"/>
                      <a:pt x="4811" y="18170"/>
                      <a:pt x="4952" y="18177"/>
                    </a:cubicBezTo>
                    <a:cubicBezTo>
                      <a:pt x="4999" y="18181"/>
                      <a:pt x="5046" y="18187"/>
                      <a:pt x="5093" y="18191"/>
                    </a:cubicBezTo>
                    <a:cubicBezTo>
                      <a:pt x="5186" y="18199"/>
                      <a:pt x="5281" y="18206"/>
                      <a:pt x="5375" y="18220"/>
                    </a:cubicBezTo>
                    <a:cubicBezTo>
                      <a:pt x="5432" y="18227"/>
                      <a:pt x="5488" y="18239"/>
                      <a:pt x="5546" y="18248"/>
                    </a:cubicBezTo>
                    <a:cubicBezTo>
                      <a:pt x="5629" y="18262"/>
                      <a:pt x="5713" y="18273"/>
                      <a:pt x="5796" y="18290"/>
                    </a:cubicBezTo>
                    <a:cubicBezTo>
                      <a:pt x="5856" y="18302"/>
                      <a:pt x="5917" y="18319"/>
                      <a:pt x="5977" y="18332"/>
                    </a:cubicBezTo>
                    <a:cubicBezTo>
                      <a:pt x="6056" y="18350"/>
                      <a:pt x="6135" y="18367"/>
                      <a:pt x="6213" y="18388"/>
                    </a:cubicBezTo>
                    <a:cubicBezTo>
                      <a:pt x="6276" y="18405"/>
                      <a:pt x="6337" y="18426"/>
                      <a:pt x="6400" y="18443"/>
                    </a:cubicBezTo>
                    <a:cubicBezTo>
                      <a:pt x="6475" y="18466"/>
                      <a:pt x="6552" y="18487"/>
                      <a:pt x="6628" y="18512"/>
                    </a:cubicBezTo>
                    <a:cubicBezTo>
                      <a:pt x="6691" y="18533"/>
                      <a:pt x="6754" y="18558"/>
                      <a:pt x="6816" y="18583"/>
                    </a:cubicBezTo>
                    <a:cubicBezTo>
                      <a:pt x="6890" y="18610"/>
                      <a:pt x="6964" y="18636"/>
                      <a:pt x="7037" y="18665"/>
                    </a:cubicBezTo>
                    <a:cubicBezTo>
                      <a:pt x="7101" y="18692"/>
                      <a:pt x="7165" y="18721"/>
                      <a:pt x="7228" y="18749"/>
                    </a:cubicBezTo>
                    <a:cubicBezTo>
                      <a:pt x="7300" y="18782"/>
                      <a:pt x="7372" y="18810"/>
                      <a:pt x="7443" y="18845"/>
                    </a:cubicBezTo>
                    <a:cubicBezTo>
                      <a:pt x="7507" y="18875"/>
                      <a:pt x="7570" y="18910"/>
                      <a:pt x="7634" y="18942"/>
                    </a:cubicBezTo>
                    <a:cubicBezTo>
                      <a:pt x="7704" y="18979"/>
                      <a:pt x="7774" y="19013"/>
                      <a:pt x="7844" y="19051"/>
                    </a:cubicBezTo>
                    <a:cubicBezTo>
                      <a:pt x="7908" y="19086"/>
                      <a:pt x="7972" y="19126"/>
                      <a:pt x="8035" y="19162"/>
                    </a:cubicBezTo>
                    <a:cubicBezTo>
                      <a:pt x="8104" y="19202"/>
                      <a:pt x="8173" y="19242"/>
                      <a:pt x="8241" y="19285"/>
                    </a:cubicBezTo>
                    <a:cubicBezTo>
                      <a:pt x="8305" y="19325"/>
                      <a:pt x="8368" y="19367"/>
                      <a:pt x="8430" y="19409"/>
                    </a:cubicBezTo>
                    <a:cubicBezTo>
                      <a:pt x="8498" y="19453"/>
                      <a:pt x="8565" y="19497"/>
                      <a:pt x="8632" y="19545"/>
                    </a:cubicBezTo>
                    <a:cubicBezTo>
                      <a:pt x="8694" y="19589"/>
                      <a:pt x="8757" y="19636"/>
                      <a:pt x="8818" y="19682"/>
                    </a:cubicBezTo>
                    <a:cubicBezTo>
                      <a:pt x="8884" y="19732"/>
                      <a:pt x="8951" y="19780"/>
                      <a:pt x="9017" y="19831"/>
                    </a:cubicBezTo>
                    <a:cubicBezTo>
                      <a:pt x="9079" y="19879"/>
                      <a:pt x="9140" y="19933"/>
                      <a:pt x="9202" y="19982"/>
                    </a:cubicBezTo>
                    <a:cubicBezTo>
                      <a:pt x="9267" y="20036"/>
                      <a:pt x="9333" y="20090"/>
                      <a:pt x="9398" y="20145"/>
                    </a:cubicBezTo>
                    <a:cubicBezTo>
                      <a:pt x="9459" y="20198"/>
                      <a:pt x="9520" y="20254"/>
                      <a:pt x="9580" y="20309"/>
                    </a:cubicBezTo>
                    <a:cubicBezTo>
                      <a:pt x="9644" y="20367"/>
                      <a:pt x="9707" y="20424"/>
                      <a:pt x="9771" y="20483"/>
                    </a:cubicBezTo>
                    <a:cubicBezTo>
                      <a:pt x="9831" y="20541"/>
                      <a:pt x="9892" y="20602"/>
                      <a:pt x="9951" y="20661"/>
                    </a:cubicBezTo>
                    <a:cubicBezTo>
                      <a:pt x="10014" y="20722"/>
                      <a:pt x="10076" y="20784"/>
                      <a:pt x="10138" y="20849"/>
                    </a:cubicBezTo>
                    <a:cubicBezTo>
                      <a:pt x="10197" y="20910"/>
                      <a:pt x="10256" y="20975"/>
                      <a:pt x="10315" y="21040"/>
                    </a:cubicBezTo>
                    <a:cubicBezTo>
                      <a:pt x="10376" y="21107"/>
                      <a:pt x="10438" y="21172"/>
                      <a:pt x="10498" y="21241"/>
                    </a:cubicBezTo>
                    <a:cubicBezTo>
                      <a:pt x="10556" y="21307"/>
                      <a:pt x="10614" y="21374"/>
                      <a:pt x="10672" y="21443"/>
                    </a:cubicBezTo>
                    <a:cubicBezTo>
                      <a:pt x="10716" y="21495"/>
                      <a:pt x="10761" y="21546"/>
                      <a:pt x="10805" y="21600"/>
                    </a:cubicBezTo>
                    <a:cubicBezTo>
                      <a:pt x="10845" y="21558"/>
                      <a:pt x="10891" y="21508"/>
                      <a:pt x="10935" y="21455"/>
                    </a:cubicBezTo>
                    <a:close/>
                  </a:path>
                </a:pathLst>
              </a:custGeom>
              <a:solidFill>
                <a:srgbClr val="A2B969"/>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fr-CA" sz="2800" b="1" i="0" u="none" strike="noStrike" kern="0" cap="none" spc="0" normalizeH="0" baseline="0" noProof="0" dirty="0">
                    <a:ln>
                      <a:noFill/>
                    </a:ln>
                    <a:solidFill>
                      <a:prstClr val="black">
                        <a:lumMod val="85000"/>
                        <a:lumOff val="15000"/>
                      </a:prstClr>
                    </a:solidFill>
                    <a:effectLst/>
                    <a:uLnTx/>
                    <a:uFillTx/>
                  </a:rPr>
                  <a:t>Démarche</a:t>
                </a:r>
                <a:endParaRPr kumimoji="0" sz="2800" b="1" i="0" u="none" strike="noStrike" kern="0" cap="none" spc="0" normalizeH="0" baseline="0" noProof="0" dirty="0">
                  <a:ln>
                    <a:noFill/>
                  </a:ln>
                  <a:solidFill>
                    <a:prstClr val="black">
                      <a:lumMod val="85000"/>
                      <a:lumOff val="15000"/>
                    </a:prstClr>
                  </a:solidFill>
                  <a:effectLst/>
                  <a:uLnTx/>
                  <a:uFillTx/>
                </a:endParaRPr>
              </a:p>
            </p:txBody>
          </p:sp>
          <p:sp>
            <p:nvSpPr>
              <p:cNvPr id="17" name="Shape">
                <a:extLst>
                  <a:ext uri="{FF2B5EF4-FFF2-40B4-BE49-F238E27FC236}">
                    <a16:creationId xmlns:a16="http://schemas.microsoft.com/office/drawing/2014/main" id="{CE0EFBC7-4BD7-4048-96E9-D188D2F0BA4C}"/>
                  </a:ext>
                </a:extLst>
              </p:cNvPr>
              <p:cNvSpPr/>
              <p:nvPr/>
            </p:nvSpPr>
            <p:spPr>
              <a:xfrm>
                <a:off x="4407474" y="2657332"/>
                <a:ext cx="1648707" cy="1556020"/>
              </a:xfrm>
              <a:custGeom>
                <a:avLst/>
                <a:gdLst/>
                <a:ahLst/>
                <a:cxnLst>
                  <a:cxn ang="0">
                    <a:pos x="wd2" y="hd2"/>
                  </a:cxn>
                  <a:cxn ang="5400000">
                    <a:pos x="wd2" y="hd2"/>
                  </a:cxn>
                  <a:cxn ang="10800000">
                    <a:pos x="wd2" y="hd2"/>
                  </a:cxn>
                  <a:cxn ang="16200000">
                    <a:pos x="wd2" y="hd2"/>
                  </a:cxn>
                </a:cxnLst>
                <a:rect l="0" t="0" r="r" b="b"/>
                <a:pathLst>
                  <a:path w="21600" h="21600" extrusionOk="0">
                    <a:moveTo>
                      <a:pt x="12321" y="21195"/>
                    </a:moveTo>
                    <a:cubicBezTo>
                      <a:pt x="12332" y="21073"/>
                      <a:pt x="12343" y="20951"/>
                      <a:pt x="12356" y="20826"/>
                    </a:cubicBezTo>
                    <a:cubicBezTo>
                      <a:pt x="12367" y="20723"/>
                      <a:pt x="12378" y="20621"/>
                      <a:pt x="12392" y="20518"/>
                    </a:cubicBezTo>
                    <a:cubicBezTo>
                      <a:pt x="12405" y="20396"/>
                      <a:pt x="12421" y="20276"/>
                      <a:pt x="12436" y="20153"/>
                    </a:cubicBezTo>
                    <a:cubicBezTo>
                      <a:pt x="12449" y="20050"/>
                      <a:pt x="12465" y="19949"/>
                      <a:pt x="12478" y="19848"/>
                    </a:cubicBezTo>
                    <a:cubicBezTo>
                      <a:pt x="12496" y="19728"/>
                      <a:pt x="12514" y="19608"/>
                      <a:pt x="12532" y="19488"/>
                    </a:cubicBezTo>
                    <a:cubicBezTo>
                      <a:pt x="12547" y="19387"/>
                      <a:pt x="12565" y="19285"/>
                      <a:pt x="12583" y="19184"/>
                    </a:cubicBezTo>
                    <a:cubicBezTo>
                      <a:pt x="12603" y="19064"/>
                      <a:pt x="12625" y="18944"/>
                      <a:pt x="12647" y="18827"/>
                    </a:cubicBezTo>
                    <a:cubicBezTo>
                      <a:pt x="12665" y="18726"/>
                      <a:pt x="12685" y="18627"/>
                      <a:pt x="12705" y="18526"/>
                    </a:cubicBezTo>
                    <a:cubicBezTo>
                      <a:pt x="12729" y="18408"/>
                      <a:pt x="12751" y="18288"/>
                      <a:pt x="12778" y="18171"/>
                    </a:cubicBezTo>
                    <a:cubicBezTo>
                      <a:pt x="12800" y="18072"/>
                      <a:pt x="12820" y="17971"/>
                      <a:pt x="12842" y="17872"/>
                    </a:cubicBezTo>
                    <a:cubicBezTo>
                      <a:pt x="12869" y="17754"/>
                      <a:pt x="12896" y="17637"/>
                      <a:pt x="12924" y="17519"/>
                    </a:cubicBezTo>
                    <a:cubicBezTo>
                      <a:pt x="12949" y="17420"/>
                      <a:pt x="12971" y="17324"/>
                      <a:pt x="12996" y="17225"/>
                    </a:cubicBezTo>
                    <a:cubicBezTo>
                      <a:pt x="13024" y="17107"/>
                      <a:pt x="13055" y="16990"/>
                      <a:pt x="13087" y="16872"/>
                    </a:cubicBezTo>
                    <a:cubicBezTo>
                      <a:pt x="13113" y="16776"/>
                      <a:pt x="13138" y="16679"/>
                      <a:pt x="13166" y="16583"/>
                    </a:cubicBezTo>
                    <a:cubicBezTo>
                      <a:pt x="13200" y="16465"/>
                      <a:pt x="13233" y="16348"/>
                      <a:pt x="13269" y="16230"/>
                    </a:cubicBezTo>
                    <a:cubicBezTo>
                      <a:pt x="13297" y="16136"/>
                      <a:pt x="13324" y="16042"/>
                      <a:pt x="13353" y="15948"/>
                    </a:cubicBezTo>
                    <a:cubicBezTo>
                      <a:pt x="13388" y="15830"/>
                      <a:pt x="13428" y="15713"/>
                      <a:pt x="13466" y="15595"/>
                    </a:cubicBezTo>
                    <a:cubicBezTo>
                      <a:pt x="13495" y="15503"/>
                      <a:pt x="13526" y="15411"/>
                      <a:pt x="13557" y="15320"/>
                    </a:cubicBezTo>
                    <a:cubicBezTo>
                      <a:pt x="13597" y="15202"/>
                      <a:pt x="13639" y="15082"/>
                      <a:pt x="13681" y="14965"/>
                    </a:cubicBezTo>
                    <a:cubicBezTo>
                      <a:pt x="13713" y="14875"/>
                      <a:pt x="13744" y="14786"/>
                      <a:pt x="13777" y="14699"/>
                    </a:cubicBezTo>
                    <a:cubicBezTo>
                      <a:pt x="13821" y="14579"/>
                      <a:pt x="13868" y="14459"/>
                      <a:pt x="13912" y="14339"/>
                    </a:cubicBezTo>
                    <a:cubicBezTo>
                      <a:pt x="13946" y="14254"/>
                      <a:pt x="13977" y="14169"/>
                      <a:pt x="14010" y="14085"/>
                    </a:cubicBezTo>
                    <a:cubicBezTo>
                      <a:pt x="14059" y="13962"/>
                      <a:pt x="14110" y="13840"/>
                      <a:pt x="14161" y="13718"/>
                    </a:cubicBezTo>
                    <a:cubicBezTo>
                      <a:pt x="14194" y="13638"/>
                      <a:pt x="14228" y="13558"/>
                      <a:pt x="14261" y="13478"/>
                    </a:cubicBezTo>
                    <a:cubicBezTo>
                      <a:pt x="14316" y="13351"/>
                      <a:pt x="14374" y="13224"/>
                      <a:pt x="14430" y="13097"/>
                    </a:cubicBezTo>
                    <a:cubicBezTo>
                      <a:pt x="14463" y="13024"/>
                      <a:pt x="14494" y="12951"/>
                      <a:pt x="14527" y="12880"/>
                    </a:cubicBezTo>
                    <a:cubicBezTo>
                      <a:pt x="14592" y="12739"/>
                      <a:pt x="14658" y="12601"/>
                      <a:pt x="14727" y="12462"/>
                    </a:cubicBezTo>
                    <a:cubicBezTo>
                      <a:pt x="14754" y="12405"/>
                      <a:pt x="14780" y="12347"/>
                      <a:pt x="14809" y="12290"/>
                    </a:cubicBezTo>
                    <a:cubicBezTo>
                      <a:pt x="14902" y="12102"/>
                      <a:pt x="14998" y="11916"/>
                      <a:pt x="15096" y="11730"/>
                    </a:cubicBezTo>
                    <a:cubicBezTo>
                      <a:pt x="15100" y="11723"/>
                      <a:pt x="15102" y="11716"/>
                      <a:pt x="15107" y="11709"/>
                    </a:cubicBezTo>
                    <a:cubicBezTo>
                      <a:pt x="15209" y="11514"/>
                      <a:pt x="15315" y="11321"/>
                      <a:pt x="15422" y="11130"/>
                    </a:cubicBezTo>
                    <a:cubicBezTo>
                      <a:pt x="15442" y="11093"/>
                      <a:pt x="15464" y="11058"/>
                      <a:pt x="15486" y="11022"/>
                    </a:cubicBezTo>
                    <a:cubicBezTo>
                      <a:pt x="15573" y="10869"/>
                      <a:pt x="15659" y="10719"/>
                      <a:pt x="15750" y="10568"/>
                    </a:cubicBezTo>
                    <a:cubicBezTo>
                      <a:pt x="15788" y="10507"/>
                      <a:pt x="15826" y="10446"/>
                      <a:pt x="15864" y="10385"/>
                    </a:cubicBezTo>
                    <a:cubicBezTo>
                      <a:pt x="15939" y="10260"/>
                      <a:pt x="16015" y="10138"/>
                      <a:pt x="16092" y="10016"/>
                    </a:cubicBezTo>
                    <a:cubicBezTo>
                      <a:pt x="16137" y="9945"/>
                      <a:pt x="16183" y="9877"/>
                      <a:pt x="16228" y="9806"/>
                    </a:cubicBezTo>
                    <a:cubicBezTo>
                      <a:pt x="16301" y="9693"/>
                      <a:pt x="16374" y="9580"/>
                      <a:pt x="16448" y="9470"/>
                    </a:cubicBezTo>
                    <a:cubicBezTo>
                      <a:pt x="16496" y="9397"/>
                      <a:pt x="16547" y="9324"/>
                      <a:pt x="16598" y="9251"/>
                    </a:cubicBezTo>
                    <a:cubicBezTo>
                      <a:pt x="16672" y="9145"/>
                      <a:pt x="16745" y="9039"/>
                      <a:pt x="16818" y="8936"/>
                    </a:cubicBezTo>
                    <a:cubicBezTo>
                      <a:pt x="16872" y="8861"/>
                      <a:pt x="16927" y="8785"/>
                      <a:pt x="16983" y="8712"/>
                    </a:cubicBezTo>
                    <a:cubicBezTo>
                      <a:pt x="17056" y="8611"/>
                      <a:pt x="17129" y="8513"/>
                      <a:pt x="17205" y="8414"/>
                    </a:cubicBezTo>
                    <a:cubicBezTo>
                      <a:pt x="17262" y="8338"/>
                      <a:pt x="17320" y="8263"/>
                      <a:pt x="17378" y="8188"/>
                    </a:cubicBezTo>
                    <a:cubicBezTo>
                      <a:pt x="17453" y="8091"/>
                      <a:pt x="17526" y="7995"/>
                      <a:pt x="17604" y="7899"/>
                    </a:cubicBezTo>
                    <a:cubicBezTo>
                      <a:pt x="17664" y="7823"/>
                      <a:pt x="17726" y="7748"/>
                      <a:pt x="17786" y="7675"/>
                    </a:cubicBezTo>
                    <a:cubicBezTo>
                      <a:pt x="17862" y="7581"/>
                      <a:pt x="17939" y="7489"/>
                      <a:pt x="18017" y="7398"/>
                    </a:cubicBezTo>
                    <a:cubicBezTo>
                      <a:pt x="18081" y="7322"/>
                      <a:pt x="18144" y="7249"/>
                      <a:pt x="18208" y="7174"/>
                    </a:cubicBezTo>
                    <a:cubicBezTo>
                      <a:pt x="18286" y="7085"/>
                      <a:pt x="18363" y="6995"/>
                      <a:pt x="18443" y="6906"/>
                    </a:cubicBezTo>
                    <a:cubicBezTo>
                      <a:pt x="18510" y="6833"/>
                      <a:pt x="18576" y="6758"/>
                      <a:pt x="18643" y="6685"/>
                    </a:cubicBezTo>
                    <a:cubicBezTo>
                      <a:pt x="18723" y="6598"/>
                      <a:pt x="18803" y="6511"/>
                      <a:pt x="18883" y="6426"/>
                    </a:cubicBezTo>
                    <a:cubicBezTo>
                      <a:pt x="18952" y="6353"/>
                      <a:pt x="19020" y="6280"/>
                      <a:pt x="19089" y="6210"/>
                    </a:cubicBezTo>
                    <a:cubicBezTo>
                      <a:pt x="19171" y="6125"/>
                      <a:pt x="19254" y="6043"/>
                      <a:pt x="19336" y="5958"/>
                    </a:cubicBezTo>
                    <a:cubicBezTo>
                      <a:pt x="19407" y="5887"/>
                      <a:pt x="19478" y="5817"/>
                      <a:pt x="19551" y="5746"/>
                    </a:cubicBezTo>
                    <a:cubicBezTo>
                      <a:pt x="19635" y="5664"/>
                      <a:pt x="19720" y="5584"/>
                      <a:pt x="19804" y="5502"/>
                    </a:cubicBezTo>
                    <a:cubicBezTo>
                      <a:pt x="19877" y="5431"/>
                      <a:pt x="19951" y="5363"/>
                      <a:pt x="20026" y="5295"/>
                    </a:cubicBezTo>
                    <a:cubicBezTo>
                      <a:pt x="20113" y="5215"/>
                      <a:pt x="20199" y="5137"/>
                      <a:pt x="20286" y="5060"/>
                    </a:cubicBezTo>
                    <a:cubicBezTo>
                      <a:pt x="20361" y="4991"/>
                      <a:pt x="20437" y="4923"/>
                      <a:pt x="20514" y="4857"/>
                    </a:cubicBezTo>
                    <a:cubicBezTo>
                      <a:pt x="20603" y="4780"/>
                      <a:pt x="20692" y="4704"/>
                      <a:pt x="20781" y="4629"/>
                    </a:cubicBezTo>
                    <a:cubicBezTo>
                      <a:pt x="20859" y="4563"/>
                      <a:pt x="20936" y="4497"/>
                      <a:pt x="21014" y="4431"/>
                    </a:cubicBezTo>
                    <a:cubicBezTo>
                      <a:pt x="21105" y="4356"/>
                      <a:pt x="21196" y="4283"/>
                      <a:pt x="21287" y="4210"/>
                    </a:cubicBezTo>
                    <a:cubicBezTo>
                      <a:pt x="21367" y="4147"/>
                      <a:pt x="21447" y="4083"/>
                      <a:pt x="21527" y="4020"/>
                    </a:cubicBezTo>
                    <a:cubicBezTo>
                      <a:pt x="21551" y="4001"/>
                      <a:pt x="21576" y="3982"/>
                      <a:pt x="21600" y="3961"/>
                    </a:cubicBezTo>
                    <a:cubicBezTo>
                      <a:pt x="21544" y="3921"/>
                      <a:pt x="21489" y="3881"/>
                      <a:pt x="21434" y="3843"/>
                    </a:cubicBezTo>
                    <a:cubicBezTo>
                      <a:pt x="21323" y="3766"/>
                      <a:pt x="21212" y="3691"/>
                      <a:pt x="21098" y="3615"/>
                    </a:cubicBezTo>
                    <a:cubicBezTo>
                      <a:pt x="20974" y="3533"/>
                      <a:pt x="20850" y="3451"/>
                      <a:pt x="20723" y="3371"/>
                    </a:cubicBezTo>
                    <a:cubicBezTo>
                      <a:pt x="20610" y="3298"/>
                      <a:pt x="20497" y="3227"/>
                      <a:pt x="20381" y="3157"/>
                    </a:cubicBezTo>
                    <a:cubicBezTo>
                      <a:pt x="20255" y="3079"/>
                      <a:pt x="20126" y="3001"/>
                      <a:pt x="19999" y="2926"/>
                    </a:cubicBezTo>
                    <a:cubicBezTo>
                      <a:pt x="19884" y="2858"/>
                      <a:pt x="19769" y="2792"/>
                      <a:pt x="19653" y="2726"/>
                    </a:cubicBezTo>
                    <a:cubicBezTo>
                      <a:pt x="19524" y="2653"/>
                      <a:pt x="19393" y="2583"/>
                      <a:pt x="19262" y="2512"/>
                    </a:cubicBezTo>
                    <a:cubicBezTo>
                      <a:pt x="19145" y="2449"/>
                      <a:pt x="19029" y="2387"/>
                      <a:pt x="18912" y="2326"/>
                    </a:cubicBezTo>
                    <a:cubicBezTo>
                      <a:pt x="18781" y="2258"/>
                      <a:pt x="18647" y="2192"/>
                      <a:pt x="18514" y="2129"/>
                    </a:cubicBezTo>
                    <a:cubicBezTo>
                      <a:pt x="18397" y="2070"/>
                      <a:pt x="18277" y="2013"/>
                      <a:pt x="18157" y="1959"/>
                    </a:cubicBezTo>
                    <a:cubicBezTo>
                      <a:pt x="18024" y="1898"/>
                      <a:pt x="17888" y="1837"/>
                      <a:pt x="17753" y="1778"/>
                    </a:cubicBezTo>
                    <a:cubicBezTo>
                      <a:pt x="17633" y="1726"/>
                      <a:pt x="17513" y="1672"/>
                      <a:pt x="17391" y="1623"/>
                    </a:cubicBezTo>
                    <a:cubicBezTo>
                      <a:pt x="17256" y="1567"/>
                      <a:pt x="17118" y="1512"/>
                      <a:pt x="16980" y="1458"/>
                    </a:cubicBezTo>
                    <a:cubicBezTo>
                      <a:pt x="16858" y="1411"/>
                      <a:pt x="16738" y="1362"/>
                      <a:pt x="16616" y="1317"/>
                    </a:cubicBezTo>
                    <a:cubicBezTo>
                      <a:pt x="16476" y="1265"/>
                      <a:pt x="16337" y="1216"/>
                      <a:pt x="16197" y="1169"/>
                    </a:cubicBezTo>
                    <a:cubicBezTo>
                      <a:pt x="16075" y="1127"/>
                      <a:pt x="15952" y="1084"/>
                      <a:pt x="15828" y="1042"/>
                    </a:cubicBezTo>
                    <a:cubicBezTo>
                      <a:pt x="15686" y="995"/>
                      <a:pt x="15544" y="953"/>
                      <a:pt x="15402" y="910"/>
                    </a:cubicBezTo>
                    <a:cubicBezTo>
                      <a:pt x="15280" y="873"/>
                      <a:pt x="15156" y="835"/>
                      <a:pt x="15033" y="800"/>
                    </a:cubicBezTo>
                    <a:cubicBezTo>
                      <a:pt x="14889" y="760"/>
                      <a:pt x="14745" y="722"/>
                      <a:pt x="14598" y="684"/>
                    </a:cubicBezTo>
                    <a:cubicBezTo>
                      <a:pt x="14476" y="652"/>
                      <a:pt x="14352" y="619"/>
                      <a:pt x="14228" y="588"/>
                    </a:cubicBezTo>
                    <a:cubicBezTo>
                      <a:pt x="14081" y="553"/>
                      <a:pt x="13932" y="520"/>
                      <a:pt x="13784" y="489"/>
                    </a:cubicBezTo>
                    <a:cubicBezTo>
                      <a:pt x="13662" y="463"/>
                      <a:pt x="13539" y="433"/>
                      <a:pt x="13415" y="409"/>
                    </a:cubicBezTo>
                    <a:cubicBezTo>
                      <a:pt x="13264" y="379"/>
                      <a:pt x="13111" y="353"/>
                      <a:pt x="12960" y="327"/>
                    </a:cubicBezTo>
                    <a:cubicBezTo>
                      <a:pt x="12838" y="306"/>
                      <a:pt x="12718" y="282"/>
                      <a:pt x="12596" y="263"/>
                    </a:cubicBezTo>
                    <a:cubicBezTo>
                      <a:pt x="12438" y="238"/>
                      <a:pt x="12281" y="219"/>
                      <a:pt x="12123" y="198"/>
                    </a:cubicBezTo>
                    <a:cubicBezTo>
                      <a:pt x="12005" y="181"/>
                      <a:pt x="11888" y="162"/>
                      <a:pt x="11768" y="148"/>
                    </a:cubicBezTo>
                    <a:cubicBezTo>
                      <a:pt x="11601" y="129"/>
                      <a:pt x="11435" y="113"/>
                      <a:pt x="11268" y="99"/>
                    </a:cubicBezTo>
                    <a:cubicBezTo>
                      <a:pt x="11157" y="89"/>
                      <a:pt x="11046" y="75"/>
                      <a:pt x="10935" y="66"/>
                    </a:cubicBezTo>
                    <a:cubicBezTo>
                      <a:pt x="10749" y="52"/>
                      <a:pt x="10562" y="42"/>
                      <a:pt x="10376" y="33"/>
                    </a:cubicBezTo>
                    <a:cubicBezTo>
                      <a:pt x="10283" y="28"/>
                      <a:pt x="10190" y="21"/>
                      <a:pt x="10096" y="16"/>
                    </a:cubicBezTo>
                    <a:cubicBezTo>
                      <a:pt x="9817" y="5"/>
                      <a:pt x="9535" y="0"/>
                      <a:pt x="9253" y="0"/>
                    </a:cubicBezTo>
                    <a:cubicBezTo>
                      <a:pt x="9048" y="0"/>
                      <a:pt x="8844" y="2"/>
                      <a:pt x="8640" y="9"/>
                    </a:cubicBezTo>
                    <a:cubicBezTo>
                      <a:pt x="8573" y="12"/>
                      <a:pt x="8507" y="16"/>
                      <a:pt x="8438" y="19"/>
                    </a:cubicBezTo>
                    <a:cubicBezTo>
                      <a:pt x="8303" y="24"/>
                      <a:pt x="8165" y="28"/>
                      <a:pt x="8030" y="35"/>
                    </a:cubicBezTo>
                    <a:cubicBezTo>
                      <a:pt x="7950" y="40"/>
                      <a:pt x="7870" y="47"/>
                      <a:pt x="7790" y="52"/>
                    </a:cubicBezTo>
                    <a:cubicBezTo>
                      <a:pt x="7668" y="61"/>
                      <a:pt x="7546" y="68"/>
                      <a:pt x="7426" y="78"/>
                    </a:cubicBezTo>
                    <a:cubicBezTo>
                      <a:pt x="7339" y="85"/>
                      <a:pt x="7253" y="94"/>
                      <a:pt x="7166" y="103"/>
                    </a:cubicBezTo>
                    <a:cubicBezTo>
                      <a:pt x="7053" y="115"/>
                      <a:pt x="6937" y="125"/>
                      <a:pt x="6824" y="139"/>
                    </a:cubicBezTo>
                    <a:cubicBezTo>
                      <a:pt x="6735" y="148"/>
                      <a:pt x="6647" y="162"/>
                      <a:pt x="6558" y="172"/>
                    </a:cubicBezTo>
                    <a:cubicBezTo>
                      <a:pt x="6447" y="186"/>
                      <a:pt x="6336" y="200"/>
                      <a:pt x="6225" y="214"/>
                    </a:cubicBezTo>
                    <a:cubicBezTo>
                      <a:pt x="6134" y="228"/>
                      <a:pt x="6045" y="242"/>
                      <a:pt x="5954" y="256"/>
                    </a:cubicBezTo>
                    <a:cubicBezTo>
                      <a:pt x="5845" y="273"/>
                      <a:pt x="5736" y="289"/>
                      <a:pt x="5630" y="308"/>
                    </a:cubicBezTo>
                    <a:cubicBezTo>
                      <a:pt x="5537" y="325"/>
                      <a:pt x="5446" y="341"/>
                      <a:pt x="5354" y="360"/>
                    </a:cubicBezTo>
                    <a:cubicBezTo>
                      <a:pt x="5250" y="379"/>
                      <a:pt x="5144" y="400"/>
                      <a:pt x="5039" y="421"/>
                    </a:cubicBezTo>
                    <a:cubicBezTo>
                      <a:pt x="4946" y="440"/>
                      <a:pt x="4855" y="461"/>
                      <a:pt x="4762" y="480"/>
                    </a:cubicBezTo>
                    <a:cubicBezTo>
                      <a:pt x="4657" y="503"/>
                      <a:pt x="4555" y="525"/>
                      <a:pt x="4451" y="548"/>
                    </a:cubicBezTo>
                    <a:cubicBezTo>
                      <a:pt x="4358" y="569"/>
                      <a:pt x="4267" y="593"/>
                      <a:pt x="4173" y="616"/>
                    </a:cubicBezTo>
                    <a:cubicBezTo>
                      <a:pt x="4071" y="642"/>
                      <a:pt x="3969" y="666"/>
                      <a:pt x="3867" y="694"/>
                    </a:cubicBezTo>
                    <a:cubicBezTo>
                      <a:pt x="3774" y="717"/>
                      <a:pt x="3683" y="746"/>
                      <a:pt x="3590" y="772"/>
                    </a:cubicBezTo>
                    <a:cubicBezTo>
                      <a:pt x="3488" y="800"/>
                      <a:pt x="3388" y="828"/>
                      <a:pt x="3288" y="856"/>
                    </a:cubicBezTo>
                    <a:cubicBezTo>
                      <a:pt x="3194" y="884"/>
                      <a:pt x="3101" y="913"/>
                      <a:pt x="3010" y="941"/>
                    </a:cubicBezTo>
                    <a:cubicBezTo>
                      <a:pt x="2910" y="971"/>
                      <a:pt x="2810" y="1002"/>
                      <a:pt x="2713" y="1035"/>
                    </a:cubicBezTo>
                    <a:cubicBezTo>
                      <a:pt x="2620" y="1066"/>
                      <a:pt x="2529" y="1098"/>
                      <a:pt x="2435" y="1129"/>
                    </a:cubicBezTo>
                    <a:cubicBezTo>
                      <a:pt x="2338" y="1162"/>
                      <a:pt x="2238" y="1197"/>
                      <a:pt x="2140" y="1233"/>
                    </a:cubicBezTo>
                    <a:cubicBezTo>
                      <a:pt x="2047" y="1265"/>
                      <a:pt x="1956" y="1301"/>
                      <a:pt x="1865" y="1334"/>
                    </a:cubicBezTo>
                    <a:cubicBezTo>
                      <a:pt x="1767" y="1371"/>
                      <a:pt x="1669" y="1407"/>
                      <a:pt x="1572" y="1444"/>
                    </a:cubicBezTo>
                    <a:cubicBezTo>
                      <a:pt x="1481" y="1480"/>
                      <a:pt x="1390" y="1517"/>
                      <a:pt x="1296" y="1555"/>
                    </a:cubicBezTo>
                    <a:cubicBezTo>
                      <a:pt x="1201" y="1595"/>
                      <a:pt x="1103" y="1632"/>
                      <a:pt x="1008" y="1675"/>
                    </a:cubicBezTo>
                    <a:cubicBezTo>
                      <a:pt x="917" y="1712"/>
                      <a:pt x="826" y="1755"/>
                      <a:pt x="735" y="1795"/>
                    </a:cubicBezTo>
                    <a:cubicBezTo>
                      <a:pt x="639" y="1837"/>
                      <a:pt x="544" y="1879"/>
                      <a:pt x="448" y="1924"/>
                    </a:cubicBezTo>
                    <a:cubicBezTo>
                      <a:pt x="357" y="1966"/>
                      <a:pt x="269" y="2009"/>
                      <a:pt x="180" y="2051"/>
                    </a:cubicBezTo>
                    <a:cubicBezTo>
                      <a:pt x="120" y="2079"/>
                      <a:pt x="60" y="2110"/>
                      <a:pt x="0" y="2138"/>
                    </a:cubicBezTo>
                    <a:cubicBezTo>
                      <a:pt x="7" y="2239"/>
                      <a:pt x="13" y="2340"/>
                      <a:pt x="22" y="2442"/>
                    </a:cubicBezTo>
                    <a:cubicBezTo>
                      <a:pt x="31" y="2564"/>
                      <a:pt x="40" y="2686"/>
                      <a:pt x="51" y="2806"/>
                    </a:cubicBezTo>
                    <a:cubicBezTo>
                      <a:pt x="64" y="2950"/>
                      <a:pt x="80" y="3093"/>
                      <a:pt x="95" y="3234"/>
                    </a:cubicBezTo>
                    <a:cubicBezTo>
                      <a:pt x="109" y="3352"/>
                      <a:pt x="120" y="3472"/>
                      <a:pt x="135" y="3589"/>
                    </a:cubicBezTo>
                    <a:cubicBezTo>
                      <a:pt x="153" y="3735"/>
                      <a:pt x="173" y="3879"/>
                      <a:pt x="195" y="4022"/>
                    </a:cubicBezTo>
                    <a:cubicBezTo>
                      <a:pt x="211" y="4137"/>
                      <a:pt x="226" y="4253"/>
                      <a:pt x="244" y="4368"/>
                    </a:cubicBezTo>
                    <a:cubicBezTo>
                      <a:pt x="266" y="4514"/>
                      <a:pt x="293" y="4660"/>
                      <a:pt x="317" y="4805"/>
                    </a:cubicBezTo>
                    <a:cubicBezTo>
                      <a:pt x="337" y="4916"/>
                      <a:pt x="355" y="5029"/>
                      <a:pt x="375" y="5140"/>
                    </a:cubicBezTo>
                    <a:cubicBezTo>
                      <a:pt x="404" y="5290"/>
                      <a:pt x="435" y="5438"/>
                      <a:pt x="466" y="5586"/>
                    </a:cubicBezTo>
                    <a:cubicBezTo>
                      <a:pt x="488" y="5692"/>
                      <a:pt x="508" y="5798"/>
                      <a:pt x="533" y="5904"/>
                    </a:cubicBezTo>
                    <a:cubicBezTo>
                      <a:pt x="566" y="6059"/>
                      <a:pt x="604" y="6212"/>
                      <a:pt x="642" y="6365"/>
                    </a:cubicBezTo>
                    <a:cubicBezTo>
                      <a:pt x="666" y="6464"/>
                      <a:pt x="688" y="6563"/>
                      <a:pt x="713" y="6659"/>
                    </a:cubicBezTo>
                    <a:cubicBezTo>
                      <a:pt x="753" y="6819"/>
                      <a:pt x="799" y="6979"/>
                      <a:pt x="844" y="7139"/>
                    </a:cubicBezTo>
                    <a:cubicBezTo>
                      <a:pt x="868" y="7228"/>
                      <a:pt x="890" y="7318"/>
                      <a:pt x="917" y="7405"/>
                    </a:cubicBezTo>
                    <a:cubicBezTo>
                      <a:pt x="968" y="7579"/>
                      <a:pt x="1021" y="7750"/>
                      <a:pt x="1074" y="7922"/>
                    </a:cubicBezTo>
                    <a:cubicBezTo>
                      <a:pt x="1097" y="7995"/>
                      <a:pt x="1119" y="8068"/>
                      <a:pt x="1141" y="8141"/>
                    </a:cubicBezTo>
                    <a:cubicBezTo>
                      <a:pt x="1208" y="8346"/>
                      <a:pt x="1276" y="8548"/>
                      <a:pt x="1350" y="8750"/>
                    </a:cubicBezTo>
                    <a:cubicBezTo>
                      <a:pt x="1363" y="8790"/>
                      <a:pt x="1376" y="8828"/>
                      <a:pt x="1390" y="8868"/>
                    </a:cubicBezTo>
                    <a:cubicBezTo>
                      <a:pt x="1565" y="9355"/>
                      <a:pt x="1754" y="9834"/>
                      <a:pt x="1958" y="10305"/>
                    </a:cubicBezTo>
                    <a:cubicBezTo>
                      <a:pt x="1967" y="10324"/>
                      <a:pt x="1976" y="10345"/>
                      <a:pt x="1985" y="10364"/>
                    </a:cubicBezTo>
                    <a:cubicBezTo>
                      <a:pt x="2078" y="10578"/>
                      <a:pt x="2173" y="10789"/>
                      <a:pt x="2271" y="11001"/>
                    </a:cubicBezTo>
                    <a:cubicBezTo>
                      <a:pt x="2298" y="11060"/>
                      <a:pt x="2329" y="11116"/>
                      <a:pt x="2355" y="11175"/>
                    </a:cubicBezTo>
                    <a:cubicBezTo>
                      <a:pt x="2437" y="11347"/>
                      <a:pt x="2520" y="11516"/>
                      <a:pt x="2606" y="11683"/>
                    </a:cubicBezTo>
                    <a:cubicBezTo>
                      <a:pt x="2644" y="11756"/>
                      <a:pt x="2682" y="11827"/>
                      <a:pt x="2722" y="11900"/>
                    </a:cubicBezTo>
                    <a:cubicBezTo>
                      <a:pt x="2802" y="12053"/>
                      <a:pt x="2879" y="12203"/>
                      <a:pt x="2964" y="12354"/>
                    </a:cubicBezTo>
                    <a:cubicBezTo>
                      <a:pt x="3008" y="12434"/>
                      <a:pt x="3055" y="12511"/>
                      <a:pt x="3099" y="12591"/>
                    </a:cubicBezTo>
                    <a:cubicBezTo>
                      <a:pt x="3179" y="12732"/>
                      <a:pt x="3259" y="12873"/>
                      <a:pt x="3341" y="13012"/>
                    </a:cubicBezTo>
                    <a:cubicBezTo>
                      <a:pt x="3390" y="13097"/>
                      <a:pt x="3443" y="13177"/>
                      <a:pt x="3492" y="13262"/>
                    </a:cubicBezTo>
                    <a:cubicBezTo>
                      <a:pt x="3572" y="13393"/>
                      <a:pt x="3654" y="13527"/>
                      <a:pt x="3736" y="13657"/>
                    </a:cubicBezTo>
                    <a:cubicBezTo>
                      <a:pt x="3792" y="13741"/>
                      <a:pt x="3847" y="13826"/>
                      <a:pt x="3903" y="13911"/>
                    </a:cubicBezTo>
                    <a:cubicBezTo>
                      <a:pt x="3985" y="14038"/>
                      <a:pt x="4067" y="14162"/>
                      <a:pt x="4151" y="14287"/>
                    </a:cubicBezTo>
                    <a:cubicBezTo>
                      <a:pt x="4211" y="14374"/>
                      <a:pt x="4271" y="14459"/>
                      <a:pt x="4331" y="14543"/>
                    </a:cubicBezTo>
                    <a:cubicBezTo>
                      <a:pt x="4415" y="14663"/>
                      <a:pt x="4500" y="14783"/>
                      <a:pt x="4586" y="14903"/>
                    </a:cubicBezTo>
                    <a:cubicBezTo>
                      <a:pt x="4649" y="14990"/>
                      <a:pt x="4715" y="15075"/>
                      <a:pt x="4780" y="15160"/>
                    </a:cubicBezTo>
                    <a:cubicBezTo>
                      <a:pt x="4866" y="15275"/>
                      <a:pt x="4953" y="15390"/>
                      <a:pt x="5041" y="15503"/>
                    </a:cubicBezTo>
                    <a:cubicBezTo>
                      <a:pt x="5108" y="15590"/>
                      <a:pt x="5177" y="15673"/>
                      <a:pt x="5246" y="15760"/>
                    </a:cubicBezTo>
                    <a:cubicBezTo>
                      <a:pt x="5335" y="15870"/>
                      <a:pt x="5423" y="15981"/>
                      <a:pt x="5514" y="16089"/>
                    </a:cubicBezTo>
                    <a:cubicBezTo>
                      <a:pt x="5585" y="16174"/>
                      <a:pt x="5656" y="16258"/>
                      <a:pt x="5730" y="16341"/>
                    </a:cubicBezTo>
                    <a:cubicBezTo>
                      <a:pt x="5821" y="16446"/>
                      <a:pt x="5912" y="16552"/>
                      <a:pt x="6005" y="16658"/>
                    </a:cubicBezTo>
                    <a:cubicBezTo>
                      <a:pt x="6080" y="16743"/>
                      <a:pt x="6156" y="16825"/>
                      <a:pt x="6231" y="16907"/>
                    </a:cubicBezTo>
                    <a:cubicBezTo>
                      <a:pt x="6325" y="17009"/>
                      <a:pt x="6418" y="17112"/>
                      <a:pt x="6513" y="17211"/>
                    </a:cubicBezTo>
                    <a:cubicBezTo>
                      <a:pt x="6591" y="17293"/>
                      <a:pt x="6671" y="17373"/>
                      <a:pt x="6749" y="17455"/>
                    </a:cubicBezTo>
                    <a:cubicBezTo>
                      <a:pt x="6844" y="17554"/>
                      <a:pt x="6942" y="17651"/>
                      <a:pt x="7039" y="17747"/>
                    </a:cubicBezTo>
                    <a:cubicBezTo>
                      <a:pt x="7122" y="17827"/>
                      <a:pt x="7204" y="17907"/>
                      <a:pt x="7286" y="17985"/>
                    </a:cubicBezTo>
                    <a:cubicBezTo>
                      <a:pt x="7384" y="18079"/>
                      <a:pt x="7483" y="18173"/>
                      <a:pt x="7583" y="18265"/>
                    </a:cubicBezTo>
                    <a:cubicBezTo>
                      <a:pt x="7668" y="18342"/>
                      <a:pt x="7754" y="18420"/>
                      <a:pt x="7839" y="18497"/>
                    </a:cubicBezTo>
                    <a:cubicBezTo>
                      <a:pt x="7939" y="18587"/>
                      <a:pt x="8041" y="18676"/>
                      <a:pt x="8143" y="18766"/>
                    </a:cubicBezTo>
                    <a:cubicBezTo>
                      <a:pt x="8232" y="18841"/>
                      <a:pt x="8320" y="18916"/>
                      <a:pt x="8409" y="18991"/>
                    </a:cubicBezTo>
                    <a:cubicBezTo>
                      <a:pt x="8511" y="19078"/>
                      <a:pt x="8616" y="19163"/>
                      <a:pt x="8720" y="19248"/>
                    </a:cubicBezTo>
                    <a:cubicBezTo>
                      <a:pt x="8811" y="19321"/>
                      <a:pt x="8902" y="19394"/>
                      <a:pt x="8995" y="19467"/>
                    </a:cubicBezTo>
                    <a:cubicBezTo>
                      <a:pt x="9102" y="19549"/>
                      <a:pt x="9206" y="19631"/>
                      <a:pt x="9315" y="19711"/>
                    </a:cubicBezTo>
                    <a:cubicBezTo>
                      <a:pt x="9408" y="19782"/>
                      <a:pt x="9504" y="19852"/>
                      <a:pt x="9599" y="19921"/>
                    </a:cubicBezTo>
                    <a:cubicBezTo>
                      <a:pt x="9708" y="19998"/>
                      <a:pt x="9817" y="20076"/>
                      <a:pt x="9925" y="20153"/>
                    </a:cubicBezTo>
                    <a:cubicBezTo>
                      <a:pt x="10023" y="20222"/>
                      <a:pt x="10119" y="20287"/>
                      <a:pt x="10218" y="20356"/>
                    </a:cubicBezTo>
                    <a:cubicBezTo>
                      <a:pt x="10329" y="20431"/>
                      <a:pt x="10440" y="20504"/>
                      <a:pt x="10551" y="20577"/>
                    </a:cubicBezTo>
                    <a:cubicBezTo>
                      <a:pt x="10651" y="20643"/>
                      <a:pt x="10751" y="20706"/>
                      <a:pt x="10853" y="20770"/>
                    </a:cubicBezTo>
                    <a:cubicBezTo>
                      <a:pt x="10967" y="20840"/>
                      <a:pt x="11080" y="20908"/>
                      <a:pt x="11193" y="20979"/>
                    </a:cubicBezTo>
                    <a:cubicBezTo>
                      <a:pt x="11295" y="21040"/>
                      <a:pt x="11397" y="21101"/>
                      <a:pt x="11502" y="21162"/>
                    </a:cubicBezTo>
                    <a:cubicBezTo>
                      <a:pt x="11617" y="21228"/>
                      <a:pt x="11735" y="21294"/>
                      <a:pt x="11850" y="21360"/>
                    </a:cubicBezTo>
                    <a:cubicBezTo>
                      <a:pt x="11954" y="21419"/>
                      <a:pt x="12059" y="21475"/>
                      <a:pt x="12165" y="21532"/>
                    </a:cubicBezTo>
                    <a:cubicBezTo>
                      <a:pt x="12207" y="21555"/>
                      <a:pt x="12252" y="21576"/>
                      <a:pt x="12294" y="21600"/>
                    </a:cubicBezTo>
                    <a:cubicBezTo>
                      <a:pt x="12296" y="21569"/>
                      <a:pt x="12299" y="21541"/>
                      <a:pt x="12301" y="21511"/>
                    </a:cubicBezTo>
                    <a:cubicBezTo>
                      <a:pt x="12303" y="21400"/>
                      <a:pt x="12312" y="21297"/>
                      <a:pt x="12321" y="21195"/>
                    </a:cubicBezTo>
                    <a:close/>
                  </a:path>
                </a:pathLst>
              </a:custGeom>
              <a:solidFill>
                <a:srgbClr val="F7931F"/>
              </a:solidFill>
              <a:ln w="12700">
                <a:miter lim="400000"/>
              </a:ln>
            </p:spPr>
            <p:txBody>
              <a:bodyPr lIns="38100" tIns="38100" rIns="38100" bIns="38100" anchor="t"/>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br>
                  <a:rPr kumimoji="0" lang="fr-CA" sz="800" b="0" i="0" u="none" strike="noStrike" kern="0" cap="none" spc="0" normalizeH="0" baseline="0" noProof="0" dirty="0">
                    <a:ln>
                      <a:noFill/>
                    </a:ln>
                    <a:solidFill>
                      <a:prstClr val="black">
                        <a:lumMod val="95000"/>
                        <a:lumOff val="5000"/>
                      </a:prstClr>
                    </a:solidFill>
                    <a:effectLst/>
                    <a:uLnTx/>
                    <a:uFillTx/>
                  </a:rPr>
                </a:br>
                <a:endParaRPr kumimoji="0" sz="1600" b="0" i="0" u="none" strike="noStrike" kern="0" cap="none" spc="0" normalizeH="0" baseline="0" noProof="0" dirty="0">
                  <a:ln>
                    <a:noFill/>
                  </a:ln>
                  <a:solidFill>
                    <a:prstClr val="black">
                      <a:lumMod val="95000"/>
                      <a:lumOff val="5000"/>
                    </a:prstClr>
                  </a:solidFill>
                  <a:effectLst/>
                  <a:uLnTx/>
                  <a:uFillTx/>
                </a:endParaRPr>
              </a:p>
            </p:txBody>
          </p:sp>
          <p:sp>
            <p:nvSpPr>
              <p:cNvPr id="18" name="Shape">
                <a:extLst>
                  <a:ext uri="{FF2B5EF4-FFF2-40B4-BE49-F238E27FC236}">
                    <a16:creationId xmlns:a16="http://schemas.microsoft.com/office/drawing/2014/main" id="{9B95F24E-C437-4DF8-9EE1-15D063EC0732}"/>
                  </a:ext>
                </a:extLst>
              </p:cNvPr>
              <p:cNvSpPr/>
              <p:nvPr/>
            </p:nvSpPr>
            <p:spPr>
              <a:xfrm>
                <a:off x="6135820" y="2657332"/>
                <a:ext cx="1648707" cy="1555345"/>
              </a:xfrm>
              <a:custGeom>
                <a:avLst/>
                <a:gdLst/>
                <a:ahLst/>
                <a:cxnLst>
                  <a:cxn ang="0">
                    <a:pos x="wd2" y="hd2"/>
                  </a:cxn>
                  <a:cxn ang="5400000">
                    <a:pos x="wd2" y="hd2"/>
                  </a:cxn>
                  <a:cxn ang="10800000">
                    <a:pos x="wd2" y="hd2"/>
                  </a:cxn>
                  <a:cxn ang="16200000">
                    <a:pos x="wd2" y="hd2"/>
                  </a:cxn>
                </a:cxnLst>
                <a:rect l="0" t="0" r="r" b="b"/>
                <a:pathLst>
                  <a:path w="21600" h="21600" extrusionOk="0">
                    <a:moveTo>
                      <a:pt x="21407" y="2040"/>
                    </a:moveTo>
                    <a:cubicBezTo>
                      <a:pt x="21320" y="1998"/>
                      <a:pt x="21234" y="1958"/>
                      <a:pt x="21145" y="1918"/>
                    </a:cubicBezTo>
                    <a:cubicBezTo>
                      <a:pt x="21047" y="1873"/>
                      <a:pt x="20947" y="1828"/>
                      <a:pt x="20850" y="1786"/>
                    </a:cubicBezTo>
                    <a:cubicBezTo>
                      <a:pt x="20763" y="1748"/>
                      <a:pt x="20674" y="1708"/>
                      <a:pt x="20585" y="1671"/>
                    </a:cubicBezTo>
                    <a:cubicBezTo>
                      <a:pt x="20486" y="1628"/>
                      <a:pt x="20388" y="1588"/>
                      <a:pt x="20288" y="1548"/>
                    </a:cubicBezTo>
                    <a:cubicBezTo>
                      <a:pt x="20199" y="1513"/>
                      <a:pt x="20110" y="1475"/>
                      <a:pt x="20022" y="1443"/>
                    </a:cubicBezTo>
                    <a:cubicBezTo>
                      <a:pt x="19922" y="1403"/>
                      <a:pt x="19822" y="1367"/>
                      <a:pt x="19722" y="1330"/>
                    </a:cubicBezTo>
                    <a:cubicBezTo>
                      <a:pt x="19633" y="1297"/>
                      <a:pt x="19544" y="1264"/>
                      <a:pt x="19453" y="1231"/>
                    </a:cubicBezTo>
                    <a:cubicBezTo>
                      <a:pt x="19353" y="1195"/>
                      <a:pt x="19251" y="1160"/>
                      <a:pt x="19151" y="1125"/>
                    </a:cubicBezTo>
                    <a:cubicBezTo>
                      <a:pt x="19063" y="1094"/>
                      <a:pt x="18972" y="1064"/>
                      <a:pt x="18883" y="1033"/>
                    </a:cubicBezTo>
                    <a:cubicBezTo>
                      <a:pt x="18781" y="1000"/>
                      <a:pt x="18679" y="970"/>
                      <a:pt x="18579" y="937"/>
                    </a:cubicBezTo>
                    <a:cubicBezTo>
                      <a:pt x="18488" y="908"/>
                      <a:pt x="18399" y="880"/>
                      <a:pt x="18308" y="854"/>
                    </a:cubicBezTo>
                    <a:cubicBezTo>
                      <a:pt x="18206" y="824"/>
                      <a:pt x="18104" y="795"/>
                      <a:pt x="17999" y="767"/>
                    </a:cubicBezTo>
                    <a:cubicBezTo>
                      <a:pt x="17908" y="741"/>
                      <a:pt x="17817" y="715"/>
                      <a:pt x="17726" y="692"/>
                    </a:cubicBezTo>
                    <a:cubicBezTo>
                      <a:pt x="17622" y="664"/>
                      <a:pt x="17520" y="640"/>
                      <a:pt x="17415" y="614"/>
                    </a:cubicBezTo>
                    <a:cubicBezTo>
                      <a:pt x="17324" y="591"/>
                      <a:pt x="17233" y="569"/>
                      <a:pt x="17142" y="548"/>
                    </a:cubicBezTo>
                    <a:cubicBezTo>
                      <a:pt x="17038" y="525"/>
                      <a:pt x="16931" y="501"/>
                      <a:pt x="16827" y="478"/>
                    </a:cubicBezTo>
                    <a:cubicBezTo>
                      <a:pt x="16736" y="459"/>
                      <a:pt x="16645" y="438"/>
                      <a:pt x="16554" y="419"/>
                    </a:cubicBezTo>
                    <a:cubicBezTo>
                      <a:pt x="16448" y="398"/>
                      <a:pt x="16341" y="379"/>
                      <a:pt x="16234" y="358"/>
                    </a:cubicBezTo>
                    <a:cubicBezTo>
                      <a:pt x="16143" y="341"/>
                      <a:pt x="16052" y="322"/>
                      <a:pt x="15961" y="308"/>
                    </a:cubicBezTo>
                    <a:cubicBezTo>
                      <a:pt x="15853" y="289"/>
                      <a:pt x="15746" y="273"/>
                      <a:pt x="15637" y="256"/>
                    </a:cubicBezTo>
                    <a:cubicBezTo>
                      <a:pt x="15546" y="242"/>
                      <a:pt x="15457" y="228"/>
                      <a:pt x="15366" y="214"/>
                    </a:cubicBezTo>
                    <a:cubicBezTo>
                      <a:pt x="15255" y="198"/>
                      <a:pt x="15144" y="186"/>
                      <a:pt x="15033" y="172"/>
                    </a:cubicBezTo>
                    <a:cubicBezTo>
                      <a:pt x="14945" y="160"/>
                      <a:pt x="14856" y="148"/>
                      <a:pt x="14769" y="139"/>
                    </a:cubicBezTo>
                    <a:cubicBezTo>
                      <a:pt x="14654" y="125"/>
                      <a:pt x="14538" y="115"/>
                      <a:pt x="14423" y="104"/>
                    </a:cubicBezTo>
                    <a:cubicBezTo>
                      <a:pt x="14339" y="94"/>
                      <a:pt x="14252" y="85"/>
                      <a:pt x="14168" y="78"/>
                    </a:cubicBezTo>
                    <a:cubicBezTo>
                      <a:pt x="14046" y="68"/>
                      <a:pt x="13923" y="59"/>
                      <a:pt x="13799" y="52"/>
                    </a:cubicBezTo>
                    <a:cubicBezTo>
                      <a:pt x="13719" y="47"/>
                      <a:pt x="13642" y="40"/>
                      <a:pt x="13562" y="35"/>
                    </a:cubicBezTo>
                    <a:cubicBezTo>
                      <a:pt x="13426" y="28"/>
                      <a:pt x="13291" y="24"/>
                      <a:pt x="13153" y="19"/>
                    </a:cubicBezTo>
                    <a:cubicBezTo>
                      <a:pt x="13087" y="16"/>
                      <a:pt x="13020" y="12"/>
                      <a:pt x="12953" y="9"/>
                    </a:cubicBezTo>
                    <a:cubicBezTo>
                      <a:pt x="12751" y="5"/>
                      <a:pt x="12547" y="0"/>
                      <a:pt x="12343" y="0"/>
                    </a:cubicBezTo>
                    <a:cubicBezTo>
                      <a:pt x="12061" y="0"/>
                      <a:pt x="11781" y="5"/>
                      <a:pt x="11499" y="16"/>
                    </a:cubicBezTo>
                    <a:cubicBezTo>
                      <a:pt x="11406" y="21"/>
                      <a:pt x="11313" y="28"/>
                      <a:pt x="11222" y="33"/>
                    </a:cubicBezTo>
                    <a:cubicBezTo>
                      <a:pt x="11035" y="42"/>
                      <a:pt x="10849" y="52"/>
                      <a:pt x="10662" y="66"/>
                    </a:cubicBezTo>
                    <a:cubicBezTo>
                      <a:pt x="10551" y="75"/>
                      <a:pt x="10440" y="87"/>
                      <a:pt x="10329" y="99"/>
                    </a:cubicBezTo>
                    <a:cubicBezTo>
                      <a:pt x="10163" y="115"/>
                      <a:pt x="9996" y="129"/>
                      <a:pt x="9830" y="148"/>
                    </a:cubicBezTo>
                    <a:cubicBezTo>
                      <a:pt x="9712" y="162"/>
                      <a:pt x="9595" y="181"/>
                      <a:pt x="9475" y="198"/>
                    </a:cubicBezTo>
                    <a:cubicBezTo>
                      <a:pt x="9317" y="219"/>
                      <a:pt x="9159" y="240"/>
                      <a:pt x="9002" y="264"/>
                    </a:cubicBezTo>
                    <a:cubicBezTo>
                      <a:pt x="8880" y="282"/>
                      <a:pt x="8760" y="306"/>
                      <a:pt x="8638" y="327"/>
                    </a:cubicBezTo>
                    <a:cubicBezTo>
                      <a:pt x="8485" y="353"/>
                      <a:pt x="8334" y="381"/>
                      <a:pt x="8183" y="409"/>
                    </a:cubicBezTo>
                    <a:cubicBezTo>
                      <a:pt x="8058" y="435"/>
                      <a:pt x="7936" y="464"/>
                      <a:pt x="7814" y="489"/>
                    </a:cubicBezTo>
                    <a:cubicBezTo>
                      <a:pt x="7665" y="522"/>
                      <a:pt x="7519" y="553"/>
                      <a:pt x="7370" y="588"/>
                    </a:cubicBezTo>
                    <a:cubicBezTo>
                      <a:pt x="7246" y="619"/>
                      <a:pt x="7124" y="652"/>
                      <a:pt x="6999" y="685"/>
                    </a:cubicBezTo>
                    <a:cubicBezTo>
                      <a:pt x="6855" y="722"/>
                      <a:pt x="6709" y="760"/>
                      <a:pt x="6564" y="800"/>
                    </a:cubicBezTo>
                    <a:cubicBezTo>
                      <a:pt x="6440" y="835"/>
                      <a:pt x="6318" y="873"/>
                      <a:pt x="6196" y="911"/>
                    </a:cubicBezTo>
                    <a:cubicBezTo>
                      <a:pt x="6054" y="953"/>
                      <a:pt x="5912" y="998"/>
                      <a:pt x="5770" y="1042"/>
                    </a:cubicBezTo>
                    <a:cubicBezTo>
                      <a:pt x="5645" y="1082"/>
                      <a:pt x="5523" y="1127"/>
                      <a:pt x="5401" y="1170"/>
                    </a:cubicBezTo>
                    <a:cubicBezTo>
                      <a:pt x="5261" y="1219"/>
                      <a:pt x="5121" y="1266"/>
                      <a:pt x="4984" y="1318"/>
                    </a:cubicBezTo>
                    <a:cubicBezTo>
                      <a:pt x="4862" y="1362"/>
                      <a:pt x="4740" y="1412"/>
                      <a:pt x="4617" y="1459"/>
                    </a:cubicBezTo>
                    <a:cubicBezTo>
                      <a:pt x="4480" y="1513"/>
                      <a:pt x="4342" y="1567"/>
                      <a:pt x="4207" y="1624"/>
                    </a:cubicBezTo>
                    <a:cubicBezTo>
                      <a:pt x="4085" y="1673"/>
                      <a:pt x="3965" y="1727"/>
                      <a:pt x="3845" y="1779"/>
                    </a:cubicBezTo>
                    <a:cubicBezTo>
                      <a:pt x="3710" y="1838"/>
                      <a:pt x="3574" y="1899"/>
                      <a:pt x="3441" y="1960"/>
                    </a:cubicBezTo>
                    <a:cubicBezTo>
                      <a:pt x="3321" y="2017"/>
                      <a:pt x="3203" y="2073"/>
                      <a:pt x="3084" y="2132"/>
                    </a:cubicBezTo>
                    <a:cubicBezTo>
                      <a:pt x="2950" y="2198"/>
                      <a:pt x="2817" y="2261"/>
                      <a:pt x="2686" y="2330"/>
                    </a:cubicBezTo>
                    <a:cubicBezTo>
                      <a:pt x="2568" y="2391"/>
                      <a:pt x="2451" y="2452"/>
                      <a:pt x="2335" y="2516"/>
                    </a:cubicBezTo>
                    <a:cubicBezTo>
                      <a:pt x="2204" y="2586"/>
                      <a:pt x="2073" y="2657"/>
                      <a:pt x="1945" y="2730"/>
                    </a:cubicBezTo>
                    <a:cubicBezTo>
                      <a:pt x="1829" y="2796"/>
                      <a:pt x="1714" y="2861"/>
                      <a:pt x="1598" y="2930"/>
                    </a:cubicBezTo>
                    <a:cubicBezTo>
                      <a:pt x="1470" y="3005"/>
                      <a:pt x="1341" y="3083"/>
                      <a:pt x="1214" y="3160"/>
                    </a:cubicBezTo>
                    <a:cubicBezTo>
                      <a:pt x="1101" y="3231"/>
                      <a:pt x="988" y="3302"/>
                      <a:pt x="875" y="3374"/>
                    </a:cubicBezTo>
                    <a:cubicBezTo>
                      <a:pt x="748" y="3454"/>
                      <a:pt x="622" y="3539"/>
                      <a:pt x="497" y="3622"/>
                    </a:cubicBezTo>
                    <a:cubicBezTo>
                      <a:pt x="386" y="3697"/>
                      <a:pt x="275" y="3770"/>
                      <a:pt x="166" y="3847"/>
                    </a:cubicBezTo>
                    <a:cubicBezTo>
                      <a:pt x="111" y="3887"/>
                      <a:pt x="55" y="3927"/>
                      <a:pt x="0" y="3967"/>
                    </a:cubicBezTo>
                    <a:cubicBezTo>
                      <a:pt x="24" y="3986"/>
                      <a:pt x="47" y="4005"/>
                      <a:pt x="71" y="4024"/>
                    </a:cubicBezTo>
                    <a:cubicBezTo>
                      <a:pt x="153" y="4088"/>
                      <a:pt x="235" y="4153"/>
                      <a:pt x="317" y="4219"/>
                    </a:cubicBezTo>
                    <a:cubicBezTo>
                      <a:pt x="406" y="4290"/>
                      <a:pt x="497" y="4363"/>
                      <a:pt x="584" y="4436"/>
                    </a:cubicBezTo>
                    <a:cubicBezTo>
                      <a:pt x="664" y="4502"/>
                      <a:pt x="744" y="4570"/>
                      <a:pt x="824" y="4636"/>
                    </a:cubicBezTo>
                    <a:cubicBezTo>
                      <a:pt x="910" y="4711"/>
                      <a:pt x="999" y="4784"/>
                      <a:pt x="1086" y="4859"/>
                    </a:cubicBezTo>
                    <a:cubicBezTo>
                      <a:pt x="1163" y="4928"/>
                      <a:pt x="1241" y="4996"/>
                      <a:pt x="1319" y="5066"/>
                    </a:cubicBezTo>
                    <a:cubicBezTo>
                      <a:pt x="1405" y="5144"/>
                      <a:pt x="1490" y="5219"/>
                      <a:pt x="1574" y="5299"/>
                    </a:cubicBezTo>
                    <a:cubicBezTo>
                      <a:pt x="1649" y="5370"/>
                      <a:pt x="1725" y="5441"/>
                      <a:pt x="1798" y="5511"/>
                    </a:cubicBezTo>
                    <a:cubicBezTo>
                      <a:pt x="1883" y="5591"/>
                      <a:pt x="1965" y="5671"/>
                      <a:pt x="2047" y="5751"/>
                    </a:cubicBezTo>
                    <a:cubicBezTo>
                      <a:pt x="2120" y="5822"/>
                      <a:pt x="2193" y="5895"/>
                      <a:pt x="2264" y="5968"/>
                    </a:cubicBezTo>
                    <a:cubicBezTo>
                      <a:pt x="2346" y="6050"/>
                      <a:pt x="2426" y="6130"/>
                      <a:pt x="2506" y="6215"/>
                    </a:cubicBezTo>
                    <a:cubicBezTo>
                      <a:pt x="2577" y="6288"/>
                      <a:pt x="2648" y="6363"/>
                      <a:pt x="2719" y="6436"/>
                    </a:cubicBezTo>
                    <a:cubicBezTo>
                      <a:pt x="2799" y="6521"/>
                      <a:pt x="2877" y="6603"/>
                      <a:pt x="2955" y="6688"/>
                    </a:cubicBezTo>
                    <a:cubicBezTo>
                      <a:pt x="3024" y="6763"/>
                      <a:pt x="3092" y="6838"/>
                      <a:pt x="3161" y="6914"/>
                    </a:cubicBezTo>
                    <a:cubicBezTo>
                      <a:pt x="3239" y="7001"/>
                      <a:pt x="3314" y="7085"/>
                      <a:pt x="3390" y="7175"/>
                    </a:cubicBezTo>
                    <a:cubicBezTo>
                      <a:pt x="3456" y="7253"/>
                      <a:pt x="3523" y="7328"/>
                      <a:pt x="3590" y="7406"/>
                    </a:cubicBezTo>
                    <a:cubicBezTo>
                      <a:pt x="3665" y="7495"/>
                      <a:pt x="3738" y="7582"/>
                      <a:pt x="3812" y="7671"/>
                    </a:cubicBezTo>
                    <a:cubicBezTo>
                      <a:pt x="3876" y="7749"/>
                      <a:pt x="3940" y="7827"/>
                      <a:pt x="4003" y="7907"/>
                    </a:cubicBezTo>
                    <a:cubicBezTo>
                      <a:pt x="4076" y="7999"/>
                      <a:pt x="4147" y="8090"/>
                      <a:pt x="4218" y="8182"/>
                    </a:cubicBezTo>
                    <a:cubicBezTo>
                      <a:pt x="4280" y="8262"/>
                      <a:pt x="4342" y="8340"/>
                      <a:pt x="4402" y="8420"/>
                    </a:cubicBezTo>
                    <a:cubicBezTo>
                      <a:pt x="4473" y="8514"/>
                      <a:pt x="4542" y="8608"/>
                      <a:pt x="4613" y="8704"/>
                    </a:cubicBezTo>
                    <a:cubicBezTo>
                      <a:pt x="4671" y="8784"/>
                      <a:pt x="4731" y="8864"/>
                      <a:pt x="4788" y="8945"/>
                    </a:cubicBezTo>
                    <a:cubicBezTo>
                      <a:pt x="4857" y="9041"/>
                      <a:pt x="4926" y="9140"/>
                      <a:pt x="4993" y="9239"/>
                    </a:cubicBezTo>
                    <a:cubicBezTo>
                      <a:pt x="5048" y="9319"/>
                      <a:pt x="5104" y="9399"/>
                      <a:pt x="5159" y="9479"/>
                    </a:cubicBezTo>
                    <a:cubicBezTo>
                      <a:pt x="5228" y="9580"/>
                      <a:pt x="5295" y="9683"/>
                      <a:pt x="5361" y="9785"/>
                    </a:cubicBezTo>
                    <a:cubicBezTo>
                      <a:pt x="5412" y="9865"/>
                      <a:pt x="5465" y="9942"/>
                      <a:pt x="5517" y="10022"/>
                    </a:cubicBezTo>
                    <a:cubicBezTo>
                      <a:pt x="5585" y="10131"/>
                      <a:pt x="5652" y="10239"/>
                      <a:pt x="5719" y="10349"/>
                    </a:cubicBezTo>
                    <a:cubicBezTo>
                      <a:pt x="5765" y="10425"/>
                      <a:pt x="5812" y="10500"/>
                      <a:pt x="5858" y="10575"/>
                    </a:cubicBezTo>
                    <a:cubicBezTo>
                      <a:pt x="5932" y="10698"/>
                      <a:pt x="6003" y="10822"/>
                      <a:pt x="6074" y="10947"/>
                    </a:cubicBezTo>
                    <a:cubicBezTo>
                      <a:pt x="6111" y="11011"/>
                      <a:pt x="6149" y="11074"/>
                      <a:pt x="6185" y="11140"/>
                    </a:cubicBezTo>
                    <a:cubicBezTo>
                      <a:pt x="6291" y="11328"/>
                      <a:pt x="6393" y="11517"/>
                      <a:pt x="6496" y="11710"/>
                    </a:cubicBezTo>
                    <a:cubicBezTo>
                      <a:pt x="6524" y="11764"/>
                      <a:pt x="6549" y="11815"/>
                      <a:pt x="6578" y="11870"/>
                    </a:cubicBezTo>
                    <a:cubicBezTo>
                      <a:pt x="6651" y="12008"/>
                      <a:pt x="6722" y="12150"/>
                      <a:pt x="6793" y="12291"/>
                    </a:cubicBezTo>
                    <a:cubicBezTo>
                      <a:pt x="6833" y="12371"/>
                      <a:pt x="6868" y="12451"/>
                      <a:pt x="6908" y="12531"/>
                    </a:cubicBezTo>
                    <a:cubicBezTo>
                      <a:pt x="6964" y="12646"/>
                      <a:pt x="7022" y="12764"/>
                      <a:pt x="7075" y="12881"/>
                    </a:cubicBezTo>
                    <a:cubicBezTo>
                      <a:pt x="7115" y="12968"/>
                      <a:pt x="7153" y="13058"/>
                      <a:pt x="7193" y="13145"/>
                    </a:cubicBezTo>
                    <a:cubicBezTo>
                      <a:pt x="7241" y="13256"/>
                      <a:pt x="7293" y="13366"/>
                      <a:pt x="7341" y="13479"/>
                    </a:cubicBezTo>
                    <a:cubicBezTo>
                      <a:pt x="7381" y="13571"/>
                      <a:pt x="7419" y="13665"/>
                      <a:pt x="7457" y="13757"/>
                    </a:cubicBezTo>
                    <a:cubicBezTo>
                      <a:pt x="7501" y="13865"/>
                      <a:pt x="7548" y="13976"/>
                      <a:pt x="7592" y="14084"/>
                    </a:cubicBezTo>
                    <a:cubicBezTo>
                      <a:pt x="7630" y="14178"/>
                      <a:pt x="7665" y="14274"/>
                      <a:pt x="7703" y="14371"/>
                    </a:cubicBezTo>
                    <a:cubicBezTo>
                      <a:pt x="7745" y="14479"/>
                      <a:pt x="7788" y="14590"/>
                      <a:pt x="7828" y="14698"/>
                    </a:cubicBezTo>
                    <a:cubicBezTo>
                      <a:pt x="7863" y="14795"/>
                      <a:pt x="7896" y="14891"/>
                      <a:pt x="7932" y="14990"/>
                    </a:cubicBezTo>
                    <a:cubicBezTo>
                      <a:pt x="7972" y="15100"/>
                      <a:pt x="8010" y="15209"/>
                      <a:pt x="8047" y="15319"/>
                    </a:cubicBezTo>
                    <a:cubicBezTo>
                      <a:pt x="8081" y="15418"/>
                      <a:pt x="8112" y="15517"/>
                      <a:pt x="8145" y="15616"/>
                    </a:cubicBezTo>
                    <a:cubicBezTo>
                      <a:pt x="8180" y="15726"/>
                      <a:pt x="8216" y="15837"/>
                      <a:pt x="8252" y="15948"/>
                    </a:cubicBezTo>
                    <a:cubicBezTo>
                      <a:pt x="8283" y="16046"/>
                      <a:pt x="8311" y="16148"/>
                      <a:pt x="8343" y="16249"/>
                    </a:cubicBezTo>
                    <a:cubicBezTo>
                      <a:pt x="8376" y="16359"/>
                      <a:pt x="8409" y="16470"/>
                      <a:pt x="8440" y="16583"/>
                    </a:cubicBezTo>
                    <a:cubicBezTo>
                      <a:pt x="8469" y="16684"/>
                      <a:pt x="8496" y="16785"/>
                      <a:pt x="8525" y="16889"/>
                    </a:cubicBezTo>
                    <a:cubicBezTo>
                      <a:pt x="8556" y="17002"/>
                      <a:pt x="8585" y="17112"/>
                      <a:pt x="8613" y="17225"/>
                    </a:cubicBezTo>
                    <a:cubicBezTo>
                      <a:pt x="8640" y="17327"/>
                      <a:pt x="8664" y="17430"/>
                      <a:pt x="8689" y="17534"/>
                    </a:cubicBezTo>
                    <a:cubicBezTo>
                      <a:pt x="8715" y="17647"/>
                      <a:pt x="8742" y="17762"/>
                      <a:pt x="8769" y="17875"/>
                    </a:cubicBezTo>
                    <a:cubicBezTo>
                      <a:pt x="8791" y="17978"/>
                      <a:pt x="8815" y="18080"/>
                      <a:pt x="8835" y="18183"/>
                    </a:cubicBezTo>
                    <a:cubicBezTo>
                      <a:pt x="8860" y="18298"/>
                      <a:pt x="8884" y="18414"/>
                      <a:pt x="8906" y="18529"/>
                    </a:cubicBezTo>
                    <a:cubicBezTo>
                      <a:pt x="8926" y="18633"/>
                      <a:pt x="8946" y="18734"/>
                      <a:pt x="8966" y="18837"/>
                    </a:cubicBezTo>
                    <a:cubicBezTo>
                      <a:pt x="8989" y="18955"/>
                      <a:pt x="9009" y="19073"/>
                      <a:pt x="9029" y="19190"/>
                    </a:cubicBezTo>
                    <a:cubicBezTo>
                      <a:pt x="9046" y="19294"/>
                      <a:pt x="9064" y="19395"/>
                      <a:pt x="9080" y="19499"/>
                    </a:cubicBezTo>
                    <a:cubicBezTo>
                      <a:pt x="9097" y="19619"/>
                      <a:pt x="9115" y="19739"/>
                      <a:pt x="9133" y="19856"/>
                    </a:cubicBezTo>
                    <a:cubicBezTo>
                      <a:pt x="9148" y="19957"/>
                      <a:pt x="9162" y="20061"/>
                      <a:pt x="9175" y="20162"/>
                    </a:cubicBezTo>
                    <a:cubicBezTo>
                      <a:pt x="9191" y="20285"/>
                      <a:pt x="9206" y="20407"/>
                      <a:pt x="9219" y="20529"/>
                    </a:cubicBezTo>
                    <a:cubicBezTo>
                      <a:pt x="9231" y="20630"/>
                      <a:pt x="9244" y="20732"/>
                      <a:pt x="9255" y="20833"/>
                    </a:cubicBezTo>
                    <a:cubicBezTo>
                      <a:pt x="9268" y="20958"/>
                      <a:pt x="9279" y="21085"/>
                      <a:pt x="9290" y="21209"/>
                    </a:cubicBezTo>
                    <a:cubicBezTo>
                      <a:pt x="9299" y="21308"/>
                      <a:pt x="9308" y="21407"/>
                      <a:pt x="9317" y="21508"/>
                    </a:cubicBezTo>
                    <a:cubicBezTo>
                      <a:pt x="9319" y="21539"/>
                      <a:pt x="9324" y="21569"/>
                      <a:pt x="9326" y="21600"/>
                    </a:cubicBezTo>
                    <a:cubicBezTo>
                      <a:pt x="9368" y="21576"/>
                      <a:pt x="9413" y="21555"/>
                      <a:pt x="9455" y="21534"/>
                    </a:cubicBezTo>
                    <a:cubicBezTo>
                      <a:pt x="9561" y="21478"/>
                      <a:pt x="9666" y="21419"/>
                      <a:pt x="9772" y="21360"/>
                    </a:cubicBezTo>
                    <a:cubicBezTo>
                      <a:pt x="9888" y="21296"/>
                      <a:pt x="10003" y="21231"/>
                      <a:pt x="10118" y="21165"/>
                    </a:cubicBezTo>
                    <a:cubicBezTo>
                      <a:pt x="10223" y="21103"/>
                      <a:pt x="10325" y="21042"/>
                      <a:pt x="10427" y="20981"/>
                    </a:cubicBezTo>
                    <a:cubicBezTo>
                      <a:pt x="10540" y="20913"/>
                      <a:pt x="10653" y="20845"/>
                      <a:pt x="10767" y="20774"/>
                    </a:cubicBezTo>
                    <a:cubicBezTo>
                      <a:pt x="10869" y="20710"/>
                      <a:pt x="10969" y="20645"/>
                      <a:pt x="11069" y="20581"/>
                    </a:cubicBezTo>
                    <a:cubicBezTo>
                      <a:pt x="11180" y="20508"/>
                      <a:pt x="11291" y="20435"/>
                      <a:pt x="11399" y="20362"/>
                    </a:cubicBezTo>
                    <a:cubicBezTo>
                      <a:pt x="11497" y="20296"/>
                      <a:pt x="11597" y="20228"/>
                      <a:pt x="11692" y="20160"/>
                    </a:cubicBezTo>
                    <a:cubicBezTo>
                      <a:pt x="11801" y="20085"/>
                      <a:pt x="11908" y="20007"/>
                      <a:pt x="12014" y="19929"/>
                    </a:cubicBezTo>
                    <a:cubicBezTo>
                      <a:pt x="12110" y="19859"/>
                      <a:pt x="12205" y="19788"/>
                      <a:pt x="12301" y="19717"/>
                    </a:cubicBezTo>
                    <a:cubicBezTo>
                      <a:pt x="12407" y="19637"/>
                      <a:pt x="12512" y="19557"/>
                      <a:pt x="12616" y="19477"/>
                    </a:cubicBezTo>
                    <a:cubicBezTo>
                      <a:pt x="12709" y="19404"/>
                      <a:pt x="12802" y="19332"/>
                      <a:pt x="12896" y="19256"/>
                    </a:cubicBezTo>
                    <a:cubicBezTo>
                      <a:pt x="12998" y="19174"/>
                      <a:pt x="13100" y="19089"/>
                      <a:pt x="13202" y="19004"/>
                    </a:cubicBezTo>
                    <a:cubicBezTo>
                      <a:pt x="13293" y="18929"/>
                      <a:pt x="13384" y="18851"/>
                      <a:pt x="13473" y="18774"/>
                    </a:cubicBezTo>
                    <a:cubicBezTo>
                      <a:pt x="13573" y="18687"/>
                      <a:pt x="13670" y="18600"/>
                      <a:pt x="13770" y="18513"/>
                    </a:cubicBezTo>
                    <a:cubicBezTo>
                      <a:pt x="13859" y="18433"/>
                      <a:pt x="13948" y="18355"/>
                      <a:pt x="14034" y="18273"/>
                    </a:cubicBezTo>
                    <a:cubicBezTo>
                      <a:pt x="14132" y="18183"/>
                      <a:pt x="14228" y="18094"/>
                      <a:pt x="14321" y="18002"/>
                    </a:cubicBezTo>
                    <a:cubicBezTo>
                      <a:pt x="14407" y="17920"/>
                      <a:pt x="14492" y="17837"/>
                      <a:pt x="14576" y="17755"/>
                    </a:cubicBezTo>
                    <a:cubicBezTo>
                      <a:pt x="14669" y="17663"/>
                      <a:pt x="14763" y="17569"/>
                      <a:pt x="14854" y="17475"/>
                    </a:cubicBezTo>
                    <a:cubicBezTo>
                      <a:pt x="14936" y="17390"/>
                      <a:pt x="15020" y="17305"/>
                      <a:pt x="15102" y="17218"/>
                    </a:cubicBezTo>
                    <a:cubicBezTo>
                      <a:pt x="15193" y="17122"/>
                      <a:pt x="15282" y="17025"/>
                      <a:pt x="15371" y="16929"/>
                    </a:cubicBezTo>
                    <a:cubicBezTo>
                      <a:pt x="15451" y="16842"/>
                      <a:pt x="15531" y="16752"/>
                      <a:pt x="15611" y="16665"/>
                    </a:cubicBezTo>
                    <a:cubicBezTo>
                      <a:pt x="15697" y="16567"/>
                      <a:pt x="15784" y="16468"/>
                      <a:pt x="15870" y="16366"/>
                    </a:cubicBezTo>
                    <a:cubicBezTo>
                      <a:pt x="15948" y="16277"/>
                      <a:pt x="16026" y="16185"/>
                      <a:pt x="16101" y="16094"/>
                    </a:cubicBezTo>
                    <a:cubicBezTo>
                      <a:pt x="16186" y="15992"/>
                      <a:pt x="16268" y="15889"/>
                      <a:pt x="16350" y="15788"/>
                    </a:cubicBezTo>
                    <a:cubicBezTo>
                      <a:pt x="16425" y="15696"/>
                      <a:pt x="16499" y="15602"/>
                      <a:pt x="16572" y="15508"/>
                    </a:cubicBezTo>
                    <a:cubicBezTo>
                      <a:pt x="16654" y="15404"/>
                      <a:pt x="16732" y="15298"/>
                      <a:pt x="16812" y="15192"/>
                    </a:cubicBezTo>
                    <a:cubicBezTo>
                      <a:pt x="16883" y="15098"/>
                      <a:pt x="16956" y="15002"/>
                      <a:pt x="17025" y="14905"/>
                    </a:cubicBezTo>
                    <a:cubicBezTo>
                      <a:pt x="17102" y="14797"/>
                      <a:pt x="17178" y="14689"/>
                      <a:pt x="17256" y="14580"/>
                    </a:cubicBezTo>
                    <a:cubicBezTo>
                      <a:pt x="17324" y="14484"/>
                      <a:pt x="17393" y="14387"/>
                      <a:pt x="17460" y="14289"/>
                    </a:cubicBezTo>
                    <a:cubicBezTo>
                      <a:pt x="17535" y="14178"/>
                      <a:pt x="17606" y="14067"/>
                      <a:pt x="17680" y="13954"/>
                    </a:cubicBezTo>
                    <a:cubicBezTo>
                      <a:pt x="17744" y="13856"/>
                      <a:pt x="17811" y="13757"/>
                      <a:pt x="17875" y="13656"/>
                    </a:cubicBezTo>
                    <a:cubicBezTo>
                      <a:pt x="17946" y="13543"/>
                      <a:pt x="18015" y="13427"/>
                      <a:pt x="18086" y="13314"/>
                    </a:cubicBezTo>
                    <a:cubicBezTo>
                      <a:pt x="18148" y="13213"/>
                      <a:pt x="18210" y="13114"/>
                      <a:pt x="18270" y="13011"/>
                    </a:cubicBezTo>
                    <a:cubicBezTo>
                      <a:pt x="18339" y="12893"/>
                      <a:pt x="18406" y="12776"/>
                      <a:pt x="18472" y="12658"/>
                    </a:cubicBezTo>
                    <a:cubicBezTo>
                      <a:pt x="18530" y="12557"/>
                      <a:pt x="18590" y="12455"/>
                      <a:pt x="18645" y="12352"/>
                    </a:cubicBezTo>
                    <a:cubicBezTo>
                      <a:pt x="18712" y="12232"/>
                      <a:pt x="18774" y="12110"/>
                      <a:pt x="18838" y="11987"/>
                    </a:cubicBezTo>
                    <a:cubicBezTo>
                      <a:pt x="18892" y="11886"/>
                      <a:pt x="18947" y="11785"/>
                      <a:pt x="19000" y="11681"/>
                    </a:cubicBezTo>
                    <a:cubicBezTo>
                      <a:pt x="19065" y="11554"/>
                      <a:pt x="19127" y="11425"/>
                      <a:pt x="19189" y="11295"/>
                    </a:cubicBezTo>
                    <a:cubicBezTo>
                      <a:pt x="19238" y="11197"/>
                      <a:pt x="19287" y="11098"/>
                      <a:pt x="19336" y="10996"/>
                    </a:cubicBezTo>
                    <a:cubicBezTo>
                      <a:pt x="19402" y="10855"/>
                      <a:pt x="19464" y="10712"/>
                      <a:pt x="19529" y="10568"/>
                    </a:cubicBezTo>
                    <a:cubicBezTo>
                      <a:pt x="19569" y="10479"/>
                      <a:pt x="19611" y="10389"/>
                      <a:pt x="19649" y="10300"/>
                    </a:cubicBezTo>
                    <a:cubicBezTo>
                      <a:pt x="19742" y="10083"/>
                      <a:pt x="19831" y="9865"/>
                      <a:pt x="19920" y="9646"/>
                    </a:cubicBezTo>
                    <a:cubicBezTo>
                      <a:pt x="19948" y="9573"/>
                      <a:pt x="19975" y="9502"/>
                      <a:pt x="20004" y="9429"/>
                    </a:cubicBezTo>
                    <a:cubicBezTo>
                      <a:pt x="20075" y="9246"/>
                      <a:pt x="20144" y="9062"/>
                      <a:pt x="20210" y="8879"/>
                    </a:cubicBezTo>
                    <a:cubicBezTo>
                      <a:pt x="20244" y="8784"/>
                      <a:pt x="20275" y="8690"/>
                      <a:pt x="20306" y="8596"/>
                    </a:cubicBezTo>
                    <a:cubicBezTo>
                      <a:pt x="20357" y="8448"/>
                      <a:pt x="20408" y="8300"/>
                      <a:pt x="20457" y="8151"/>
                    </a:cubicBezTo>
                    <a:cubicBezTo>
                      <a:pt x="20490" y="8048"/>
                      <a:pt x="20521" y="7942"/>
                      <a:pt x="20554" y="7836"/>
                    </a:cubicBezTo>
                    <a:cubicBezTo>
                      <a:pt x="20599" y="7695"/>
                      <a:pt x="20643" y="7554"/>
                      <a:pt x="20683" y="7413"/>
                    </a:cubicBezTo>
                    <a:cubicBezTo>
                      <a:pt x="20714" y="7304"/>
                      <a:pt x="20743" y="7194"/>
                      <a:pt x="20774" y="7083"/>
                    </a:cubicBezTo>
                    <a:cubicBezTo>
                      <a:pt x="20812" y="6944"/>
                      <a:pt x="20852" y="6805"/>
                      <a:pt x="20887" y="6664"/>
                    </a:cubicBezTo>
                    <a:cubicBezTo>
                      <a:pt x="20916" y="6551"/>
                      <a:pt x="20941" y="6438"/>
                      <a:pt x="20970" y="6325"/>
                    </a:cubicBezTo>
                    <a:cubicBezTo>
                      <a:pt x="21003" y="6187"/>
                      <a:pt x="21036" y="6048"/>
                      <a:pt x="21067" y="5907"/>
                    </a:cubicBezTo>
                    <a:cubicBezTo>
                      <a:pt x="21092" y="5791"/>
                      <a:pt x="21116" y="5676"/>
                      <a:pt x="21138" y="5561"/>
                    </a:cubicBezTo>
                    <a:cubicBezTo>
                      <a:pt x="21167" y="5422"/>
                      <a:pt x="21196" y="5281"/>
                      <a:pt x="21223" y="5139"/>
                    </a:cubicBezTo>
                    <a:cubicBezTo>
                      <a:pt x="21245" y="5024"/>
                      <a:pt x="21263" y="4906"/>
                      <a:pt x="21285" y="4791"/>
                    </a:cubicBezTo>
                    <a:cubicBezTo>
                      <a:pt x="21309" y="4650"/>
                      <a:pt x="21334" y="4509"/>
                      <a:pt x="21356" y="4368"/>
                    </a:cubicBezTo>
                    <a:cubicBezTo>
                      <a:pt x="21374" y="4250"/>
                      <a:pt x="21389" y="4132"/>
                      <a:pt x="21407" y="4015"/>
                    </a:cubicBezTo>
                    <a:cubicBezTo>
                      <a:pt x="21427" y="3871"/>
                      <a:pt x="21447" y="3730"/>
                      <a:pt x="21465" y="3586"/>
                    </a:cubicBezTo>
                    <a:cubicBezTo>
                      <a:pt x="21480" y="3469"/>
                      <a:pt x="21491" y="3351"/>
                      <a:pt x="21505" y="3233"/>
                    </a:cubicBezTo>
                    <a:cubicBezTo>
                      <a:pt x="21520" y="3090"/>
                      <a:pt x="21536" y="2944"/>
                      <a:pt x="21549" y="2800"/>
                    </a:cubicBezTo>
                    <a:cubicBezTo>
                      <a:pt x="21560" y="2683"/>
                      <a:pt x="21569" y="2565"/>
                      <a:pt x="21578" y="2445"/>
                    </a:cubicBezTo>
                    <a:cubicBezTo>
                      <a:pt x="21587" y="2341"/>
                      <a:pt x="21593" y="2238"/>
                      <a:pt x="21600" y="2132"/>
                    </a:cubicBezTo>
                    <a:cubicBezTo>
                      <a:pt x="21529" y="2099"/>
                      <a:pt x="21469" y="2071"/>
                      <a:pt x="21407" y="2040"/>
                    </a:cubicBezTo>
                    <a:close/>
                  </a:path>
                </a:pathLst>
              </a:custGeom>
              <a:solidFill>
                <a:srgbClr val="F7931F"/>
              </a:solidFill>
              <a:ln w="12700">
                <a:miter lim="400000"/>
              </a:ln>
            </p:spPr>
            <p:txBody>
              <a:bodyPr lIns="38100" tIns="38100" rIns="38100" bIns="38100" anchor="t"/>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br>
                  <a:rPr kumimoji="0" lang="fr-CA" sz="800" b="0" i="0" u="none" strike="noStrike" kern="0" cap="none" spc="0" normalizeH="0" baseline="0" noProof="0" dirty="0">
                    <a:ln>
                      <a:noFill/>
                    </a:ln>
                    <a:solidFill>
                      <a:prstClr val="black">
                        <a:lumMod val="95000"/>
                        <a:lumOff val="5000"/>
                      </a:prstClr>
                    </a:solidFill>
                    <a:effectLst/>
                    <a:uLnTx/>
                    <a:uFillTx/>
                  </a:rPr>
                </a:br>
                <a:endParaRPr kumimoji="0" lang="fr-CA" sz="1600" b="0" i="0" u="none" strike="noStrike" kern="0" cap="none" spc="0" normalizeH="0" baseline="0" noProof="0" dirty="0">
                  <a:ln>
                    <a:noFill/>
                  </a:ln>
                  <a:solidFill>
                    <a:prstClr val="black">
                      <a:lumMod val="95000"/>
                      <a:lumOff val="5000"/>
                    </a:prstClr>
                  </a:solidFill>
                  <a:effectLst/>
                  <a:uLnTx/>
                  <a:uFillTx/>
                </a:endParaRPr>
              </a:p>
            </p:txBody>
          </p:sp>
          <p:grpSp>
            <p:nvGrpSpPr>
              <p:cNvPr id="19" name="Group 23">
                <a:extLst>
                  <a:ext uri="{FF2B5EF4-FFF2-40B4-BE49-F238E27FC236}">
                    <a16:creationId xmlns:a16="http://schemas.microsoft.com/office/drawing/2014/main" id="{5D8A2DC9-55A5-4BDC-B60A-F6B8C69F7A1C}"/>
                  </a:ext>
                </a:extLst>
              </p:cNvPr>
              <p:cNvGrpSpPr/>
              <p:nvPr/>
            </p:nvGrpSpPr>
            <p:grpSpPr>
              <a:xfrm>
                <a:off x="8927481" y="4283006"/>
                <a:ext cx="2926080" cy="2329556"/>
                <a:chOff x="8921977" y="3704054"/>
                <a:chExt cx="2926080" cy="2329556"/>
              </a:xfrm>
            </p:grpSpPr>
            <p:sp>
              <p:nvSpPr>
                <p:cNvPr id="33" name="TextBox 24">
                  <a:extLst>
                    <a:ext uri="{FF2B5EF4-FFF2-40B4-BE49-F238E27FC236}">
                      <a16:creationId xmlns:a16="http://schemas.microsoft.com/office/drawing/2014/main" id="{9432ABC5-514D-4B5C-A6F0-93DDDE02F875}"/>
                    </a:ext>
                  </a:extLst>
                </p:cNvPr>
                <p:cNvSpPr txBox="1"/>
                <p:nvPr/>
              </p:nvSpPr>
              <p:spPr>
                <a:xfrm>
                  <a:off x="8921977" y="3704054"/>
                  <a:ext cx="2926080" cy="83099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2- Objectif de la rencontre</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1" i="0" u="none" strike="noStrike" kern="0" cap="all" spc="0" normalizeH="0" baseline="0" noProof="1">
                    <a:ln>
                      <a:noFill/>
                    </a:ln>
                    <a:solidFill>
                      <a:prstClr val="black"/>
                    </a:solidFill>
                    <a:effectLst/>
                    <a:uLnTx/>
                    <a:uFillTx/>
                  </a:endParaRPr>
                </a:p>
              </p:txBody>
            </p:sp>
            <p:sp>
              <p:nvSpPr>
                <p:cNvPr id="34" name="TextBox 25">
                  <a:extLst>
                    <a:ext uri="{FF2B5EF4-FFF2-40B4-BE49-F238E27FC236}">
                      <a16:creationId xmlns:a16="http://schemas.microsoft.com/office/drawing/2014/main" id="{18862600-928A-4080-82CE-C2182B68E3AF}"/>
                    </a:ext>
                  </a:extLst>
                </p:cNvPr>
                <p:cNvSpPr txBox="1"/>
                <p:nvPr/>
              </p:nvSpPr>
              <p:spPr>
                <a:xfrm>
                  <a:off x="8921977" y="4532542"/>
                  <a:ext cx="2926080" cy="1501068"/>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1">
                      <a:ln>
                        <a:noFill/>
                      </a:ln>
                      <a:solidFill>
                        <a:prstClr val="black">
                          <a:lumMod val="65000"/>
                          <a:lumOff val="35000"/>
                        </a:prstClr>
                      </a:solidFill>
                      <a:effectLst/>
                      <a:uLnTx/>
                      <a:uFillTx/>
                    </a:rPr>
                    <a:t>Préparer une contribution pour le forum de haut niveau « Nouakchott +10 », visant à évaluer les réalisations et les défis dix ans après la Déclaration de Nouakchott de 2013.</a:t>
                  </a:r>
                  <a:endParaRPr kumimoji="0" lang="en-US" sz="1400" b="0" i="0" u="none" strike="noStrike" kern="0" cap="none" spc="0" normalizeH="0" baseline="0" noProof="1">
                    <a:ln>
                      <a:noFill/>
                    </a:ln>
                    <a:solidFill>
                      <a:prstClr val="black">
                        <a:lumMod val="65000"/>
                        <a:lumOff val="35000"/>
                      </a:prstClr>
                    </a:solidFill>
                    <a:effectLst/>
                    <a:uLnTx/>
                    <a:uFillTx/>
                  </a:endParaRPr>
                </a:p>
              </p:txBody>
            </p:sp>
          </p:grpSp>
          <p:grpSp>
            <p:nvGrpSpPr>
              <p:cNvPr id="20" name="Group 26">
                <a:extLst>
                  <a:ext uri="{FF2B5EF4-FFF2-40B4-BE49-F238E27FC236}">
                    <a16:creationId xmlns:a16="http://schemas.microsoft.com/office/drawing/2014/main" id="{48D28E5B-7DF9-4128-8E67-436262B6D3AE}"/>
                  </a:ext>
                </a:extLst>
              </p:cNvPr>
              <p:cNvGrpSpPr/>
              <p:nvPr/>
            </p:nvGrpSpPr>
            <p:grpSpPr>
              <a:xfrm>
                <a:off x="8927481" y="1388353"/>
                <a:ext cx="2926080" cy="2563056"/>
                <a:chOff x="8921977" y="1097393"/>
                <a:chExt cx="2926080" cy="2563056"/>
              </a:xfrm>
            </p:grpSpPr>
            <p:sp>
              <p:nvSpPr>
                <p:cNvPr id="31" name="TextBox 27">
                  <a:extLst>
                    <a:ext uri="{FF2B5EF4-FFF2-40B4-BE49-F238E27FC236}">
                      <a16:creationId xmlns:a16="http://schemas.microsoft.com/office/drawing/2014/main" id="{AA2AFCC6-42BB-4751-9DA9-2A40023D7B72}"/>
                    </a:ext>
                  </a:extLst>
                </p:cNvPr>
                <p:cNvSpPr txBox="1"/>
                <p:nvPr/>
              </p:nvSpPr>
              <p:spPr>
                <a:xfrm>
                  <a:off x="8921977" y="1097393"/>
                  <a:ext cx="2864185" cy="83099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3- Partenariat et soutien</a:t>
                  </a:r>
                  <a:endParaRPr kumimoji="0" lang="en-US" sz="2400" b="1" i="0" u="none" strike="noStrike" kern="0" cap="all" spc="0" normalizeH="0" baseline="0" noProof="1">
                    <a:ln>
                      <a:noFill/>
                    </a:ln>
                    <a:solidFill>
                      <a:prstClr val="black"/>
                    </a:solidFill>
                    <a:effectLst/>
                    <a:uLnTx/>
                    <a:uFillTx/>
                  </a:endParaRPr>
                </a:p>
              </p:txBody>
            </p:sp>
            <p:sp>
              <p:nvSpPr>
                <p:cNvPr id="32" name="TextBox 28">
                  <a:extLst>
                    <a:ext uri="{FF2B5EF4-FFF2-40B4-BE49-F238E27FC236}">
                      <a16:creationId xmlns:a16="http://schemas.microsoft.com/office/drawing/2014/main" id="{A4A0A7EF-D278-4E96-B71D-FD633CDF54EB}"/>
                    </a:ext>
                  </a:extLst>
                </p:cNvPr>
                <p:cNvSpPr txBox="1"/>
                <p:nvPr/>
              </p:nvSpPr>
              <p:spPr>
                <a:xfrm>
                  <a:off x="8921977" y="1925882"/>
                  <a:ext cx="2926080" cy="1734567"/>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1">
                      <a:ln>
                        <a:noFill/>
                      </a:ln>
                      <a:solidFill>
                        <a:prstClr val="black">
                          <a:lumMod val="65000"/>
                          <a:lumOff val="35000"/>
                        </a:prstClr>
                      </a:solidFill>
                      <a:effectLst/>
                      <a:uLnTx/>
                      <a:uFillTx/>
                    </a:rPr>
                    <a:t>Atelier organisé avec le soutien du CILSS, de la CEDEAO, de l'UEMOA, et de divers acteurs politiques et organisations professionnelles régionales.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1">
                    <a:ln>
                      <a:noFill/>
                    </a:ln>
                    <a:solidFill>
                      <a:prstClr val="black">
                        <a:lumMod val="65000"/>
                        <a:lumOff val="35000"/>
                      </a:prstClr>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1">
                    <a:ln>
                      <a:noFill/>
                    </a:ln>
                    <a:solidFill>
                      <a:prstClr val="black">
                        <a:lumMod val="65000"/>
                        <a:lumOff val="35000"/>
                      </a:prstClr>
                    </a:solidFill>
                    <a:effectLst/>
                    <a:uLnTx/>
                    <a:uFillTx/>
                  </a:endParaRPr>
                </a:p>
              </p:txBody>
            </p:sp>
          </p:grpSp>
          <p:grpSp>
            <p:nvGrpSpPr>
              <p:cNvPr id="21" name="Group 29">
                <a:extLst>
                  <a:ext uri="{FF2B5EF4-FFF2-40B4-BE49-F238E27FC236}">
                    <a16:creationId xmlns:a16="http://schemas.microsoft.com/office/drawing/2014/main" id="{F7C88D44-8159-498D-A8B8-C9B58A938167}"/>
                  </a:ext>
                </a:extLst>
              </p:cNvPr>
              <p:cNvGrpSpPr/>
              <p:nvPr/>
            </p:nvGrpSpPr>
            <p:grpSpPr>
              <a:xfrm>
                <a:off x="338440" y="1096179"/>
                <a:ext cx="2926080" cy="2464969"/>
                <a:chOff x="332936" y="2060986"/>
                <a:chExt cx="2926080" cy="2111992"/>
              </a:xfrm>
            </p:grpSpPr>
            <p:sp>
              <p:nvSpPr>
                <p:cNvPr id="29" name="TextBox 30">
                  <a:extLst>
                    <a:ext uri="{FF2B5EF4-FFF2-40B4-BE49-F238E27FC236}">
                      <a16:creationId xmlns:a16="http://schemas.microsoft.com/office/drawing/2014/main" id="{CA6A6AFD-3A23-4072-87B5-B14F27C0C40A}"/>
                    </a:ext>
                  </a:extLst>
                </p:cNvPr>
                <p:cNvSpPr txBox="1"/>
                <p:nvPr/>
              </p:nvSpPr>
              <p:spPr>
                <a:xfrm>
                  <a:off x="332936" y="2060986"/>
                  <a:ext cx="2926080" cy="102844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dirty="0">
                      <a:effectLst/>
                      <a:latin typeface="Times New Roman" panose="02020603050405020304" pitchFamily="18" charset="0"/>
                      <a:ea typeface="Times New Roman" panose="02020603050405020304" pitchFamily="18" charset="0"/>
                      <a:cs typeface="Times New Roman" panose="02020603050405020304" pitchFamily="18" charset="0"/>
                    </a:rPr>
                    <a:t>1- Rencontre tenue à Abidjan, Côte d'Ivoire</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1" i="0" u="none" strike="noStrike" kern="0" cap="all" spc="0" normalizeH="0" baseline="0" noProof="1">
                    <a:ln>
                      <a:noFill/>
                    </a:ln>
                    <a:solidFill>
                      <a:prstClr val="black"/>
                    </a:solidFill>
                    <a:effectLst/>
                    <a:uLnTx/>
                    <a:uFillTx/>
                  </a:endParaRPr>
                </a:p>
              </p:txBody>
            </p:sp>
            <p:sp>
              <p:nvSpPr>
                <p:cNvPr id="30" name="TextBox 31">
                  <a:extLst>
                    <a:ext uri="{FF2B5EF4-FFF2-40B4-BE49-F238E27FC236}">
                      <a16:creationId xmlns:a16="http://schemas.microsoft.com/office/drawing/2014/main" id="{EED068C7-24D5-45A2-8485-ADDA90C4FF57}"/>
                    </a:ext>
                  </a:extLst>
                </p:cNvPr>
                <p:cNvSpPr txBox="1"/>
                <p:nvPr/>
              </p:nvSpPr>
              <p:spPr>
                <a:xfrm>
                  <a:off x="332936" y="3086922"/>
                  <a:ext cx="2926080" cy="1086056"/>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1">
                      <a:ln>
                        <a:noFill/>
                      </a:ln>
                      <a:solidFill>
                        <a:prstClr val="black">
                          <a:lumMod val="65000"/>
                          <a:lumOff val="35000"/>
                        </a:prstClr>
                      </a:solidFill>
                      <a:effectLst/>
                      <a:uLnTx/>
                      <a:uFillTx/>
                    </a:rPr>
                    <a:t>du 7 au 9 octobre 2024, réunissant des acteurs clés de la société civile pastorale, agro-pastorale et agricole de 12 pays d'Afrique de l'Ouest et du Sahel.</a:t>
                  </a:r>
                </a:p>
              </p:txBody>
            </p:sp>
          </p:grpSp>
          <p:sp>
            <p:nvSpPr>
              <p:cNvPr id="22" name="Oval 32">
                <a:extLst>
                  <a:ext uri="{FF2B5EF4-FFF2-40B4-BE49-F238E27FC236}">
                    <a16:creationId xmlns:a16="http://schemas.microsoft.com/office/drawing/2014/main" id="{54245124-7208-47D0-9878-2FA62D9F37C3}"/>
                  </a:ext>
                </a:extLst>
              </p:cNvPr>
              <p:cNvSpPr/>
              <p:nvPr/>
            </p:nvSpPr>
            <p:spPr>
              <a:xfrm>
                <a:off x="3372752" y="1914525"/>
                <a:ext cx="190500" cy="190500"/>
              </a:xfrm>
              <a:prstGeom prst="ellipse">
                <a:avLst/>
              </a:prstGeom>
              <a:solidFill>
                <a:srgbClr val="F7931F"/>
              </a:solidFill>
              <a:ln w="12700" cap="flat" cmpd="sng" algn="ctr">
                <a:solidFill>
                  <a:srgbClr val="F7931F">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Oval 33">
                <a:extLst>
                  <a:ext uri="{FF2B5EF4-FFF2-40B4-BE49-F238E27FC236}">
                    <a16:creationId xmlns:a16="http://schemas.microsoft.com/office/drawing/2014/main" id="{B7FC65E8-6ACB-4993-98F3-BD90AD3C785E}"/>
                  </a:ext>
                </a:extLst>
              </p:cNvPr>
              <p:cNvSpPr/>
              <p:nvPr/>
            </p:nvSpPr>
            <p:spPr>
              <a:xfrm>
                <a:off x="8628748" y="1914525"/>
                <a:ext cx="190500" cy="190500"/>
              </a:xfrm>
              <a:prstGeom prst="ellipse">
                <a:avLst/>
              </a:prstGeom>
              <a:solidFill>
                <a:srgbClr val="F7931F"/>
              </a:solidFill>
              <a:ln w="12700" cap="flat" cmpd="sng" algn="ctr">
                <a:solidFill>
                  <a:srgbClr val="F7931F">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Oval 34">
                <a:extLst>
                  <a:ext uri="{FF2B5EF4-FFF2-40B4-BE49-F238E27FC236}">
                    <a16:creationId xmlns:a16="http://schemas.microsoft.com/office/drawing/2014/main" id="{6544D33C-4608-4F91-B870-D822E39814CD}"/>
                  </a:ext>
                </a:extLst>
              </p:cNvPr>
              <p:cNvSpPr/>
              <p:nvPr/>
            </p:nvSpPr>
            <p:spPr>
              <a:xfrm>
                <a:off x="8628573" y="5431742"/>
                <a:ext cx="190500" cy="190500"/>
              </a:xfrm>
              <a:prstGeom prst="ellipse">
                <a:avLst/>
              </a:prstGeom>
              <a:solidFill>
                <a:srgbClr val="F7931F"/>
              </a:solidFill>
              <a:ln w="12700" cap="flat" cmpd="sng" algn="ctr">
                <a:solidFill>
                  <a:srgbClr val="F7931F">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5" name="Connector: Elbow 39">
                <a:extLst>
                  <a:ext uri="{FF2B5EF4-FFF2-40B4-BE49-F238E27FC236}">
                    <a16:creationId xmlns:a16="http://schemas.microsoft.com/office/drawing/2014/main" id="{49831799-D00F-49EB-AF2D-EBCC32DEEFE6}"/>
                  </a:ext>
                </a:extLst>
              </p:cNvPr>
              <p:cNvCxnSpPr>
                <a:cxnSpLocks/>
                <a:stCxn id="22" idx="6"/>
              </p:cNvCxnSpPr>
              <p:nvPr/>
            </p:nvCxnSpPr>
            <p:spPr>
              <a:xfrm>
                <a:off x="3563252" y="2009775"/>
                <a:ext cx="1142275" cy="1253687"/>
              </a:xfrm>
              <a:prstGeom prst="bentConnector3">
                <a:avLst/>
              </a:prstGeom>
              <a:noFill/>
              <a:ln w="6350" cap="flat" cmpd="sng" algn="ctr">
                <a:solidFill>
                  <a:srgbClr val="F7931F">
                    <a:lumMod val="50000"/>
                  </a:srgbClr>
                </a:solidFill>
                <a:prstDash val="solid"/>
                <a:miter lim="800000"/>
                <a:tailEnd type="triangle"/>
              </a:ln>
              <a:effectLst/>
            </p:spPr>
          </p:cxnSp>
          <p:cxnSp>
            <p:nvCxnSpPr>
              <p:cNvPr id="26" name="Connector: Elbow 40">
                <a:extLst>
                  <a:ext uri="{FF2B5EF4-FFF2-40B4-BE49-F238E27FC236}">
                    <a16:creationId xmlns:a16="http://schemas.microsoft.com/office/drawing/2014/main" id="{6FB42E5F-BA57-4D02-B185-582D25BB99B5}"/>
                  </a:ext>
                </a:extLst>
              </p:cNvPr>
              <p:cNvCxnSpPr>
                <a:cxnSpLocks/>
                <a:stCxn id="23" idx="2"/>
              </p:cNvCxnSpPr>
              <p:nvPr/>
            </p:nvCxnSpPr>
            <p:spPr>
              <a:xfrm rot="10800000" flipV="1">
                <a:off x="7486474" y="2009774"/>
                <a:ext cx="1142274" cy="1253687"/>
              </a:xfrm>
              <a:prstGeom prst="bentConnector3">
                <a:avLst>
                  <a:gd name="adj1" fmla="val 50000"/>
                </a:avLst>
              </a:prstGeom>
              <a:noFill/>
              <a:ln w="6350" cap="flat" cmpd="sng" algn="ctr">
                <a:solidFill>
                  <a:srgbClr val="F7931F">
                    <a:lumMod val="50000"/>
                  </a:srgbClr>
                </a:solidFill>
                <a:prstDash val="solid"/>
                <a:miter lim="800000"/>
                <a:tailEnd type="triangle"/>
              </a:ln>
              <a:effectLst/>
            </p:spPr>
          </p:cxnSp>
          <p:cxnSp>
            <p:nvCxnSpPr>
              <p:cNvPr id="27" name="Connector: Elbow 43">
                <a:extLst>
                  <a:ext uri="{FF2B5EF4-FFF2-40B4-BE49-F238E27FC236}">
                    <a16:creationId xmlns:a16="http://schemas.microsoft.com/office/drawing/2014/main" id="{B2CA4732-5FF9-40E3-BA69-9B0802D7207E}"/>
                  </a:ext>
                </a:extLst>
              </p:cNvPr>
              <p:cNvCxnSpPr>
                <a:cxnSpLocks/>
                <a:stCxn id="24" idx="2"/>
              </p:cNvCxnSpPr>
              <p:nvPr/>
            </p:nvCxnSpPr>
            <p:spPr>
              <a:xfrm rot="10800000">
                <a:off x="6094179" y="5127852"/>
                <a:ext cx="2534394" cy="399140"/>
              </a:xfrm>
              <a:prstGeom prst="bentConnector2">
                <a:avLst/>
              </a:prstGeom>
              <a:noFill/>
              <a:ln w="6350" cap="flat" cmpd="sng" algn="ctr">
                <a:solidFill>
                  <a:srgbClr val="F7931F">
                    <a:lumMod val="50000"/>
                  </a:srgbClr>
                </a:solidFill>
                <a:prstDash val="solid"/>
                <a:miter lim="800000"/>
                <a:tailEnd type="triangle"/>
              </a:ln>
              <a:effectLst/>
            </p:spPr>
          </p:cxnSp>
          <p:sp>
            <p:nvSpPr>
              <p:cNvPr id="28" name="ZoneTexte 27">
                <a:extLst>
                  <a:ext uri="{FF2B5EF4-FFF2-40B4-BE49-F238E27FC236}">
                    <a16:creationId xmlns:a16="http://schemas.microsoft.com/office/drawing/2014/main" id="{240F0F99-95C9-4FA5-ADDC-A558E23FD7EA}"/>
                  </a:ext>
                </a:extLst>
              </p:cNvPr>
              <p:cNvSpPr txBox="1"/>
              <p:nvPr/>
            </p:nvSpPr>
            <p:spPr>
              <a:xfrm>
                <a:off x="6884923" y="4424534"/>
                <a:ext cx="1751759" cy="646331"/>
              </a:xfrm>
              <a:prstGeom prst="rect">
                <a:avLst/>
              </a:prstGeom>
              <a:noFill/>
            </p:spPr>
            <p:txBody>
              <a:bodyPr wrap="square" rtlCol="0">
                <a:spAutoFit/>
              </a:bodyPr>
              <a:lstStyle/>
              <a:p>
                <a:r>
                  <a:rPr lang="fr-FR" sz="3200" b="1" dirty="0"/>
                  <a:t>Abidjan</a:t>
                </a:r>
              </a:p>
            </p:txBody>
          </p:sp>
        </p:grpSp>
      </p:grpSp>
      <p:sp>
        <p:nvSpPr>
          <p:cNvPr id="35" name="ZoneTexte 34">
            <a:extLst>
              <a:ext uri="{FF2B5EF4-FFF2-40B4-BE49-F238E27FC236}">
                <a16:creationId xmlns:a16="http://schemas.microsoft.com/office/drawing/2014/main" id="{81581320-31AA-4D05-879A-10705F77F1EB}"/>
              </a:ext>
            </a:extLst>
          </p:cNvPr>
          <p:cNvSpPr txBox="1"/>
          <p:nvPr/>
        </p:nvSpPr>
        <p:spPr>
          <a:xfrm rot="2851753">
            <a:off x="3881574" y="4143784"/>
            <a:ext cx="2726802" cy="584775"/>
          </a:xfrm>
          <a:prstGeom prst="rect">
            <a:avLst/>
          </a:prstGeom>
          <a:noFill/>
        </p:spPr>
        <p:txBody>
          <a:bodyPr wrap="square" rtlCol="0">
            <a:spAutoFit/>
          </a:bodyPr>
          <a:lstStyle/>
          <a:p>
            <a:r>
              <a:rPr lang="fr-FR" sz="3200" b="1" dirty="0"/>
              <a:t>concertation</a:t>
            </a:r>
          </a:p>
        </p:txBody>
      </p:sp>
      <p:pic>
        <p:nvPicPr>
          <p:cNvPr id="36" name="Image 35">
            <a:extLst>
              <a:ext uri="{FF2B5EF4-FFF2-40B4-BE49-F238E27FC236}">
                <a16:creationId xmlns:a16="http://schemas.microsoft.com/office/drawing/2014/main" id="{A0A92438-696C-46E3-A9CC-5DE77B467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813" y="3373160"/>
            <a:ext cx="2246214" cy="1497242"/>
          </a:xfrm>
          <a:prstGeom prst="rect">
            <a:avLst/>
          </a:prstGeom>
        </p:spPr>
      </p:pic>
      <p:pic>
        <p:nvPicPr>
          <p:cNvPr id="3" name="Image 2">
            <a:extLst>
              <a:ext uri="{FF2B5EF4-FFF2-40B4-BE49-F238E27FC236}">
                <a16:creationId xmlns:a16="http://schemas.microsoft.com/office/drawing/2014/main" id="{CF48142C-10DF-4839-879C-E73AE81A08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771"/>
          <a:stretch/>
        </p:blipFill>
        <p:spPr>
          <a:xfrm>
            <a:off x="405813" y="4888658"/>
            <a:ext cx="2159176" cy="1140288"/>
          </a:xfrm>
          <a:prstGeom prst="rect">
            <a:avLst/>
          </a:prstGeom>
        </p:spPr>
      </p:pic>
      <p:sp>
        <p:nvSpPr>
          <p:cNvPr id="37" name="ZoneTexte 36">
            <a:extLst>
              <a:ext uri="{FF2B5EF4-FFF2-40B4-BE49-F238E27FC236}">
                <a16:creationId xmlns:a16="http://schemas.microsoft.com/office/drawing/2014/main" id="{CBD3F23A-8F88-4285-838E-88BEFFDF85BA}"/>
              </a:ext>
            </a:extLst>
          </p:cNvPr>
          <p:cNvSpPr txBox="1"/>
          <p:nvPr/>
        </p:nvSpPr>
        <p:spPr>
          <a:xfrm>
            <a:off x="2486569" y="6101967"/>
            <a:ext cx="8045545" cy="646331"/>
          </a:xfrm>
          <a:prstGeom prst="rect">
            <a:avLst/>
          </a:prstGeom>
          <a:noFill/>
        </p:spPr>
        <p:txBody>
          <a:bodyPr wrap="square">
            <a:spAutoFit/>
          </a:bodyPr>
          <a:lstStyle/>
          <a:p>
            <a:r>
              <a:rPr lang="fr-FR"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Appui du comité scientifique pour l’élaboration de la note de position et facilitation du Hub rural et personnes ressources</a:t>
            </a:r>
          </a:p>
        </p:txBody>
      </p:sp>
    </p:spTree>
    <p:extLst>
      <p:ext uri="{BB962C8B-B14F-4D97-AF65-F5344CB8AC3E}">
        <p14:creationId xmlns:p14="http://schemas.microsoft.com/office/powerpoint/2010/main" val="69881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2">
            <a:extLst>
              <a:ext uri="{FF2B5EF4-FFF2-40B4-BE49-F238E27FC236}">
                <a16:creationId xmlns:a16="http://schemas.microsoft.com/office/drawing/2014/main" id="{8EC35B59-D632-42F5-829F-96994FCD5296}"/>
              </a:ext>
            </a:extLst>
          </p:cNvPr>
          <p:cNvSpPr txBox="1"/>
          <p:nvPr/>
        </p:nvSpPr>
        <p:spPr>
          <a:xfrm>
            <a:off x="6983035" y="2643218"/>
            <a:ext cx="3298084" cy="1815882"/>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Résilience pastorale habituelle menacée</a:t>
            </a:r>
          </a:p>
        </p:txBody>
      </p:sp>
      <p:sp>
        <p:nvSpPr>
          <p:cNvPr id="19" name="ZoneTexte 18">
            <a:extLst>
              <a:ext uri="{FF2B5EF4-FFF2-40B4-BE49-F238E27FC236}">
                <a16:creationId xmlns:a16="http://schemas.microsoft.com/office/drawing/2014/main" id="{713528EE-D030-4F19-B158-5ACFA3DAFD0B}"/>
              </a:ext>
            </a:extLst>
          </p:cNvPr>
          <p:cNvSpPr txBox="1"/>
          <p:nvPr/>
        </p:nvSpPr>
        <p:spPr>
          <a:xfrm>
            <a:off x="2656729" y="2007114"/>
            <a:ext cx="7702825" cy="2585323"/>
          </a:xfrm>
          <a:prstGeom prst="rect">
            <a:avLst/>
          </a:prstGeom>
          <a:noFill/>
        </p:spPr>
        <p:txBody>
          <a:bodyPr wrap="square">
            <a:spAutoFit/>
          </a:bodyPr>
          <a:lstStyle/>
          <a:p>
            <a:r>
              <a:rPr lang="fr-FR" sz="5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 Quel bilan de la Déclaration de Nouakchott ?</a:t>
            </a:r>
          </a:p>
        </p:txBody>
      </p:sp>
    </p:spTree>
    <p:extLst>
      <p:ext uri="{BB962C8B-B14F-4D97-AF65-F5344CB8AC3E}">
        <p14:creationId xmlns:p14="http://schemas.microsoft.com/office/powerpoint/2010/main" val="1808038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867F39F0-A2C0-4A02-8565-E17F2D1B939F}"/>
              </a:ext>
            </a:extLst>
          </p:cNvPr>
          <p:cNvSpPr txBox="1">
            <a:spLocks/>
          </p:cNvSpPr>
          <p:nvPr/>
        </p:nvSpPr>
        <p:spPr>
          <a:xfrm>
            <a:off x="11722499" y="6536347"/>
            <a:ext cx="458214" cy="277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56A4438-FE04-46E7-9621-7E72D1BA1994}" type="slidenum">
              <a:rPr kumimoji="0" lang="fr-FR" sz="1200"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sp>
        <p:nvSpPr>
          <p:cNvPr id="51" name="ZoneTexte 50">
            <a:extLst>
              <a:ext uri="{FF2B5EF4-FFF2-40B4-BE49-F238E27FC236}">
                <a16:creationId xmlns:a16="http://schemas.microsoft.com/office/drawing/2014/main" id="{2869FF33-2C04-4B16-857B-0802F52AAD88}"/>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2. Quel bilan de la Déclaration de Nouakchott ?</a:t>
            </a:r>
          </a:p>
        </p:txBody>
      </p:sp>
      <p:cxnSp>
        <p:nvCxnSpPr>
          <p:cNvPr id="53" name="Connecteur droit 52">
            <a:extLst>
              <a:ext uri="{FF2B5EF4-FFF2-40B4-BE49-F238E27FC236}">
                <a16:creationId xmlns:a16="http://schemas.microsoft.com/office/drawing/2014/main" id="{B43A8BFC-2C0D-48F1-A965-C83E4FA312C8}"/>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54" name="Text Placeholder 1">
            <a:extLst>
              <a:ext uri="{FF2B5EF4-FFF2-40B4-BE49-F238E27FC236}">
                <a16:creationId xmlns:a16="http://schemas.microsoft.com/office/drawing/2014/main" id="{3130095B-8C0C-4F7E-ACA2-704253E74C6A}"/>
              </a:ext>
            </a:extLst>
          </p:cNvPr>
          <p:cNvSpPr txBox="1">
            <a:spLocks/>
          </p:cNvSpPr>
          <p:nvPr/>
        </p:nvSpPr>
        <p:spPr>
          <a:xfrm>
            <a:off x="604007" y="798821"/>
            <a:ext cx="1039580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sysClr val="windowText" lastClr="000000">
                    <a:lumMod val="85000"/>
                    <a:lumOff val="15000"/>
                  </a:sysClr>
                </a:solidFill>
                <a:latin typeface="Tahoma" panose="020B0604030504040204" pitchFamily="34" charset="0"/>
                <a:ea typeface="Tahoma" panose="020B0604030504040204" pitchFamily="34" charset="0"/>
                <a:cs typeface="Tahoma" panose="020B0604030504040204" pitchFamily="34" charset="0"/>
              </a:rPr>
              <a:t>2</a:t>
            </a: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Tahoma" panose="020B0604030504040204" pitchFamily="34" charset="0"/>
                <a:ea typeface="Tahoma" panose="020B0604030504040204" pitchFamily="34" charset="0"/>
                <a:cs typeface="Tahoma" panose="020B0604030504040204" pitchFamily="34" charset="0"/>
              </a:rPr>
              <a:t>.1.Contributions et </a:t>
            </a:r>
            <a:r>
              <a:rPr lang="en-US" sz="2400" b="1" dirty="0">
                <a:solidFill>
                  <a:sysClr val="windowText" lastClr="000000">
                    <a:lumMod val="85000"/>
                    <a:lumOff val="15000"/>
                  </a:sysClr>
                </a:solidFill>
                <a:latin typeface="Tahoma" panose="020B0604030504040204" pitchFamily="34" charset="0"/>
                <a:ea typeface="Tahoma" panose="020B0604030504040204" pitchFamily="34" charset="0"/>
                <a:cs typeface="Tahoma" panose="020B0604030504040204" pitchFamily="34" charset="0"/>
              </a:rPr>
              <a:t>r</a:t>
            </a:r>
            <a:r>
              <a:rPr kumimoji="0" lang="en-US" sz="2400" b="1" i="0" u="none" strike="noStrike" kern="1200" cap="none" spc="0" normalizeH="0" baseline="0" noProof="0" dirty="0" err="1">
                <a:ln>
                  <a:noFill/>
                </a:ln>
                <a:solidFill>
                  <a:sysClr val="windowText" lastClr="000000">
                    <a:lumMod val="85000"/>
                    <a:lumOff val="15000"/>
                  </a:sysClr>
                </a:solidFill>
                <a:effectLst/>
                <a:uLnTx/>
                <a:uFillTx/>
                <a:latin typeface="Tahoma" panose="020B0604030504040204" pitchFamily="34" charset="0"/>
                <a:ea typeface="Tahoma" panose="020B0604030504040204" pitchFamily="34" charset="0"/>
                <a:cs typeface="Tahoma" panose="020B0604030504040204" pitchFamily="34" charset="0"/>
              </a:rPr>
              <a:t>éalisations</a:t>
            </a:r>
            <a:r>
              <a:rPr kumimoji="0" lang="en-US" sz="2400" b="1" i="0" u="none" strike="noStrike" kern="1200" cap="none" spc="0" normalizeH="0" baseline="0" noProof="0" dirty="0">
                <a:ln>
                  <a:noFill/>
                </a:ln>
                <a:solidFill>
                  <a:sysClr val="windowText" lastClr="000000">
                    <a:lumMod val="85000"/>
                    <a:lumOff val="15000"/>
                  </a:sysClr>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2400" b="1" dirty="0">
                <a:solidFill>
                  <a:sysClr val="windowText" lastClr="000000">
                    <a:lumMod val="85000"/>
                    <a:lumOff val="15000"/>
                  </a:sysClr>
                </a:solidFill>
                <a:latin typeface="Tahoma" panose="020B0604030504040204" pitchFamily="34" charset="0"/>
                <a:ea typeface="Tahoma" panose="020B0604030504040204" pitchFamily="34" charset="0"/>
                <a:cs typeface="Tahoma" panose="020B0604030504040204" pitchFamily="34" charset="0"/>
              </a:rPr>
              <a:t>i</a:t>
            </a:r>
            <a:r>
              <a:rPr kumimoji="0" lang="en-US" sz="2400" b="1" i="0" u="none" strike="noStrike" kern="1200" cap="none" spc="0" normalizeH="0" baseline="0" noProof="0" dirty="0" err="1">
                <a:ln>
                  <a:noFill/>
                </a:ln>
                <a:solidFill>
                  <a:sysClr val="windowText" lastClr="000000">
                    <a:lumMod val="85000"/>
                    <a:lumOff val="15000"/>
                  </a:sysClr>
                </a:solidFill>
                <a:effectLst/>
                <a:uLnTx/>
                <a:uFillTx/>
                <a:latin typeface="Tahoma" panose="020B0604030504040204" pitchFamily="34" charset="0"/>
                <a:ea typeface="Tahoma" panose="020B0604030504040204" pitchFamily="34" charset="0"/>
                <a:cs typeface="Tahoma" panose="020B0604030504040204" pitchFamily="34" charset="0"/>
              </a:rPr>
              <a:t>mportantes</a:t>
            </a:r>
            <a:endParaRPr kumimoji="0" lang="en-US" sz="2400" b="1" i="0" u="none" strike="noStrike" kern="1200" cap="none" spc="0" normalizeH="0" baseline="0" noProof="0" dirty="0">
              <a:ln>
                <a:noFill/>
              </a:ln>
              <a:solidFill>
                <a:sysClr val="windowText" lastClr="000000">
                  <a:lumMod val="85000"/>
                  <a:lumOff val="15000"/>
                </a:sys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Image 2">
            <a:extLst>
              <a:ext uri="{FF2B5EF4-FFF2-40B4-BE49-F238E27FC236}">
                <a16:creationId xmlns:a16="http://schemas.microsoft.com/office/drawing/2014/main" id="{AF121D75-AB9D-4A53-9949-D2131CFA6D6A}"/>
              </a:ext>
            </a:extLst>
          </p:cNvPr>
          <p:cNvPicPr>
            <a:picLocks noChangeAspect="1"/>
          </p:cNvPicPr>
          <p:nvPr/>
        </p:nvPicPr>
        <p:blipFill>
          <a:blip r:embed="rId3"/>
          <a:stretch>
            <a:fillRect/>
          </a:stretch>
        </p:blipFill>
        <p:spPr>
          <a:xfrm>
            <a:off x="227459" y="1449599"/>
            <a:ext cx="11564206" cy="4982883"/>
          </a:xfrm>
          <a:prstGeom prst="rect">
            <a:avLst/>
          </a:prstGeom>
        </p:spPr>
      </p:pic>
    </p:spTree>
    <p:extLst>
      <p:ext uri="{BB962C8B-B14F-4D97-AF65-F5344CB8AC3E}">
        <p14:creationId xmlns:p14="http://schemas.microsoft.com/office/powerpoint/2010/main" val="346211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867F39F0-A2C0-4A02-8565-E17F2D1B939F}"/>
              </a:ext>
            </a:extLst>
          </p:cNvPr>
          <p:cNvSpPr txBox="1">
            <a:spLocks/>
          </p:cNvSpPr>
          <p:nvPr/>
        </p:nvSpPr>
        <p:spPr>
          <a:xfrm>
            <a:off x="11722499" y="6536347"/>
            <a:ext cx="458214" cy="277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56A4438-FE04-46E7-9621-7E72D1BA1994}" type="slidenum">
              <a:rPr kumimoji="0" lang="fr-FR" sz="1200"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sp>
        <p:nvSpPr>
          <p:cNvPr id="51" name="ZoneTexte 50">
            <a:extLst>
              <a:ext uri="{FF2B5EF4-FFF2-40B4-BE49-F238E27FC236}">
                <a16:creationId xmlns:a16="http://schemas.microsoft.com/office/drawing/2014/main" id="{2869FF33-2C04-4B16-857B-0802F52AAD88}"/>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2. Quel bilan de la Déclaration de Nouakchott ?</a:t>
            </a:r>
          </a:p>
        </p:txBody>
      </p:sp>
      <p:cxnSp>
        <p:nvCxnSpPr>
          <p:cNvPr id="53" name="Connecteur droit 52">
            <a:extLst>
              <a:ext uri="{FF2B5EF4-FFF2-40B4-BE49-F238E27FC236}">
                <a16:creationId xmlns:a16="http://schemas.microsoft.com/office/drawing/2014/main" id="{B43A8BFC-2C0D-48F1-A965-C83E4FA312C8}"/>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sp>
        <p:nvSpPr>
          <p:cNvPr id="28" name="ZoneTexte 27">
            <a:extLst>
              <a:ext uri="{FF2B5EF4-FFF2-40B4-BE49-F238E27FC236}">
                <a16:creationId xmlns:a16="http://schemas.microsoft.com/office/drawing/2014/main" id="{50072911-898C-4812-B4D4-C8E00EE8699F}"/>
              </a:ext>
            </a:extLst>
          </p:cNvPr>
          <p:cNvSpPr txBox="1"/>
          <p:nvPr/>
        </p:nvSpPr>
        <p:spPr>
          <a:xfrm>
            <a:off x="6699349" y="2104013"/>
            <a:ext cx="4552852" cy="4031873"/>
          </a:xfrm>
          <a:prstGeom prst="rect">
            <a:avLst/>
          </a:prstGeom>
          <a:solidFill>
            <a:schemeClr val="tx1">
              <a:lumMod val="75000"/>
              <a:lumOff val="25000"/>
            </a:schemeClr>
          </a:solidFill>
        </p:spPr>
        <p:txBody>
          <a:bodyPr wrap="square">
            <a:spAutoFit/>
          </a:bodyPr>
          <a:lstStyle/>
          <a:p>
            <a:r>
              <a:rPr lang="fr-FR" sz="32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Au regard des objectifs fixés dans la Déclaration de Nouakchott, le bilan des réalisations au cours de la décennie écoulée se présente en demi-teinte. </a:t>
            </a:r>
          </a:p>
        </p:txBody>
      </p:sp>
      <p:sp>
        <p:nvSpPr>
          <p:cNvPr id="30" name="ZoneTexte 29">
            <a:extLst>
              <a:ext uri="{FF2B5EF4-FFF2-40B4-BE49-F238E27FC236}">
                <a16:creationId xmlns:a16="http://schemas.microsoft.com/office/drawing/2014/main" id="{AE826A62-4383-4D31-B1DB-8E1F276CFF3C}"/>
              </a:ext>
            </a:extLst>
          </p:cNvPr>
          <p:cNvSpPr txBox="1"/>
          <p:nvPr/>
        </p:nvSpPr>
        <p:spPr>
          <a:xfrm>
            <a:off x="627794" y="906402"/>
            <a:ext cx="11041039" cy="523220"/>
          </a:xfrm>
          <a:prstGeom prst="rect">
            <a:avLst/>
          </a:prstGeom>
          <a:noFill/>
        </p:spPr>
        <p:txBody>
          <a:bodyPr wrap="square">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Constat unanime des participants à la rencontre d'Abidjan  </a:t>
            </a:r>
            <a:endParaRPr lang="fr-FR" sz="2800" dirty="0"/>
          </a:p>
        </p:txBody>
      </p:sp>
      <p:pic>
        <p:nvPicPr>
          <p:cNvPr id="6" name="Image 5">
            <a:extLst>
              <a:ext uri="{FF2B5EF4-FFF2-40B4-BE49-F238E27FC236}">
                <a16:creationId xmlns:a16="http://schemas.microsoft.com/office/drawing/2014/main" id="{E9FF17D9-F160-479C-A76D-8BB89DA0FD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28"/>
          <a:stretch/>
        </p:blipFill>
        <p:spPr>
          <a:xfrm>
            <a:off x="269442" y="2104013"/>
            <a:ext cx="4940338" cy="2649973"/>
          </a:xfrm>
          <a:prstGeom prst="rect">
            <a:avLst/>
          </a:prstGeom>
        </p:spPr>
      </p:pic>
      <p:pic>
        <p:nvPicPr>
          <p:cNvPr id="35" name="Image 34">
            <a:extLst>
              <a:ext uri="{FF2B5EF4-FFF2-40B4-BE49-F238E27FC236}">
                <a16:creationId xmlns:a16="http://schemas.microsoft.com/office/drawing/2014/main" id="{52102821-E3F6-4589-8226-0315C1D36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379" y="4320158"/>
            <a:ext cx="3740368" cy="2493189"/>
          </a:xfrm>
          <a:prstGeom prst="rect">
            <a:avLst/>
          </a:prstGeom>
        </p:spPr>
      </p:pic>
    </p:spTree>
    <p:extLst>
      <p:ext uri="{BB962C8B-B14F-4D97-AF65-F5344CB8AC3E}">
        <p14:creationId xmlns:p14="http://schemas.microsoft.com/office/powerpoint/2010/main" val="187795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867F39F0-A2C0-4A02-8565-E17F2D1B939F}"/>
              </a:ext>
            </a:extLst>
          </p:cNvPr>
          <p:cNvSpPr txBox="1">
            <a:spLocks/>
          </p:cNvSpPr>
          <p:nvPr/>
        </p:nvSpPr>
        <p:spPr>
          <a:xfrm>
            <a:off x="11722499" y="6536347"/>
            <a:ext cx="458214" cy="277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56A4438-FE04-46E7-9621-7E72D1BA1994}" type="slidenum">
              <a:rPr kumimoji="0" lang="fr-FR" sz="1200" b="0" i="0" u="none" strike="noStrike" kern="1200" cap="none" spc="0" normalizeH="0" baseline="0" noProof="0" smtClean="0">
                <a:ln>
                  <a:noFill/>
                </a:ln>
                <a:solidFill>
                  <a:prstClr val="black">
                    <a:tint val="75000"/>
                  </a:prstClr>
                </a:solidFill>
                <a:effectLst/>
                <a:uLnTx/>
                <a:uFillTx/>
                <a:latin typeface="Corbel" panose="020B0503020204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orbel" panose="020B0503020204020204" pitchFamily="34" charset="0"/>
              <a:ea typeface="+mn-ea"/>
              <a:cs typeface="+mn-cs"/>
            </a:endParaRPr>
          </a:p>
        </p:txBody>
      </p:sp>
      <p:sp>
        <p:nvSpPr>
          <p:cNvPr id="51" name="ZoneTexte 50">
            <a:extLst>
              <a:ext uri="{FF2B5EF4-FFF2-40B4-BE49-F238E27FC236}">
                <a16:creationId xmlns:a16="http://schemas.microsoft.com/office/drawing/2014/main" id="{2869FF33-2C04-4B16-857B-0802F52AAD88}"/>
              </a:ext>
            </a:extLst>
          </p:cNvPr>
          <p:cNvSpPr txBox="1"/>
          <p:nvPr/>
        </p:nvSpPr>
        <p:spPr>
          <a:xfrm>
            <a:off x="627794" y="232012"/>
            <a:ext cx="11564206" cy="523220"/>
          </a:xfrm>
          <a:prstGeom prst="rect">
            <a:avLst/>
          </a:prstGeom>
          <a:noFill/>
        </p:spPr>
        <p:txBody>
          <a:bodyPr wrap="square" rtlCol="0">
            <a:spAutoFit/>
          </a:bodyPr>
          <a:lstStyle/>
          <a:p>
            <a:r>
              <a:rPr lang="fr-FR" sz="2800" b="1" dirty="0">
                <a:latin typeface="Tahoma" panose="020B0604030504040204" pitchFamily="34" charset="0"/>
                <a:ea typeface="Tahoma" panose="020B0604030504040204" pitchFamily="34" charset="0"/>
                <a:cs typeface="Tahoma" panose="020B0604030504040204" pitchFamily="34" charset="0"/>
              </a:rPr>
              <a:t>2. Quel bilan de la Déclaration de Nouakchott ?</a:t>
            </a:r>
          </a:p>
        </p:txBody>
      </p:sp>
      <p:cxnSp>
        <p:nvCxnSpPr>
          <p:cNvPr id="53" name="Connecteur droit 52">
            <a:extLst>
              <a:ext uri="{FF2B5EF4-FFF2-40B4-BE49-F238E27FC236}">
                <a16:creationId xmlns:a16="http://schemas.microsoft.com/office/drawing/2014/main" id="{B43A8BFC-2C0D-48F1-A965-C83E4FA312C8}"/>
              </a:ext>
            </a:extLst>
          </p:cNvPr>
          <p:cNvCxnSpPr/>
          <p:nvPr/>
        </p:nvCxnSpPr>
        <p:spPr>
          <a:xfrm>
            <a:off x="750626" y="755232"/>
            <a:ext cx="11041039"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56" name="Groupe 55">
            <a:extLst>
              <a:ext uri="{FF2B5EF4-FFF2-40B4-BE49-F238E27FC236}">
                <a16:creationId xmlns:a16="http://schemas.microsoft.com/office/drawing/2014/main" id="{63AA5F95-7C9F-4767-AEF0-702EBB6F99DD}"/>
              </a:ext>
            </a:extLst>
          </p:cNvPr>
          <p:cNvGrpSpPr/>
          <p:nvPr/>
        </p:nvGrpSpPr>
        <p:grpSpPr>
          <a:xfrm>
            <a:off x="232284" y="1950171"/>
            <a:ext cx="4460171" cy="4152597"/>
            <a:chOff x="1020180" y="1739237"/>
            <a:chExt cx="4460171" cy="4152597"/>
          </a:xfrm>
        </p:grpSpPr>
        <p:grpSp>
          <p:nvGrpSpPr>
            <p:cNvPr id="57" name="그룹 31">
              <a:extLst>
                <a:ext uri="{FF2B5EF4-FFF2-40B4-BE49-F238E27FC236}">
                  <a16:creationId xmlns:a16="http://schemas.microsoft.com/office/drawing/2014/main" id="{4C113078-028E-4F9E-9469-48C0F9C209B8}"/>
                </a:ext>
              </a:extLst>
            </p:cNvPr>
            <p:cNvGrpSpPr/>
            <p:nvPr/>
          </p:nvGrpSpPr>
          <p:grpSpPr>
            <a:xfrm>
              <a:off x="2092075" y="1739237"/>
              <a:ext cx="2756846" cy="3515073"/>
              <a:chOff x="2092075" y="1739237"/>
              <a:chExt cx="2756846" cy="3515073"/>
            </a:xfrm>
          </p:grpSpPr>
          <p:sp>
            <p:nvSpPr>
              <p:cNvPr id="66" name="자유형: 도형 30">
                <a:extLst>
                  <a:ext uri="{FF2B5EF4-FFF2-40B4-BE49-F238E27FC236}">
                    <a16:creationId xmlns:a16="http://schemas.microsoft.com/office/drawing/2014/main" id="{B058FC4C-B673-46D4-8BF3-1097C5741765}"/>
                  </a:ext>
                </a:extLst>
              </p:cNvPr>
              <p:cNvSpPr/>
              <p:nvPr/>
            </p:nvSpPr>
            <p:spPr>
              <a:xfrm rot="19696646" flipH="1">
                <a:off x="2092075" y="1739237"/>
                <a:ext cx="2170632" cy="2170632"/>
              </a:xfrm>
              <a:custGeom>
                <a:avLst/>
                <a:gdLst>
                  <a:gd name="connsiteX0" fmla="*/ 478506 w 2170632"/>
                  <a:gd name="connsiteY0" fmla="*/ 185355 h 2170632"/>
                  <a:gd name="connsiteX1" fmla="*/ 0 w 2170632"/>
                  <a:gd name="connsiteY1" fmla="*/ 1085316 h 2170632"/>
                  <a:gd name="connsiteX2" fmla="*/ 1085316 w 2170632"/>
                  <a:gd name="connsiteY2" fmla="*/ 2170632 h 2170632"/>
                  <a:gd name="connsiteX3" fmla="*/ 1852750 w 2170632"/>
                  <a:gd name="connsiteY3" fmla="*/ 1852750 h 2170632"/>
                  <a:gd name="connsiteX4" fmla="*/ 1863575 w 2170632"/>
                  <a:gd name="connsiteY4" fmla="*/ 1840839 h 2170632"/>
                  <a:gd name="connsiteX5" fmla="*/ 1372190 w 2170632"/>
                  <a:gd name="connsiteY5" fmla="*/ 1553956 h 2170632"/>
                  <a:gd name="connsiteX6" fmla="*/ 1299872 w 2170632"/>
                  <a:gd name="connsiteY6" fmla="*/ 1593209 h 2170632"/>
                  <a:gd name="connsiteX7" fmla="*/ 1085316 w 2170632"/>
                  <a:gd name="connsiteY7" fmla="*/ 1636526 h 2170632"/>
                  <a:gd name="connsiteX8" fmla="*/ 534106 w 2170632"/>
                  <a:gd name="connsiteY8" fmla="*/ 1085316 h 2170632"/>
                  <a:gd name="connsiteX9" fmla="*/ 1085316 w 2170632"/>
                  <a:gd name="connsiteY9" fmla="*/ 534106 h 2170632"/>
                  <a:gd name="connsiteX10" fmla="*/ 1625327 w 2170632"/>
                  <a:gd name="connsiteY10" fmla="*/ 974228 h 2170632"/>
                  <a:gd name="connsiteX11" fmla="*/ 1636277 w 2170632"/>
                  <a:gd name="connsiteY11" fmla="*/ 1082843 h 2170632"/>
                  <a:gd name="connsiteX12" fmla="*/ 2131168 w 2170632"/>
                  <a:gd name="connsiteY12" fmla="*/ 1371773 h 2170632"/>
                  <a:gd name="connsiteX13" fmla="*/ 2148582 w 2170632"/>
                  <a:gd name="connsiteY13" fmla="*/ 1304045 h 2170632"/>
                  <a:gd name="connsiteX14" fmla="*/ 2170632 w 2170632"/>
                  <a:gd name="connsiteY14" fmla="*/ 1085316 h 2170632"/>
                  <a:gd name="connsiteX15" fmla="*/ 1085316 w 2170632"/>
                  <a:gd name="connsiteY15" fmla="*/ 0 h 2170632"/>
                  <a:gd name="connsiteX16" fmla="*/ 478506 w 2170632"/>
                  <a:gd name="connsiteY16" fmla="*/ 185355 h 21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0632" h="2170632">
                    <a:moveTo>
                      <a:pt x="478506" y="185355"/>
                    </a:moveTo>
                    <a:cubicBezTo>
                      <a:pt x="189810" y="380394"/>
                      <a:pt x="0" y="710689"/>
                      <a:pt x="0" y="1085316"/>
                    </a:cubicBezTo>
                    <a:cubicBezTo>
                      <a:pt x="0" y="1684719"/>
                      <a:pt x="485913" y="2170632"/>
                      <a:pt x="1085316" y="2170632"/>
                    </a:cubicBezTo>
                    <a:cubicBezTo>
                      <a:pt x="1385017" y="2170632"/>
                      <a:pt x="1656346" y="2049154"/>
                      <a:pt x="1852750" y="1852750"/>
                    </a:cubicBezTo>
                    <a:lnTo>
                      <a:pt x="1863575" y="1840839"/>
                    </a:lnTo>
                    <a:lnTo>
                      <a:pt x="1372190" y="1553956"/>
                    </a:lnTo>
                    <a:lnTo>
                      <a:pt x="1299872" y="1593209"/>
                    </a:lnTo>
                    <a:cubicBezTo>
                      <a:pt x="1233926" y="1621102"/>
                      <a:pt x="1161422" y="1636526"/>
                      <a:pt x="1085316" y="1636526"/>
                    </a:cubicBezTo>
                    <a:cubicBezTo>
                      <a:pt x="780891" y="1636526"/>
                      <a:pt x="534106" y="1389741"/>
                      <a:pt x="534106" y="1085316"/>
                    </a:cubicBezTo>
                    <a:cubicBezTo>
                      <a:pt x="534106" y="780891"/>
                      <a:pt x="780891" y="534106"/>
                      <a:pt x="1085316" y="534106"/>
                    </a:cubicBezTo>
                    <a:cubicBezTo>
                      <a:pt x="1351688" y="534106"/>
                      <a:pt x="1573929" y="723051"/>
                      <a:pt x="1625327" y="974228"/>
                    </a:cubicBezTo>
                    <a:lnTo>
                      <a:pt x="1636277" y="1082843"/>
                    </a:lnTo>
                    <a:lnTo>
                      <a:pt x="2131168" y="1371773"/>
                    </a:lnTo>
                    <a:lnTo>
                      <a:pt x="2148582" y="1304045"/>
                    </a:lnTo>
                    <a:cubicBezTo>
                      <a:pt x="2163040" y="1233394"/>
                      <a:pt x="2170632" y="1160241"/>
                      <a:pt x="2170632" y="1085316"/>
                    </a:cubicBezTo>
                    <a:cubicBezTo>
                      <a:pt x="2170632" y="485913"/>
                      <a:pt x="1684719" y="0"/>
                      <a:pt x="1085316" y="0"/>
                    </a:cubicBezTo>
                    <a:cubicBezTo>
                      <a:pt x="860540" y="0"/>
                      <a:pt x="651723" y="68332"/>
                      <a:pt x="478506" y="1853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7" name="직사각형 9">
                <a:extLst>
                  <a:ext uri="{FF2B5EF4-FFF2-40B4-BE49-F238E27FC236}">
                    <a16:creationId xmlns:a16="http://schemas.microsoft.com/office/drawing/2014/main" id="{5A4334B7-1B1B-472D-BA3B-B95620E0BFD9}"/>
                  </a:ext>
                </a:extLst>
              </p:cNvPr>
              <p:cNvSpPr/>
              <p:nvPr/>
            </p:nvSpPr>
            <p:spPr>
              <a:xfrm rot="19696646" flipH="1">
                <a:off x="3745106" y="3443611"/>
                <a:ext cx="358924" cy="1179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8" name="원형: 비어 있음 10">
                <a:extLst>
                  <a:ext uri="{FF2B5EF4-FFF2-40B4-BE49-F238E27FC236}">
                    <a16:creationId xmlns:a16="http://schemas.microsoft.com/office/drawing/2014/main" id="{F9F079D3-7BB8-4AFE-A3FE-AB66A7BD0F20}"/>
                  </a:ext>
                </a:extLst>
              </p:cNvPr>
              <p:cNvSpPr/>
              <p:nvPr/>
            </p:nvSpPr>
            <p:spPr>
              <a:xfrm rot="19696646" flipH="1">
                <a:off x="3925613" y="4331002"/>
                <a:ext cx="923308" cy="923308"/>
              </a:xfrm>
              <a:prstGeom prst="donut">
                <a:avLst>
                  <a:gd name="adj" fmla="val 246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58" name="그룹 33">
              <a:extLst>
                <a:ext uri="{FF2B5EF4-FFF2-40B4-BE49-F238E27FC236}">
                  <a16:creationId xmlns:a16="http://schemas.microsoft.com/office/drawing/2014/main" id="{2499CE7F-D702-4A20-AF6B-C63BA76F1B4D}"/>
                </a:ext>
              </a:extLst>
            </p:cNvPr>
            <p:cNvGrpSpPr/>
            <p:nvPr/>
          </p:nvGrpSpPr>
          <p:grpSpPr>
            <a:xfrm>
              <a:off x="1020180" y="2341309"/>
              <a:ext cx="2611325" cy="3548732"/>
              <a:chOff x="1020180" y="2341309"/>
              <a:chExt cx="2611325" cy="3548732"/>
            </a:xfrm>
          </p:grpSpPr>
          <p:sp>
            <p:nvSpPr>
              <p:cNvPr id="63" name="자유형: 도형 32">
                <a:extLst>
                  <a:ext uri="{FF2B5EF4-FFF2-40B4-BE49-F238E27FC236}">
                    <a16:creationId xmlns:a16="http://schemas.microsoft.com/office/drawing/2014/main" id="{E95D42DE-34C7-4B64-839A-4C33589FB1A2}"/>
                  </a:ext>
                </a:extLst>
              </p:cNvPr>
              <p:cNvSpPr/>
              <p:nvPr/>
            </p:nvSpPr>
            <p:spPr>
              <a:xfrm rot="12480000" flipH="1">
                <a:off x="1020180" y="3719409"/>
                <a:ext cx="2170632" cy="2170632"/>
              </a:xfrm>
              <a:custGeom>
                <a:avLst/>
                <a:gdLst>
                  <a:gd name="connsiteX0" fmla="*/ 567990 w 2170632"/>
                  <a:gd name="connsiteY0" fmla="*/ 2039640 h 2170632"/>
                  <a:gd name="connsiteX1" fmla="*/ 1085316 w 2170632"/>
                  <a:gd name="connsiteY1" fmla="*/ 2170632 h 2170632"/>
                  <a:gd name="connsiteX2" fmla="*/ 1852750 w 2170632"/>
                  <a:gd name="connsiteY2" fmla="*/ 1852750 h 2170632"/>
                  <a:gd name="connsiteX3" fmla="*/ 1885586 w 2170632"/>
                  <a:gd name="connsiteY3" fmla="*/ 1816621 h 2170632"/>
                  <a:gd name="connsiteX4" fmla="*/ 1381788 w 2170632"/>
                  <a:gd name="connsiteY4" fmla="*/ 1548747 h 2170632"/>
                  <a:gd name="connsiteX5" fmla="*/ 1299872 w 2170632"/>
                  <a:gd name="connsiteY5" fmla="*/ 1593209 h 2170632"/>
                  <a:gd name="connsiteX6" fmla="*/ 1085316 w 2170632"/>
                  <a:gd name="connsiteY6" fmla="*/ 1636526 h 2170632"/>
                  <a:gd name="connsiteX7" fmla="*/ 534106 w 2170632"/>
                  <a:gd name="connsiteY7" fmla="*/ 1085316 h 2170632"/>
                  <a:gd name="connsiteX8" fmla="*/ 1085316 w 2170632"/>
                  <a:gd name="connsiteY8" fmla="*/ 534106 h 2170632"/>
                  <a:gd name="connsiteX9" fmla="*/ 1625327 w 2170632"/>
                  <a:gd name="connsiteY9" fmla="*/ 974228 h 2170632"/>
                  <a:gd name="connsiteX10" fmla="*/ 1635172 w 2170632"/>
                  <a:gd name="connsiteY10" fmla="*/ 1071886 h 2170632"/>
                  <a:gd name="connsiteX11" fmla="*/ 2139347 w 2170632"/>
                  <a:gd name="connsiteY11" fmla="*/ 1339960 h 2170632"/>
                  <a:gd name="connsiteX12" fmla="*/ 2148582 w 2170632"/>
                  <a:gd name="connsiteY12" fmla="*/ 1304045 h 2170632"/>
                  <a:gd name="connsiteX13" fmla="*/ 2170632 w 2170632"/>
                  <a:gd name="connsiteY13" fmla="*/ 1085316 h 2170632"/>
                  <a:gd name="connsiteX14" fmla="*/ 1085316 w 2170632"/>
                  <a:gd name="connsiteY14" fmla="*/ 0 h 2170632"/>
                  <a:gd name="connsiteX15" fmla="*/ 0 w 2170632"/>
                  <a:gd name="connsiteY15" fmla="*/ 1085316 h 2170632"/>
                  <a:gd name="connsiteX16" fmla="*/ 567990 w 2170632"/>
                  <a:gd name="connsiteY16" fmla="*/ 2039640 h 21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0632" h="2170632">
                    <a:moveTo>
                      <a:pt x="567990" y="2039640"/>
                    </a:moveTo>
                    <a:cubicBezTo>
                      <a:pt x="721772" y="2123180"/>
                      <a:pt x="898003" y="2170632"/>
                      <a:pt x="1085316" y="2170632"/>
                    </a:cubicBezTo>
                    <a:cubicBezTo>
                      <a:pt x="1385018" y="2170632"/>
                      <a:pt x="1656347" y="2049154"/>
                      <a:pt x="1852750" y="1852750"/>
                    </a:cubicBezTo>
                    <a:lnTo>
                      <a:pt x="1885586" y="1816621"/>
                    </a:lnTo>
                    <a:lnTo>
                      <a:pt x="1381788" y="1548747"/>
                    </a:lnTo>
                    <a:lnTo>
                      <a:pt x="1299872" y="1593209"/>
                    </a:lnTo>
                    <a:cubicBezTo>
                      <a:pt x="1233926" y="1621102"/>
                      <a:pt x="1161422" y="1636526"/>
                      <a:pt x="1085316" y="1636526"/>
                    </a:cubicBezTo>
                    <a:cubicBezTo>
                      <a:pt x="780891" y="1636526"/>
                      <a:pt x="534106" y="1389741"/>
                      <a:pt x="534106" y="1085316"/>
                    </a:cubicBezTo>
                    <a:cubicBezTo>
                      <a:pt x="534106" y="780891"/>
                      <a:pt x="780891" y="534106"/>
                      <a:pt x="1085316" y="534106"/>
                    </a:cubicBezTo>
                    <a:cubicBezTo>
                      <a:pt x="1351688" y="534106"/>
                      <a:pt x="1573929" y="723051"/>
                      <a:pt x="1625327" y="974228"/>
                    </a:cubicBezTo>
                    <a:lnTo>
                      <a:pt x="1635172" y="1071886"/>
                    </a:lnTo>
                    <a:lnTo>
                      <a:pt x="2139347" y="1339960"/>
                    </a:lnTo>
                    <a:lnTo>
                      <a:pt x="2148582" y="1304045"/>
                    </a:lnTo>
                    <a:cubicBezTo>
                      <a:pt x="2163040" y="1233393"/>
                      <a:pt x="2170632" y="1160241"/>
                      <a:pt x="2170632" y="1085316"/>
                    </a:cubicBezTo>
                    <a:cubicBezTo>
                      <a:pt x="2170632" y="485913"/>
                      <a:pt x="1684719" y="0"/>
                      <a:pt x="1085316" y="0"/>
                    </a:cubicBezTo>
                    <a:cubicBezTo>
                      <a:pt x="485913" y="0"/>
                      <a:pt x="0" y="485913"/>
                      <a:pt x="0" y="1085316"/>
                    </a:cubicBezTo>
                    <a:cubicBezTo>
                      <a:pt x="0" y="1497406"/>
                      <a:pt x="229670" y="1855853"/>
                      <a:pt x="567990" y="203964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4" name="직사각형 4">
                <a:extLst>
                  <a:ext uri="{FF2B5EF4-FFF2-40B4-BE49-F238E27FC236}">
                    <a16:creationId xmlns:a16="http://schemas.microsoft.com/office/drawing/2014/main" id="{0249CE1C-B328-4E3A-8E9C-9CFD87DF6BEA}"/>
                  </a:ext>
                </a:extLst>
              </p:cNvPr>
              <p:cNvSpPr/>
              <p:nvPr/>
            </p:nvSpPr>
            <p:spPr>
              <a:xfrm rot="12480000" flipH="1">
                <a:off x="2593159" y="2960386"/>
                <a:ext cx="358924" cy="1179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5" name="원형: 비어 있음 5">
                <a:extLst>
                  <a:ext uri="{FF2B5EF4-FFF2-40B4-BE49-F238E27FC236}">
                    <a16:creationId xmlns:a16="http://schemas.microsoft.com/office/drawing/2014/main" id="{D0D09D49-5B4B-401E-815A-4D48DAF906E3}"/>
                  </a:ext>
                </a:extLst>
              </p:cNvPr>
              <p:cNvSpPr/>
              <p:nvPr/>
            </p:nvSpPr>
            <p:spPr>
              <a:xfrm rot="12480000" flipH="1">
                <a:off x="2708197" y="2341309"/>
                <a:ext cx="923308" cy="923308"/>
              </a:xfrm>
              <a:prstGeom prst="donut">
                <a:avLst>
                  <a:gd name="adj" fmla="val 246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grpSp>
        <p:grpSp>
          <p:nvGrpSpPr>
            <p:cNvPr id="59" name="그룹 20">
              <a:extLst>
                <a:ext uri="{FF2B5EF4-FFF2-40B4-BE49-F238E27FC236}">
                  <a16:creationId xmlns:a16="http://schemas.microsoft.com/office/drawing/2014/main" id="{851E1CDA-9DDF-4876-AA4F-8D230F615B80}"/>
                </a:ext>
              </a:extLst>
            </p:cNvPr>
            <p:cNvGrpSpPr/>
            <p:nvPr/>
          </p:nvGrpSpPr>
          <p:grpSpPr>
            <a:xfrm>
              <a:off x="1666246" y="3721202"/>
              <a:ext cx="3814105" cy="2170632"/>
              <a:chOff x="4533917" y="3832297"/>
              <a:chExt cx="3814105" cy="2170632"/>
            </a:xfrm>
            <a:solidFill>
              <a:schemeClr val="accent2"/>
            </a:solidFill>
          </p:grpSpPr>
          <p:sp>
            <p:nvSpPr>
              <p:cNvPr id="60" name="자유형: 도형 19">
                <a:extLst>
                  <a:ext uri="{FF2B5EF4-FFF2-40B4-BE49-F238E27FC236}">
                    <a16:creationId xmlns:a16="http://schemas.microsoft.com/office/drawing/2014/main" id="{F3EF6A0C-223B-41FE-9C0C-5841F720AD6D}"/>
                  </a:ext>
                </a:extLst>
              </p:cNvPr>
              <p:cNvSpPr/>
              <p:nvPr/>
            </p:nvSpPr>
            <p:spPr>
              <a:xfrm rot="5400000" flipH="1">
                <a:off x="6177390" y="3832297"/>
                <a:ext cx="2170632" cy="2170632"/>
              </a:xfrm>
              <a:custGeom>
                <a:avLst/>
                <a:gdLst>
                  <a:gd name="connsiteX0" fmla="*/ 2170632 w 2170632"/>
                  <a:gd name="connsiteY0" fmla="*/ 1085316 h 2170632"/>
                  <a:gd name="connsiteX1" fmla="*/ 1085316 w 2170632"/>
                  <a:gd name="connsiteY1" fmla="*/ 0 h 2170632"/>
                  <a:gd name="connsiteX2" fmla="*/ 0 w 2170632"/>
                  <a:gd name="connsiteY2" fmla="*/ 1085316 h 2170632"/>
                  <a:gd name="connsiteX3" fmla="*/ 1085316 w 2170632"/>
                  <a:gd name="connsiteY3" fmla="*/ 2170632 h 2170632"/>
                  <a:gd name="connsiteX4" fmla="*/ 1775678 w 2170632"/>
                  <a:gd name="connsiteY4" fmla="*/ 1922799 h 2170632"/>
                  <a:gd name="connsiteX5" fmla="*/ 1836297 w 2170632"/>
                  <a:gd name="connsiteY5" fmla="*/ 1867704 h 2170632"/>
                  <a:gd name="connsiteX6" fmla="*/ 1341687 w 2170632"/>
                  <a:gd name="connsiteY6" fmla="*/ 1570513 h 2170632"/>
                  <a:gd name="connsiteX7" fmla="*/ 1299872 w 2170632"/>
                  <a:gd name="connsiteY7" fmla="*/ 1593209 h 2170632"/>
                  <a:gd name="connsiteX8" fmla="*/ 1085316 w 2170632"/>
                  <a:gd name="connsiteY8" fmla="*/ 1636526 h 2170632"/>
                  <a:gd name="connsiteX9" fmla="*/ 534106 w 2170632"/>
                  <a:gd name="connsiteY9" fmla="*/ 1085316 h 2170632"/>
                  <a:gd name="connsiteX10" fmla="*/ 1085316 w 2170632"/>
                  <a:gd name="connsiteY10" fmla="*/ 534106 h 2170632"/>
                  <a:gd name="connsiteX11" fmla="*/ 1636526 w 2170632"/>
                  <a:gd name="connsiteY11" fmla="*/ 1085316 h 2170632"/>
                  <a:gd name="connsiteX12" fmla="*/ 1633449 w 2170632"/>
                  <a:gd name="connsiteY12" fmla="*/ 1115839 h 2170632"/>
                  <a:gd name="connsiteX13" fmla="*/ 2121467 w 2170632"/>
                  <a:gd name="connsiteY13" fmla="*/ 1409070 h 2170632"/>
                  <a:gd name="connsiteX14" fmla="*/ 2121838 w 2170632"/>
                  <a:gd name="connsiteY14" fmla="*/ 1408056 h 2170632"/>
                  <a:gd name="connsiteX15" fmla="*/ 2170632 w 2170632"/>
                  <a:gd name="connsiteY15" fmla="*/ 1085316 h 21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0632" h="2170632">
                    <a:moveTo>
                      <a:pt x="2170632" y="1085316"/>
                    </a:moveTo>
                    <a:cubicBezTo>
                      <a:pt x="2170632" y="485913"/>
                      <a:pt x="1684719" y="0"/>
                      <a:pt x="1085316" y="0"/>
                    </a:cubicBezTo>
                    <a:cubicBezTo>
                      <a:pt x="485913" y="0"/>
                      <a:pt x="0" y="485913"/>
                      <a:pt x="0" y="1085316"/>
                    </a:cubicBezTo>
                    <a:cubicBezTo>
                      <a:pt x="0" y="1684719"/>
                      <a:pt x="485913" y="2170632"/>
                      <a:pt x="1085316" y="2170632"/>
                    </a:cubicBezTo>
                    <a:cubicBezTo>
                      <a:pt x="1347555" y="2170632"/>
                      <a:pt x="1588071" y="2077625"/>
                      <a:pt x="1775678" y="1922799"/>
                    </a:cubicBezTo>
                    <a:lnTo>
                      <a:pt x="1836297" y="1867704"/>
                    </a:lnTo>
                    <a:lnTo>
                      <a:pt x="1341687" y="1570513"/>
                    </a:lnTo>
                    <a:lnTo>
                      <a:pt x="1299872" y="1593209"/>
                    </a:lnTo>
                    <a:cubicBezTo>
                      <a:pt x="1233926" y="1621102"/>
                      <a:pt x="1161422" y="1636526"/>
                      <a:pt x="1085316" y="1636526"/>
                    </a:cubicBezTo>
                    <a:cubicBezTo>
                      <a:pt x="780891" y="1636526"/>
                      <a:pt x="534106" y="1389741"/>
                      <a:pt x="534106" y="1085316"/>
                    </a:cubicBezTo>
                    <a:cubicBezTo>
                      <a:pt x="534106" y="780891"/>
                      <a:pt x="780891" y="534106"/>
                      <a:pt x="1085316" y="534106"/>
                    </a:cubicBezTo>
                    <a:cubicBezTo>
                      <a:pt x="1389741" y="534106"/>
                      <a:pt x="1636526" y="780891"/>
                      <a:pt x="1636526" y="1085316"/>
                    </a:cubicBezTo>
                    <a:lnTo>
                      <a:pt x="1633449" y="1115839"/>
                    </a:lnTo>
                    <a:lnTo>
                      <a:pt x="2121467" y="1409070"/>
                    </a:lnTo>
                    <a:lnTo>
                      <a:pt x="2121838" y="1408056"/>
                    </a:lnTo>
                    <a:cubicBezTo>
                      <a:pt x="2153549" y="1306102"/>
                      <a:pt x="2170632" y="1197704"/>
                      <a:pt x="2170632" y="10853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1" name="직사각형 13">
                <a:extLst>
                  <a:ext uri="{FF2B5EF4-FFF2-40B4-BE49-F238E27FC236}">
                    <a16:creationId xmlns:a16="http://schemas.microsoft.com/office/drawing/2014/main" id="{26094E65-E9F7-4496-AA98-B212A442FE33}"/>
                  </a:ext>
                </a:extLst>
              </p:cNvPr>
              <p:cNvSpPr/>
              <p:nvPr/>
            </p:nvSpPr>
            <p:spPr>
              <a:xfrm rot="5400000" flipH="1">
                <a:off x="5662232" y="4327953"/>
                <a:ext cx="358924" cy="1179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sp>
            <p:nvSpPr>
              <p:cNvPr id="62" name="원형: 비어 있음 14">
                <a:extLst>
                  <a:ext uri="{FF2B5EF4-FFF2-40B4-BE49-F238E27FC236}">
                    <a16:creationId xmlns:a16="http://schemas.microsoft.com/office/drawing/2014/main" id="{8A8CC9D6-94EC-43D9-9912-8351CB981CEA}"/>
                  </a:ext>
                </a:extLst>
              </p:cNvPr>
              <p:cNvSpPr/>
              <p:nvPr/>
            </p:nvSpPr>
            <p:spPr>
              <a:xfrm rot="5400000" flipH="1">
                <a:off x="4533917" y="4455959"/>
                <a:ext cx="923308" cy="923308"/>
              </a:xfrm>
              <a:prstGeom prst="donut">
                <a:avLst>
                  <a:gd name="adj" fmla="val 246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cs typeface="+mn-cs"/>
                </a:endParaRPr>
              </a:p>
            </p:txBody>
          </p:sp>
        </p:grpSp>
      </p:grpSp>
      <p:grpSp>
        <p:nvGrpSpPr>
          <p:cNvPr id="69" name="Group 26">
            <a:extLst>
              <a:ext uri="{FF2B5EF4-FFF2-40B4-BE49-F238E27FC236}">
                <a16:creationId xmlns:a16="http://schemas.microsoft.com/office/drawing/2014/main" id="{ACC84932-DC3C-4ED9-9DF0-F9B7F822437A}"/>
              </a:ext>
            </a:extLst>
          </p:cNvPr>
          <p:cNvGrpSpPr/>
          <p:nvPr/>
        </p:nvGrpSpPr>
        <p:grpSpPr>
          <a:xfrm>
            <a:off x="3861890" y="1532829"/>
            <a:ext cx="6681099" cy="1478689"/>
            <a:chOff x="6130127" y="1397507"/>
            <a:chExt cx="4578832" cy="1478689"/>
          </a:xfrm>
        </p:grpSpPr>
        <p:sp>
          <p:nvSpPr>
            <p:cNvPr id="70" name="TextBox 22">
              <a:extLst>
                <a:ext uri="{FF2B5EF4-FFF2-40B4-BE49-F238E27FC236}">
                  <a16:creationId xmlns:a16="http://schemas.microsoft.com/office/drawing/2014/main" id="{6E8423BE-F27B-47EF-A738-D456D42BE3A7}"/>
                </a:ext>
              </a:extLst>
            </p:cNvPr>
            <p:cNvSpPr txBox="1"/>
            <p:nvPr/>
          </p:nvSpPr>
          <p:spPr>
            <a:xfrm>
              <a:off x="6145338" y="1737423"/>
              <a:ext cx="4563621"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ko-KR"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la mise en œuvre des engagements pris par les acteurs du développement pastoral (Etats, OIR, ONG, OP, Collectivités) s’est heurtée à la réalité d’un contexte sécuritaire qui n’a cessé de se dégrader.</a:t>
              </a:r>
            </a:p>
          </p:txBody>
        </p:sp>
        <p:sp>
          <p:nvSpPr>
            <p:cNvPr id="71" name="TextBox 23">
              <a:extLst>
                <a:ext uri="{FF2B5EF4-FFF2-40B4-BE49-F238E27FC236}">
                  <a16:creationId xmlns:a16="http://schemas.microsoft.com/office/drawing/2014/main" id="{70328F0C-1B72-4977-B45B-ABF7227F7259}"/>
                </a:ext>
              </a:extLst>
            </p:cNvPr>
            <p:cNvSpPr txBox="1"/>
            <p:nvPr/>
          </p:nvSpPr>
          <p:spPr>
            <a:xfrm>
              <a:off x="6130127" y="1397507"/>
              <a:ext cx="45636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accent1">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Sécurité régionale : </a:t>
              </a:r>
              <a:r>
                <a:rPr kumimoji="0" lang="en-US" altLang="ko-KR" sz="2000" b="1" i="0" u="none" strike="noStrike" kern="1200" cap="none" spc="0" normalizeH="0" baseline="0" noProof="0" dirty="0">
                  <a:ln>
                    <a:noFill/>
                  </a:ln>
                  <a:solidFill>
                    <a:srgbClr val="51BCB9"/>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ko-KR" altLang="en-US" sz="2000" b="1" i="0" u="none" strike="noStrike" kern="1200" cap="none" spc="0" normalizeH="0" baseline="0" noProof="0" dirty="0">
                <a:ln>
                  <a:noFill/>
                </a:ln>
                <a:solidFill>
                  <a:srgbClr val="51BCB9"/>
                </a:solidFill>
                <a:effectLst/>
                <a:uLnTx/>
                <a:uFillTx/>
                <a:latin typeface="Tahoma" panose="020B0604030504040204" pitchFamily="34" charset="0"/>
                <a:ea typeface="Arial Unicode MS"/>
                <a:cs typeface="Tahoma" panose="020B0604030504040204" pitchFamily="34" charset="0"/>
              </a:endParaRPr>
            </a:p>
          </p:txBody>
        </p:sp>
      </p:grpSp>
      <p:grpSp>
        <p:nvGrpSpPr>
          <p:cNvPr id="72" name="Group 27">
            <a:extLst>
              <a:ext uri="{FF2B5EF4-FFF2-40B4-BE49-F238E27FC236}">
                <a16:creationId xmlns:a16="http://schemas.microsoft.com/office/drawing/2014/main" id="{AA9BD690-DA57-46AC-B1BE-9DF4AC6BDACE}"/>
              </a:ext>
            </a:extLst>
          </p:cNvPr>
          <p:cNvGrpSpPr/>
          <p:nvPr/>
        </p:nvGrpSpPr>
        <p:grpSpPr>
          <a:xfrm>
            <a:off x="5006193" y="3075872"/>
            <a:ext cx="6417503" cy="1449856"/>
            <a:chOff x="6861949" y="2905780"/>
            <a:chExt cx="4767754" cy="1449856"/>
          </a:xfrm>
        </p:grpSpPr>
        <p:sp>
          <p:nvSpPr>
            <p:cNvPr id="73" name="TextBox 25">
              <a:extLst>
                <a:ext uri="{FF2B5EF4-FFF2-40B4-BE49-F238E27FC236}">
                  <a16:creationId xmlns:a16="http://schemas.microsoft.com/office/drawing/2014/main" id="{1F6CD089-C046-4169-A071-D8DE528D6279}"/>
                </a:ext>
              </a:extLst>
            </p:cNvPr>
            <p:cNvSpPr txBox="1"/>
            <p:nvPr/>
          </p:nvSpPr>
          <p:spPr>
            <a:xfrm>
              <a:off x="6861949" y="3216863"/>
              <a:ext cx="4767754"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ko-KR" sz="17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P</a:t>
              </a:r>
              <a:r>
                <a:rPr kumimoji="0" lang="fr-FR" altLang="ko-KR" sz="1700" b="0" i="0" u="none" strike="noStrike" kern="1200" cap="none" spc="0" normalizeH="0" baseline="0" noProof="0" dirty="0" err="1">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lusieurs</a:t>
              </a:r>
              <a:r>
                <a:rPr kumimoji="0" lang="fr-FR" altLang="ko-KR"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pays côtiers ont pris des mesures de restriction de la transhumance, ce qui fragilise les systèmes pastoraux et agro-pastoraux et impacte négativement les circuits de commercialisation du bétail.</a:t>
              </a:r>
              <a:endParaRPr kumimoji="0" lang="en-US" altLang="ko-KR"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4" name="TextBox 26">
              <a:extLst>
                <a:ext uri="{FF2B5EF4-FFF2-40B4-BE49-F238E27FC236}">
                  <a16:creationId xmlns:a16="http://schemas.microsoft.com/office/drawing/2014/main" id="{F0CA23A4-6E45-42CD-9BFA-8C7950A44239}"/>
                </a:ext>
              </a:extLst>
            </p:cNvPr>
            <p:cNvSpPr txBox="1"/>
            <p:nvPr/>
          </p:nvSpPr>
          <p:spPr>
            <a:xfrm>
              <a:off x="6861949" y="2905780"/>
              <a:ext cx="45636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Restrictions de la transhumance</a:t>
              </a:r>
              <a:endParaRPr kumimoji="0" lang="ko-KR" altLang="en-US" sz="2000" b="1" i="0" u="none" strike="noStrike" kern="1200" cap="none" spc="0" normalizeH="0" baseline="0" noProof="0" dirty="0">
                <a:ln>
                  <a:noFill/>
                </a:ln>
                <a:solidFill>
                  <a:schemeClr val="tx2">
                    <a:lumMod val="75000"/>
                  </a:schemeClr>
                </a:solidFill>
                <a:effectLst/>
                <a:uLnTx/>
                <a:uFillTx/>
                <a:latin typeface="Tahoma" panose="020B0604030504040204" pitchFamily="34" charset="0"/>
                <a:ea typeface="Arial Unicode MS"/>
                <a:cs typeface="Tahoma" panose="020B0604030504040204" pitchFamily="34" charset="0"/>
              </a:endParaRPr>
            </a:p>
          </p:txBody>
        </p:sp>
      </p:grpSp>
      <p:grpSp>
        <p:nvGrpSpPr>
          <p:cNvPr id="75" name="Group 24">
            <a:extLst>
              <a:ext uri="{FF2B5EF4-FFF2-40B4-BE49-F238E27FC236}">
                <a16:creationId xmlns:a16="http://schemas.microsoft.com/office/drawing/2014/main" id="{288BFEDC-DD9E-4919-8AAC-2AED70EBD0FD}"/>
              </a:ext>
            </a:extLst>
          </p:cNvPr>
          <p:cNvGrpSpPr/>
          <p:nvPr/>
        </p:nvGrpSpPr>
        <p:grpSpPr>
          <a:xfrm>
            <a:off x="5770981" y="4837990"/>
            <a:ext cx="6124686" cy="1554416"/>
            <a:chOff x="7137787" y="4747804"/>
            <a:chExt cx="5609110" cy="1554416"/>
          </a:xfrm>
        </p:grpSpPr>
        <p:sp>
          <p:nvSpPr>
            <p:cNvPr id="76" name="TextBox 28">
              <a:extLst>
                <a:ext uri="{FF2B5EF4-FFF2-40B4-BE49-F238E27FC236}">
                  <a16:creationId xmlns:a16="http://schemas.microsoft.com/office/drawing/2014/main" id="{F438FD5B-5135-4240-BFB2-0D412D15FE31}"/>
                </a:ext>
              </a:extLst>
            </p:cNvPr>
            <p:cNvSpPr txBox="1"/>
            <p:nvPr/>
          </p:nvSpPr>
          <p:spPr>
            <a:xfrm>
              <a:off x="7224833" y="5163447"/>
              <a:ext cx="536347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ko-KR"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Les organisations d’intégration sous-régionale, censées jouer un rôle clé dans la mise en œuvre de la Déclaration de Nouakchott n’ont pas pu défendre le principe de la libre-circulation.</a:t>
              </a:r>
              <a:endParaRPr kumimoji="0" lang="en-US" altLang="ko-KR" sz="17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7" name="TextBox 29">
              <a:extLst>
                <a:ext uri="{FF2B5EF4-FFF2-40B4-BE49-F238E27FC236}">
                  <a16:creationId xmlns:a16="http://schemas.microsoft.com/office/drawing/2014/main" id="{67F2DCB6-2DB4-4CFD-83CC-F2BE5BE639F7}"/>
                </a:ext>
              </a:extLst>
            </p:cNvPr>
            <p:cNvSpPr txBox="1"/>
            <p:nvPr/>
          </p:nvSpPr>
          <p:spPr>
            <a:xfrm>
              <a:off x="7137787" y="4747804"/>
              <a:ext cx="56091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ko-KR" sz="2000" b="1" i="0" u="none" strike="noStrike" kern="1200" cap="none" spc="0" normalizeH="0" baseline="0" noProof="0" dirty="0">
                  <a:ln>
                    <a:noFill/>
                  </a:ln>
                  <a:solidFill>
                    <a:schemeClr val="accent2">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Faible soutien des institutions sous-régionales</a:t>
              </a:r>
              <a:endParaRPr kumimoji="0" lang="ko-KR" altLang="en-US" sz="2000" b="1" i="0" u="none" strike="noStrike" kern="1200" cap="none" spc="0" normalizeH="0" baseline="0" noProof="0" dirty="0">
                <a:ln>
                  <a:noFill/>
                </a:ln>
                <a:solidFill>
                  <a:schemeClr val="accent2">
                    <a:lumMod val="50000"/>
                  </a:schemeClr>
                </a:solidFill>
                <a:effectLst/>
                <a:uLnTx/>
                <a:uFillTx/>
                <a:latin typeface="Tahoma" panose="020B0604030504040204" pitchFamily="34" charset="0"/>
                <a:ea typeface="Arial Unicode MS"/>
                <a:cs typeface="Tahoma" panose="020B0604030504040204" pitchFamily="34" charset="0"/>
              </a:endParaRPr>
            </a:p>
          </p:txBody>
        </p:sp>
      </p:grpSp>
    </p:spTree>
    <p:extLst>
      <p:ext uri="{BB962C8B-B14F-4D97-AF65-F5344CB8AC3E}">
        <p14:creationId xmlns:p14="http://schemas.microsoft.com/office/powerpoint/2010/main" val="4677909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ontents Slide Master">
  <a:themeElements>
    <a:clrScheme name="ALLPPT-123">
      <a:dk1>
        <a:sysClr val="windowText" lastClr="000000"/>
      </a:dk1>
      <a:lt1>
        <a:sysClr val="window" lastClr="FFFFFF"/>
      </a:lt1>
      <a:dk2>
        <a:srgbClr val="44546A"/>
      </a:dk2>
      <a:lt2>
        <a:srgbClr val="E7E6E6"/>
      </a:lt2>
      <a:accent1>
        <a:srgbClr val="51BCB9"/>
      </a:accent1>
      <a:accent2>
        <a:srgbClr val="BED381"/>
      </a:accent2>
      <a:accent3>
        <a:srgbClr val="63C7EE"/>
      </a:accent3>
      <a:accent4>
        <a:srgbClr val="E86162"/>
      </a:accent4>
      <a:accent5>
        <a:srgbClr val="7F7F7F"/>
      </a:accent5>
      <a:accent6>
        <a:srgbClr val="134055"/>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8652</TotalTime>
  <Words>1748</Words>
  <Application>Microsoft Office PowerPoint</Application>
  <PresentationFormat>Grand écran</PresentationFormat>
  <Paragraphs>129</Paragraphs>
  <Slides>18</Slides>
  <Notes>6</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18</vt:i4>
      </vt:variant>
    </vt:vector>
  </HeadingPairs>
  <TitlesOfParts>
    <vt:vector size="32" baseType="lpstr">
      <vt:lpstr>Aharoni</vt:lpstr>
      <vt:lpstr>Arial</vt:lpstr>
      <vt:lpstr>Arial Black</vt:lpstr>
      <vt:lpstr>Calibri</vt:lpstr>
      <vt:lpstr>Calibri Light</vt:lpstr>
      <vt:lpstr>Corbel</vt:lpstr>
      <vt:lpstr>GeosansLight</vt:lpstr>
      <vt:lpstr>Gill Sans MT</vt:lpstr>
      <vt:lpstr>Open Sans</vt:lpstr>
      <vt:lpstr>Tahoma</vt:lpstr>
      <vt:lpstr>Times New Roman</vt:lpstr>
      <vt:lpstr>Thème Office</vt:lpstr>
      <vt:lpstr>4_Contents Slide Master</vt:lpstr>
      <vt:lpstr>Showeet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dc:creator>
  <cp:lastModifiedBy>Bernard Bonnet</cp:lastModifiedBy>
  <cp:revision>840</cp:revision>
  <dcterms:created xsi:type="dcterms:W3CDTF">2018-02-19T09:07:09Z</dcterms:created>
  <dcterms:modified xsi:type="dcterms:W3CDTF">2024-11-05T15:53:44Z</dcterms:modified>
</cp:coreProperties>
</file>