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398" r:id="rId3"/>
    <p:sldId id="263" r:id="rId4"/>
    <p:sldId id="261" r:id="rId5"/>
    <p:sldId id="258" r:id="rId6"/>
    <p:sldId id="357" r:id="rId7"/>
    <p:sldId id="399" r:id="rId8"/>
    <p:sldId id="400" r:id="rId9"/>
    <p:sldId id="262" r:id="rId10"/>
    <p:sldId id="260" r:id="rId11"/>
    <p:sldId id="349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13" d="100"/>
          <a:sy n="113" d="100"/>
        </p:scale>
        <p:origin x="514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99C716-1CC0-4C0E-8BD4-C69E334D9789}" type="doc">
      <dgm:prSet loTypeId="urn:microsoft.com/office/officeart/2005/8/layout/cycle3" loCatId="cycle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fr-FR"/>
        </a:p>
      </dgm:t>
    </dgm:pt>
    <dgm:pt modelId="{4F2923A7-3C7E-4075-8AC9-CE8D8182242C}">
      <dgm:prSet phldrT="[Texte]" custT="1"/>
      <dgm:spPr/>
      <dgm:t>
        <a:bodyPr/>
        <a:lstStyle/>
        <a:p>
          <a:r>
            <a:rPr lang="fr-FR" altLang="ko-KR" sz="900" b="1" noProof="0" dirty="0"/>
            <a:t>La modernisation et la mise à niveau des infrastructures de production (abattoirs, usines d’aliment de bétail, fermes d’exploitation).</a:t>
          </a:r>
          <a:endParaRPr lang="fr-FR" sz="900" b="1" noProof="0" dirty="0"/>
        </a:p>
      </dgm:t>
    </dgm:pt>
    <dgm:pt modelId="{9CF47273-FE6A-46BD-B8F8-91AAAC5459AD}" type="parTrans" cxnId="{417A51F0-5F1D-4560-90DF-F83AC90C0829}">
      <dgm:prSet/>
      <dgm:spPr/>
      <dgm:t>
        <a:bodyPr/>
        <a:lstStyle/>
        <a:p>
          <a:endParaRPr lang="fr-FR" sz="1600" b="1">
            <a:solidFill>
              <a:schemeClr val="bg1"/>
            </a:solidFill>
          </a:endParaRPr>
        </a:p>
      </dgm:t>
    </dgm:pt>
    <dgm:pt modelId="{3BB3FB8B-3570-4842-84AE-8D6BE9BB0A68}" type="sibTrans" cxnId="{417A51F0-5F1D-4560-90DF-F83AC90C0829}">
      <dgm:prSet/>
      <dgm:spPr/>
      <dgm:t>
        <a:bodyPr/>
        <a:lstStyle/>
        <a:p>
          <a:endParaRPr lang="fr-FR" sz="1400" b="1">
            <a:solidFill>
              <a:schemeClr val="bg1"/>
            </a:solidFill>
          </a:endParaRPr>
        </a:p>
      </dgm:t>
    </dgm:pt>
    <dgm:pt modelId="{6D9C2771-E4C9-48DB-AF33-F55808C8F078}">
      <dgm:prSet phldrT="[Texte]" custT="1"/>
      <dgm:spPr/>
      <dgm:t>
        <a:bodyPr/>
        <a:lstStyle/>
        <a:p>
          <a:r>
            <a:rPr lang="fr-FR" altLang="ko-KR" sz="900" b="1" dirty="0"/>
            <a:t>L’exécution</a:t>
          </a:r>
          <a:r>
            <a:rPr lang="en-US" altLang="ko-KR" sz="900" b="1" dirty="0"/>
            <a:t>, </a:t>
          </a:r>
          <a:r>
            <a:rPr lang="fr-FR" altLang="ko-KR" sz="900" b="1" noProof="0" dirty="0"/>
            <a:t>la mise en œuvre et l’accompagnement</a:t>
          </a:r>
          <a:r>
            <a:rPr lang="en-US" altLang="ko-KR" sz="900" b="1" dirty="0"/>
            <a:t> des </a:t>
          </a:r>
          <a:r>
            <a:rPr lang="fr-FR" altLang="ko-KR" sz="900" b="1" noProof="0" dirty="0"/>
            <a:t>programmes</a:t>
          </a:r>
          <a:r>
            <a:rPr lang="en-US" altLang="ko-KR" sz="900" b="1" dirty="0"/>
            <a:t> de </a:t>
          </a:r>
          <a:r>
            <a:rPr lang="fr-FR" altLang="ko-KR" sz="900" b="1" noProof="0" dirty="0"/>
            <a:t>développement</a:t>
          </a:r>
          <a:r>
            <a:rPr lang="en-US" altLang="ko-KR" sz="900" b="1" dirty="0"/>
            <a:t> .</a:t>
          </a:r>
          <a:endParaRPr lang="fr-FR" sz="900" b="1" dirty="0"/>
        </a:p>
      </dgm:t>
    </dgm:pt>
    <dgm:pt modelId="{D2A17848-4028-43B8-8A2B-81DD9B23EFB6}" type="parTrans" cxnId="{D9507672-31FD-4887-AB9C-A2ABC408683B}">
      <dgm:prSet/>
      <dgm:spPr/>
      <dgm:t>
        <a:bodyPr/>
        <a:lstStyle/>
        <a:p>
          <a:endParaRPr lang="fr-FR" sz="1600" b="1">
            <a:solidFill>
              <a:schemeClr val="bg1"/>
            </a:solidFill>
          </a:endParaRPr>
        </a:p>
      </dgm:t>
    </dgm:pt>
    <dgm:pt modelId="{6E77B9CA-A59D-4548-B56C-8C7A7CFAF840}" type="sibTrans" cxnId="{D9507672-31FD-4887-AB9C-A2ABC408683B}">
      <dgm:prSet/>
      <dgm:spPr/>
      <dgm:t>
        <a:bodyPr/>
        <a:lstStyle/>
        <a:p>
          <a:endParaRPr lang="fr-FR" sz="1600" b="1">
            <a:solidFill>
              <a:schemeClr val="bg1"/>
            </a:solidFill>
          </a:endParaRPr>
        </a:p>
      </dgm:t>
    </dgm:pt>
    <dgm:pt modelId="{5F0CFDB8-7027-4BE4-94DE-D415631123B4}">
      <dgm:prSet phldrT="[Texte]" custT="1"/>
      <dgm:spPr/>
      <dgm:t>
        <a:bodyPr/>
        <a:lstStyle/>
        <a:p>
          <a:r>
            <a:rPr lang="fr-FR" altLang="ko-KR" sz="900" b="1" noProof="0" dirty="0"/>
            <a:t>L’accompagnement</a:t>
          </a:r>
          <a:r>
            <a:rPr lang="en-US" altLang="ko-KR" sz="900" b="1" dirty="0"/>
            <a:t> et </a:t>
          </a:r>
          <a:r>
            <a:rPr lang="fr-FR" altLang="ko-KR" sz="900" b="1" noProof="0" dirty="0"/>
            <a:t>l’encadrement</a:t>
          </a:r>
          <a:r>
            <a:rPr lang="en-US" altLang="ko-KR" sz="900" b="1" dirty="0"/>
            <a:t> des </a:t>
          </a:r>
          <a:r>
            <a:rPr lang="fr-FR" altLang="ko-KR" sz="900" b="1" noProof="0" dirty="0"/>
            <a:t>acteurs</a:t>
          </a:r>
          <a:r>
            <a:rPr lang="en-US" altLang="ko-KR" sz="900" b="1" dirty="0"/>
            <a:t> de </a:t>
          </a:r>
          <a:r>
            <a:rPr lang="fr-FR" altLang="ko-KR" sz="900" b="1" noProof="0" dirty="0"/>
            <a:t>filières</a:t>
          </a:r>
          <a:r>
            <a:rPr lang="en-US" altLang="ko-KR" sz="900" b="1" dirty="0"/>
            <a:t>.</a:t>
          </a:r>
          <a:endParaRPr lang="fr-FR" sz="900" b="1" dirty="0"/>
        </a:p>
      </dgm:t>
    </dgm:pt>
    <dgm:pt modelId="{F137D76C-9035-45D2-951F-452329B264B6}" type="parTrans" cxnId="{99FA7710-BC23-48E4-83B0-05173B41C470}">
      <dgm:prSet/>
      <dgm:spPr/>
      <dgm:t>
        <a:bodyPr/>
        <a:lstStyle/>
        <a:p>
          <a:endParaRPr lang="fr-FR" sz="1600" b="1">
            <a:solidFill>
              <a:schemeClr val="bg1"/>
            </a:solidFill>
          </a:endParaRPr>
        </a:p>
      </dgm:t>
    </dgm:pt>
    <dgm:pt modelId="{833310AD-DDF4-48C3-A4E7-613AFDC20EA1}" type="sibTrans" cxnId="{99FA7710-BC23-48E4-83B0-05173B41C470}">
      <dgm:prSet/>
      <dgm:spPr/>
      <dgm:t>
        <a:bodyPr/>
        <a:lstStyle/>
        <a:p>
          <a:endParaRPr lang="fr-FR" sz="1600" b="1">
            <a:solidFill>
              <a:schemeClr val="bg1"/>
            </a:solidFill>
          </a:endParaRPr>
        </a:p>
      </dgm:t>
    </dgm:pt>
    <dgm:pt modelId="{2ECD0719-EB7B-4334-8450-CDF20E27EEA8}">
      <dgm:prSet phldrT="[Texte]" custT="1"/>
      <dgm:spPr/>
      <dgm:t>
        <a:bodyPr/>
        <a:lstStyle/>
        <a:p>
          <a:r>
            <a:rPr lang="fr-FR" altLang="ko-KR" sz="900" b="1" noProof="0" dirty="0"/>
            <a:t>La gestion et la maintenance des infrastructures liées aux domaines de l’établissement.</a:t>
          </a:r>
          <a:endParaRPr lang="fr-FR" sz="900" b="1" noProof="0" dirty="0"/>
        </a:p>
      </dgm:t>
    </dgm:pt>
    <dgm:pt modelId="{D03FD0D1-4D7D-4516-9A47-A0ADC6755B58}" type="parTrans" cxnId="{F3CBAD36-EBC7-449C-9E67-0CCD47312A6F}">
      <dgm:prSet/>
      <dgm:spPr/>
      <dgm:t>
        <a:bodyPr/>
        <a:lstStyle/>
        <a:p>
          <a:endParaRPr lang="fr-FR" sz="1600" b="1">
            <a:solidFill>
              <a:schemeClr val="bg1"/>
            </a:solidFill>
          </a:endParaRPr>
        </a:p>
      </dgm:t>
    </dgm:pt>
    <dgm:pt modelId="{C3388D8C-1A56-4E9E-BE8C-A318A3F881C3}" type="sibTrans" cxnId="{F3CBAD36-EBC7-449C-9E67-0CCD47312A6F}">
      <dgm:prSet/>
      <dgm:spPr/>
      <dgm:t>
        <a:bodyPr/>
        <a:lstStyle/>
        <a:p>
          <a:endParaRPr lang="fr-FR" sz="1600" b="1">
            <a:solidFill>
              <a:schemeClr val="bg1"/>
            </a:solidFill>
          </a:endParaRPr>
        </a:p>
      </dgm:t>
    </dgm:pt>
    <dgm:pt modelId="{749A6AF3-DBEC-434B-BC7F-65CB0CB180AF}">
      <dgm:prSet phldrT="[Texte]" custT="1"/>
      <dgm:spPr/>
      <dgm:t>
        <a:bodyPr/>
        <a:lstStyle/>
        <a:p>
          <a:r>
            <a:rPr lang="fr-FR" altLang="ko-KR" sz="900" b="1" noProof="0" dirty="0"/>
            <a:t>La modernisation  des systèmes d’élevage </a:t>
          </a:r>
          <a:endParaRPr lang="fr-FR" sz="900" b="1" noProof="0" dirty="0"/>
        </a:p>
      </dgm:t>
    </dgm:pt>
    <dgm:pt modelId="{0E0F3A11-3E2B-499B-9FBA-39DD58479C66}" type="parTrans" cxnId="{EE7387CC-E9F0-411F-980F-4048E5264D3A}">
      <dgm:prSet/>
      <dgm:spPr/>
      <dgm:t>
        <a:bodyPr/>
        <a:lstStyle/>
        <a:p>
          <a:endParaRPr lang="fr-FR" sz="1600" b="1">
            <a:solidFill>
              <a:schemeClr val="bg1"/>
            </a:solidFill>
          </a:endParaRPr>
        </a:p>
      </dgm:t>
    </dgm:pt>
    <dgm:pt modelId="{E582D000-DE10-4D30-8BB7-C9E80798BA13}" type="sibTrans" cxnId="{EE7387CC-E9F0-411F-980F-4048E5264D3A}">
      <dgm:prSet/>
      <dgm:spPr/>
      <dgm:t>
        <a:bodyPr/>
        <a:lstStyle/>
        <a:p>
          <a:endParaRPr lang="fr-FR" sz="1600" b="1">
            <a:solidFill>
              <a:schemeClr val="bg1"/>
            </a:solidFill>
          </a:endParaRPr>
        </a:p>
      </dgm:t>
    </dgm:pt>
    <dgm:pt modelId="{27F8CA5B-0A34-4A12-88EB-77EA9AB0C698}">
      <dgm:prSet phldrT="[Texte]" custT="1"/>
      <dgm:spPr/>
      <dgm:t>
        <a:bodyPr/>
        <a:lstStyle/>
        <a:p>
          <a:r>
            <a:rPr lang="fr-FR" altLang="ko-KR" sz="900" b="1" noProof="0" dirty="0"/>
            <a:t>La recherche et la proposition de mécanismes de financement adaptés aux activités</a:t>
          </a:r>
          <a:r>
            <a:rPr lang="en-US" altLang="ko-KR" sz="900" b="1" dirty="0"/>
            <a:t>.</a:t>
          </a:r>
          <a:endParaRPr lang="fr-FR" sz="900" b="1" dirty="0"/>
        </a:p>
      </dgm:t>
    </dgm:pt>
    <dgm:pt modelId="{632F5744-CAF1-48A9-8590-7CD050D908A8}" type="parTrans" cxnId="{F34E1156-B0BD-4626-9B22-A2DBD2AB4A76}">
      <dgm:prSet/>
      <dgm:spPr/>
      <dgm:t>
        <a:bodyPr/>
        <a:lstStyle/>
        <a:p>
          <a:endParaRPr lang="fr-FR" sz="1600" b="1">
            <a:solidFill>
              <a:schemeClr val="bg1"/>
            </a:solidFill>
          </a:endParaRPr>
        </a:p>
      </dgm:t>
    </dgm:pt>
    <dgm:pt modelId="{A5193164-1DE0-43FA-9452-1946B6F918C3}" type="sibTrans" cxnId="{F34E1156-B0BD-4626-9B22-A2DBD2AB4A76}">
      <dgm:prSet/>
      <dgm:spPr/>
      <dgm:t>
        <a:bodyPr/>
        <a:lstStyle/>
        <a:p>
          <a:endParaRPr lang="fr-FR" sz="1600" b="1">
            <a:solidFill>
              <a:schemeClr val="bg1"/>
            </a:solidFill>
          </a:endParaRPr>
        </a:p>
      </dgm:t>
    </dgm:pt>
    <dgm:pt modelId="{1DBF24F7-30E4-4B6C-8007-1EF2A4F449C0}">
      <dgm:prSet phldrT="[Texte]" custT="1"/>
      <dgm:spPr/>
      <dgm:t>
        <a:bodyPr/>
        <a:lstStyle/>
        <a:p>
          <a:r>
            <a:rPr lang="fr-FR" altLang="ko-KR" sz="900" b="1" noProof="0" dirty="0"/>
            <a:t>L’identification des projets ou programmes liés aux domaines de l’établissement</a:t>
          </a:r>
          <a:r>
            <a:rPr lang="en-US" altLang="ko-KR" sz="900" b="1" dirty="0"/>
            <a:t>.</a:t>
          </a:r>
          <a:endParaRPr lang="fr-FR" sz="900" b="1" dirty="0"/>
        </a:p>
      </dgm:t>
    </dgm:pt>
    <dgm:pt modelId="{E8CD3FC0-488B-4F06-8D2C-EA603ACE1DBE}" type="parTrans" cxnId="{DFF2CA42-5179-43CC-B3ED-7098B6497DE5}">
      <dgm:prSet/>
      <dgm:spPr/>
      <dgm:t>
        <a:bodyPr/>
        <a:lstStyle/>
        <a:p>
          <a:endParaRPr lang="fr-FR" sz="1600" b="1">
            <a:solidFill>
              <a:schemeClr val="bg1"/>
            </a:solidFill>
          </a:endParaRPr>
        </a:p>
      </dgm:t>
    </dgm:pt>
    <dgm:pt modelId="{2FA84BDF-1159-4257-B60C-213A447C65E0}" type="sibTrans" cxnId="{DFF2CA42-5179-43CC-B3ED-7098B6497DE5}">
      <dgm:prSet/>
      <dgm:spPr/>
      <dgm:t>
        <a:bodyPr/>
        <a:lstStyle/>
        <a:p>
          <a:endParaRPr lang="fr-FR" sz="1600" b="1">
            <a:solidFill>
              <a:schemeClr val="bg1"/>
            </a:solidFill>
          </a:endParaRPr>
        </a:p>
      </dgm:t>
    </dgm:pt>
    <dgm:pt modelId="{6458323C-A59B-471D-A329-6A680A2D4AE1}" type="pres">
      <dgm:prSet presAssocID="{9099C716-1CC0-4C0E-8BD4-C69E334D9789}" presName="Name0" presStyleCnt="0">
        <dgm:presLayoutVars>
          <dgm:dir/>
          <dgm:resizeHandles val="exact"/>
        </dgm:presLayoutVars>
      </dgm:prSet>
      <dgm:spPr/>
    </dgm:pt>
    <dgm:pt modelId="{26E3D9F9-983D-4F68-889C-2E324AE76E11}" type="pres">
      <dgm:prSet presAssocID="{9099C716-1CC0-4C0E-8BD4-C69E334D9789}" presName="cycle" presStyleCnt="0"/>
      <dgm:spPr/>
    </dgm:pt>
    <dgm:pt modelId="{573CFE42-797E-4A19-98B9-0147EA2375A4}" type="pres">
      <dgm:prSet presAssocID="{4F2923A7-3C7E-4075-8AC9-CE8D8182242C}" presName="nodeFirstNode" presStyleLbl="node1" presStyleIdx="0" presStyleCnt="7" custScaleX="116195" custScaleY="132996">
        <dgm:presLayoutVars>
          <dgm:bulletEnabled val="1"/>
        </dgm:presLayoutVars>
      </dgm:prSet>
      <dgm:spPr/>
    </dgm:pt>
    <dgm:pt modelId="{BC35902C-9AEA-4AFB-82E4-1B1DF9C253AD}" type="pres">
      <dgm:prSet presAssocID="{3BB3FB8B-3570-4842-84AE-8D6BE9BB0A68}" presName="sibTransFirstNode" presStyleLbl="bgShp" presStyleIdx="0" presStyleCnt="1"/>
      <dgm:spPr/>
    </dgm:pt>
    <dgm:pt modelId="{4889FC8F-65A1-4DBB-B4C5-678599DF86E0}" type="pres">
      <dgm:prSet presAssocID="{6D9C2771-E4C9-48DB-AF33-F55808C8F078}" presName="nodeFollowingNodes" presStyleLbl="node1" presStyleIdx="1" presStyleCnt="7" custScaleX="99884" custScaleY="102450" custRadScaleRad="103715" custRadScaleInc="13826">
        <dgm:presLayoutVars>
          <dgm:bulletEnabled val="1"/>
        </dgm:presLayoutVars>
      </dgm:prSet>
      <dgm:spPr/>
    </dgm:pt>
    <dgm:pt modelId="{527C46F9-88C1-42A5-BE54-40441DF5E648}" type="pres">
      <dgm:prSet presAssocID="{5F0CFDB8-7027-4BE4-94DE-D415631123B4}" presName="nodeFollowingNodes" presStyleLbl="node1" presStyleIdx="2" presStyleCnt="7">
        <dgm:presLayoutVars>
          <dgm:bulletEnabled val="1"/>
        </dgm:presLayoutVars>
      </dgm:prSet>
      <dgm:spPr/>
    </dgm:pt>
    <dgm:pt modelId="{972CE606-35F0-4EAC-A5FD-A2B0A0D98B2F}" type="pres">
      <dgm:prSet presAssocID="{2ECD0719-EB7B-4334-8450-CDF20E27EEA8}" presName="nodeFollowingNodes" presStyleLbl="node1" presStyleIdx="3" presStyleCnt="7">
        <dgm:presLayoutVars>
          <dgm:bulletEnabled val="1"/>
        </dgm:presLayoutVars>
      </dgm:prSet>
      <dgm:spPr/>
    </dgm:pt>
    <dgm:pt modelId="{431B266A-9ACF-4EE6-B476-545D74DD6F89}" type="pres">
      <dgm:prSet presAssocID="{749A6AF3-DBEC-434B-BC7F-65CB0CB180AF}" presName="nodeFollowingNodes" presStyleLbl="node1" presStyleIdx="4" presStyleCnt="7">
        <dgm:presLayoutVars>
          <dgm:bulletEnabled val="1"/>
        </dgm:presLayoutVars>
      </dgm:prSet>
      <dgm:spPr/>
    </dgm:pt>
    <dgm:pt modelId="{FDA09389-BFF2-4F50-8E4E-62A841C2BA52}" type="pres">
      <dgm:prSet presAssocID="{27F8CA5B-0A34-4A12-88EB-77EA9AB0C698}" presName="nodeFollowingNodes" presStyleLbl="node1" presStyleIdx="5" presStyleCnt="7" custScaleX="106667" custScaleY="110733">
        <dgm:presLayoutVars>
          <dgm:bulletEnabled val="1"/>
        </dgm:presLayoutVars>
      </dgm:prSet>
      <dgm:spPr/>
    </dgm:pt>
    <dgm:pt modelId="{222CB1A4-95F1-4E5F-A9C5-BE33AB0A63A5}" type="pres">
      <dgm:prSet presAssocID="{1DBF24F7-30E4-4B6C-8007-1EF2A4F449C0}" presName="nodeFollowingNodes" presStyleLbl="node1" presStyleIdx="6" presStyleCnt="7" custScaleX="94375" custScaleY="121065" custRadScaleRad="100270" custRadScaleInc="-11024">
        <dgm:presLayoutVars>
          <dgm:bulletEnabled val="1"/>
        </dgm:presLayoutVars>
      </dgm:prSet>
      <dgm:spPr/>
    </dgm:pt>
  </dgm:ptLst>
  <dgm:cxnLst>
    <dgm:cxn modelId="{99FA7710-BC23-48E4-83B0-05173B41C470}" srcId="{9099C716-1CC0-4C0E-8BD4-C69E334D9789}" destId="{5F0CFDB8-7027-4BE4-94DE-D415631123B4}" srcOrd="2" destOrd="0" parTransId="{F137D76C-9035-45D2-951F-452329B264B6}" sibTransId="{833310AD-DDF4-48C3-A4E7-613AFDC20EA1}"/>
    <dgm:cxn modelId="{2A2F1024-FE7A-406C-BF1A-1B7850EADEE1}" type="presOf" srcId="{1DBF24F7-30E4-4B6C-8007-1EF2A4F449C0}" destId="{222CB1A4-95F1-4E5F-A9C5-BE33AB0A63A5}" srcOrd="0" destOrd="0" presId="urn:microsoft.com/office/officeart/2005/8/layout/cycle3"/>
    <dgm:cxn modelId="{F3CBAD36-EBC7-449C-9E67-0CCD47312A6F}" srcId="{9099C716-1CC0-4C0E-8BD4-C69E334D9789}" destId="{2ECD0719-EB7B-4334-8450-CDF20E27EEA8}" srcOrd="3" destOrd="0" parTransId="{D03FD0D1-4D7D-4516-9A47-A0ADC6755B58}" sibTransId="{C3388D8C-1A56-4E9E-BE8C-A318A3F881C3}"/>
    <dgm:cxn modelId="{DFF2CA42-5179-43CC-B3ED-7098B6497DE5}" srcId="{9099C716-1CC0-4C0E-8BD4-C69E334D9789}" destId="{1DBF24F7-30E4-4B6C-8007-1EF2A4F449C0}" srcOrd="6" destOrd="0" parTransId="{E8CD3FC0-488B-4F06-8D2C-EA603ACE1DBE}" sibTransId="{2FA84BDF-1159-4257-B60C-213A447C65E0}"/>
    <dgm:cxn modelId="{B54EBE67-0A1A-425A-A583-B4BB3C40C633}" type="presOf" srcId="{27F8CA5B-0A34-4A12-88EB-77EA9AB0C698}" destId="{FDA09389-BFF2-4F50-8E4E-62A841C2BA52}" srcOrd="0" destOrd="0" presId="urn:microsoft.com/office/officeart/2005/8/layout/cycle3"/>
    <dgm:cxn modelId="{D9507672-31FD-4887-AB9C-A2ABC408683B}" srcId="{9099C716-1CC0-4C0E-8BD4-C69E334D9789}" destId="{6D9C2771-E4C9-48DB-AF33-F55808C8F078}" srcOrd="1" destOrd="0" parTransId="{D2A17848-4028-43B8-8A2B-81DD9B23EFB6}" sibTransId="{6E77B9CA-A59D-4548-B56C-8C7A7CFAF840}"/>
    <dgm:cxn modelId="{F34E1156-B0BD-4626-9B22-A2DBD2AB4A76}" srcId="{9099C716-1CC0-4C0E-8BD4-C69E334D9789}" destId="{27F8CA5B-0A34-4A12-88EB-77EA9AB0C698}" srcOrd="5" destOrd="0" parTransId="{632F5744-CAF1-48A9-8590-7CD050D908A8}" sibTransId="{A5193164-1DE0-43FA-9452-1946B6F918C3}"/>
    <dgm:cxn modelId="{86EBC057-6DE9-45A5-B672-C3934F00F549}" type="presOf" srcId="{2ECD0719-EB7B-4334-8450-CDF20E27EEA8}" destId="{972CE606-35F0-4EAC-A5FD-A2B0A0D98B2F}" srcOrd="0" destOrd="0" presId="urn:microsoft.com/office/officeart/2005/8/layout/cycle3"/>
    <dgm:cxn modelId="{BDF3F9A9-D89A-4E8E-B00F-42FBE1DB6974}" type="presOf" srcId="{9099C716-1CC0-4C0E-8BD4-C69E334D9789}" destId="{6458323C-A59B-471D-A329-6A680A2D4AE1}" srcOrd="0" destOrd="0" presId="urn:microsoft.com/office/officeart/2005/8/layout/cycle3"/>
    <dgm:cxn modelId="{0737FCB2-F807-4E22-AA5E-321403D519C1}" type="presOf" srcId="{4F2923A7-3C7E-4075-8AC9-CE8D8182242C}" destId="{573CFE42-797E-4A19-98B9-0147EA2375A4}" srcOrd="0" destOrd="0" presId="urn:microsoft.com/office/officeart/2005/8/layout/cycle3"/>
    <dgm:cxn modelId="{EE7387CC-E9F0-411F-980F-4048E5264D3A}" srcId="{9099C716-1CC0-4C0E-8BD4-C69E334D9789}" destId="{749A6AF3-DBEC-434B-BC7F-65CB0CB180AF}" srcOrd="4" destOrd="0" parTransId="{0E0F3A11-3E2B-499B-9FBA-39DD58479C66}" sibTransId="{E582D000-DE10-4D30-8BB7-C9E80798BA13}"/>
    <dgm:cxn modelId="{56CFF6D6-2C56-42DA-8558-016EA3F25C52}" type="presOf" srcId="{3BB3FB8B-3570-4842-84AE-8D6BE9BB0A68}" destId="{BC35902C-9AEA-4AFB-82E4-1B1DF9C253AD}" srcOrd="0" destOrd="0" presId="urn:microsoft.com/office/officeart/2005/8/layout/cycle3"/>
    <dgm:cxn modelId="{E35F3DED-6A63-4DAA-8376-A84A7B7EDF24}" type="presOf" srcId="{6D9C2771-E4C9-48DB-AF33-F55808C8F078}" destId="{4889FC8F-65A1-4DBB-B4C5-678599DF86E0}" srcOrd="0" destOrd="0" presId="urn:microsoft.com/office/officeart/2005/8/layout/cycle3"/>
    <dgm:cxn modelId="{417A51F0-5F1D-4560-90DF-F83AC90C0829}" srcId="{9099C716-1CC0-4C0E-8BD4-C69E334D9789}" destId="{4F2923A7-3C7E-4075-8AC9-CE8D8182242C}" srcOrd="0" destOrd="0" parTransId="{9CF47273-FE6A-46BD-B8F8-91AAAC5459AD}" sibTransId="{3BB3FB8B-3570-4842-84AE-8D6BE9BB0A68}"/>
    <dgm:cxn modelId="{494B37FD-7075-4402-9A76-C895D08991D1}" type="presOf" srcId="{749A6AF3-DBEC-434B-BC7F-65CB0CB180AF}" destId="{431B266A-9ACF-4EE6-B476-545D74DD6F89}" srcOrd="0" destOrd="0" presId="urn:microsoft.com/office/officeart/2005/8/layout/cycle3"/>
    <dgm:cxn modelId="{917556FF-78D7-4455-9B74-2B0392E2EA3E}" type="presOf" srcId="{5F0CFDB8-7027-4BE4-94DE-D415631123B4}" destId="{527C46F9-88C1-42A5-BE54-40441DF5E648}" srcOrd="0" destOrd="0" presId="urn:microsoft.com/office/officeart/2005/8/layout/cycle3"/>
    <dgm:cxn modelId="{742A04BA-AD86-45C7-A97D-A055D5857019}" type="presParOf" srcId="{6458323C-A59B-471D-A329-6A680A2D4AE1}" destId="{26E3D9F9-983D-4F68-889C-2E324AE76E11}" srcOrd="0" destOrd="0" presId="urn:microsoft.com/office/officeart/2005/8/layout/cycle3"/>
    <dgm:cxn modelId="{396DF323-8CD7-4C49-A11D-A8CFBAEAA1D5}" type="presParOf" srcId="{26E3D9F9-983D-4F68-889C-2E324AE76E11}" destId="{573CFE42-797E-4A19-98B9-0147EA2375A4}" srcOrd="0" destOrd="0" presId="urn:microsoft.com/office/officeart/2005/8/layout/cycle3"/>
    <dgm:cxn modelId="{7910D8B9-2AC5-491A-91CA-FB584FE67AC2}" type="presParOf" srcId="{26E3D9F9-983D-4F68-889C-2E324AE76E11}" destId="{BC35902C-9AEA-4AFB-82E4-1B1DF9C253AD}" srcOrd="1" destOrd="0" presId="urn:microsoft.com/office/officeart/2005/8/layout/cycle3"/>
    <dgm:cxn modelId="{2BECB956-A272-4256-A4CD-3B08DE63D3C7}" type="presParOf" srcId="{26E3D9F9-983D-4F68-889C-2E324AE76E11}" destId="{4889FC8F-65A1-4DBB-B4C5-678599DF86E0}" srcOrd="2" destOrd="0" presId="urn:microsoft.com/office/officeart/2005/8/layout/cycle3"/>
    <dgm:cxn modelId="{264E8EE6-0ECC-434B-A841-3817349EF46C}" type="presParOf" srcId="{26E3D9F9-983D-4F68-889C-2E324AE76E11}" destId="{527C46F9-88C1-42A5-BE54-40441DF5E648}" srcOrd="3" destOrd="0" presId="urn:microsoft.com/office/officeart/2005/8/layout/cycle3"/>
    <dgm:cxn modelId="{05461CBC-1228-4E9B-9181-8D468992C226}" type="presParOf" srcId="{26E3D9F9-983D-4F68-889C-2E324AE76E11}" destId="{972CE606-35F0-4EAC-A5FD-A2B0A0D98B2F}" srcOrd="4" destOrd="0" presId="urn:microsoft.com/office/officeart/2005/8/layout/cycle3"/>
    <dgm:cxn modelId="{0BDF3FB6-45DA-4996-A29F-49758C183E4B}" type="presParOf" srcId="{26E3D9F9-983D-4F68-889C-2E324AE76E11}" destId="{431B266A-9ACF-4EE6-B476-545D74DD6F89}" srcOrd="5" destOrd="0" presId="urn:microsoft.com/office/officeart/2005/8/layout/cycle3"/>
    <dgm:cxn modelId="{9F969C2E-9C22-4972-B6CA-5E41D954262E}" type="presParOf" srcId="{26E3D9F9-983D-4F68-889C-2E324AE76E11}" destId="{FDA09389-BFF2-4F50-8E4E-62A841C2BA52}" srcOrd="6" destOrd="0" presId="urn:microsoft.com/office/officeart/2005/8/layout/cycle3"/>
    <dgm:cxn modelId="{358557EE-65B3-44BF-83D5-8EDC58AE4F37}" type="presParOf" srcId="{26E3D9F9-983D-4F68-889C-2E324AE76E11}" destId="{222CB1A4-95F1-4E5F-A9C5-BE33AB0A63A5}" srcOrd="7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35902C-9AEA-4AFB-82E4-1B1DF9C253AD}">
      <dsp:nvSpPr>
        <dsp:cNvPr id="0" name=""/>
        <dsp:cNvSpPr/>
      </dsp:nvSpPr>
      <dsp:spPr>
        <a:xfrm>
          <a:off x="251235" y="170374"/>
          <a:ext cx="3617979" cy="3617979"/>
        </a:xfrm>
        <a:prstGeom prst="circularArrow">
          <a:avLst>
            <a:gd name="adj1" fmla="val 5544"/>
            <a:gd name="adj2" fmla="val 330680"/>
            <a:gd name="adj3" fmla="val 14361100"/>
            <a:gd name="adj4" fmla="val 17039176"/>
            <a:gd name="adj5" fmla="val 5757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73CFE42-797E-4A19-98B9-0147EA2375A4}">
      <dsp:nvSpPr>
        <dsp:cNvPr id="0" name=""/>
        <dsp:cNvSpPr/>
      </dsp:nvSpPr>
      <dsp:spPr>
        <a:xfrm>
          <a:off x="1435674" y="143911"/>
          <a:ext cx="1249100" cy="71485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altLang="ko-KR" sz="900" b="1" kern="1200" noProof="0" dirty="0"/>
            <a:t>La modernisation et la mise à niveau des infrastructures de production (abattoirs, usines d’aliment de bétail, fermes d’exploitation).</a:t>
          </a:r>
          <a:endParaRPr lang="fr-FR" sz="900" b="1" kern="1200" noProof="0" dirty="0"/>
        </a:p>
      </dsp:txBody>
      <dsp:txXfrm>
        <a:off x="1470570" y="178807"/>
        <a:ext cx="1179308" cy="645063"/>
      </dsp:txXfrm>
    </dsp:sp>
    <dsp:sp modelId="{4889FC8F-65A1-4DBB-B4C5-678599DF86E0}">
      <dsp:nvSpPr>
        <dsp:cNvPr id="0" name=""/>
        <dsp:cNvSpPr/>
      </dsp:nvSpPr>
      <dsp:spPr>
        <a:xfrm>
          <a:off x="2875162" y="912626"/>
          <a:ext cx="1073756" cy="55067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altLang="ko-KR" sz="900" b="1" kern="1200" dirty="0"/>
            <a:t>L’exécution</a:t>
          </a:r>
          <a:r>
            <a:rPr lang="en-US" altLang="ko-KR" sz="900" b="1" kern="1200" dirty="0"/>
            <a:t>, </a:t>
          </a:r>
          <a:r>
            <a:rPr lang="fr-FR" altLang="ko-KR" sz="900" b="1" kern="1200" noProof="0" dirty="0"/>
            <a:t>la mise en œuvre et l’accompagnement</a:t>
          </a:r>
          <a:r>
            <a:rPr lang="en-US" altLang="ko-KR" sz="900" b="1" kern="1200" dirty="0"/>
            <a:t> des </a:t>
          </a:r>
          <a:r>
            <a:rPr lang="fr-FR" altLang="ko-KR" sz="900" b="1" kern="1200" noProof="0" dirty="0"/>
            <a:t>programmes</a:t>
          </a:r>
          <a:r>
            <a:rPr lang="en-US" altLang="ko-KR" sz="900" b="1" kern="1200" dirty="0"/>
            <a:t> de </a:t>
          </a:r>
          <a:r>
            <a:rPr lang="fr-FR" altLang="ko-KR" sz="900" b="1" kern="1200" noProof="0" dirty="0"/>
            <a:t>développement</a:t>
          </a:r>
          <a:r>
            <a:rPr lang="en-US" altLang="ko-KR" sz="900" b="1" kern="1200" dirty="0"/>
            <a:t> .</a:t>
          </a:r>
          <a:endParaRPr lang="fr-FR" sz="900" b="1" kern="1200" dirty="0"/>
        </a:p>
      </dsp:txBody>
      <dsp:txXfrm>
        <a:off x="2902043" y="939507"/>
        <a:ext cx="1019994" cy="496908"/>
      </dsp:txXfrm>
    </dsp:sp>
    <dsp:sp modelId="{527C46F9-88C1-42A5-BE54-40441DF5E648}">
      <dsp:nvSpPr>
        <dsp:cNvPr id="0" name=""/>
        <dsp:cNvSpPr/>
      </dsp:nvSpPr>
      <dsp:spPr>
        <a:xfrm>
          <a:off x="3026889" y="2118752"/>
          <a:ext cx="1075003" cy="537501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altLang="ko-KR" sz="900" b="1" kern="1200" noProof="0" dirty="0"/>
            <a:t>L’accompagnement</a:t>
          </a:r>
          <a:r>
            <a:rPr lang="en-US" altLang="ko-KR" sz="900" b="1" kern="1200" dirty="0"/>
            <a:t> et </a:t>
          </a:r>
          <a:r>
            <a:rPr lang="fr-FR" altLang="ko-KR" sz="900" b="1" kern="1200" noProof="0" dirty="0"/>
            <a:t>l’encadrement</a:t>
          </a:r>
          <a:r>
            <a:rPr lang="en-US" altLang="ko-KR" sz="900" b="1" kern="1200" dirty="0"/>
            <a:t> des </a:t>
          </a:r>
          <a:r>
            <a:rPr lang="fr-FR" altLang="ko-KR" sz="900" b="1" kern="1200" noProof="0" dirty="0"/>
            <a:t>acteurs</a:t>
          </a:r>
          <a:r>
            <a:rPr lang="en-US" altLang="ko-KR" sz="900" b="1" kern="1200" dirty="0"/>
            <a:t> de </a:t>
          </a:r>
          <a:r>
            <a:rPr lang="fr-FR" altLang="ko-KR" sz="900" b="1" kern="1200" noProof="0" dirty="0"/>
            <a:t>filières</a:t>
          </a:r>
          <a:r>
            <a:rPr lang="en-US" altLang="ko-KR" sz="900" b="1" kern="1200" dirty="0"/>
            <a:t>.</a:t>
          </a:r>
          <a:endParaRPr lang="fr-FR" sz="900" b="1" kern="1200" dirty="0"/>
        </a:p>
      </dsp:txBody>
      <dsp:txXfrm>
        <a:off x="3053128" y="2144991"/>
        <a:ext cx="1022525" cy="485023"/>
      </dsp:txXfrm>
    </dsp:sp>
    <dsp:sp modelId="{972CE606-35F0-4EAC-A5FD-A2B0A0D98B2F}">
      <dsp:nvSpPr>
        <dsp:cNvPr id="0" name=""/>
        <dsp:cNvSpPr/>
      </dsp:nvSpPr>
      <dsp:spPr>
        <a:xfrm>
          <a:off x="2192140" y="3165494"/>
          <a:ext cx="1075003" cy="537501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altLang="ko-KR" sz="900" b="1" kern="1200" noProof="0" dirty="0"/>
            <a:t>La gestion et la maintenance des infrastructures liées aux domaines de l’établissement.</a:t>
          </a:r>
          <a:endParaRPr lang="fr-FR" sz="900" b="1" kern="1200" noProof="0" dirty="0"/>
        </a:p>
      </dsp:txBody>
      <dsp:txXfrm>
        <a:off x="2218379" y="3191733"/>
        <a:ext cx="1022525" cy="485023"/>
      </dsp:txXfrm>
    </dsp:sp>
    <dsp:sp modelId="{431B266A-9ACF-4EE6-B476-545D74DD6F89}">
      <dsp:nvSpPr>
        <dsp:cNvPr id="0" name=""/>
        <dsp:cNvSpPr/>
      </dsp:nvSpPr>
      <dsp:spPr>
        <a:xfrm>
          <a:off x="853306" y="3165494"/>
          <a:ext cx="1075003" cy="537501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altLang="ko-KR" sz="900" b="1" kern="1200" noProof="0" dirty="0"/>
            <a:t>La modernisation  des systèmes d’élevage </a:t>
          </a:r>
          <a:endParaRPr lang="fr-FR" sz="900" b="1" kern="1200" noProof="0" dirty="0"/>
        </a:p>
      </dsp:txBody>
      <dsp:txXfrm>
        <a:off x="879545" y="3191733"/>
        <a:ext cx="1022525" cy="485023"/>
      </dsp:txXfrm>
    </dsp:sp>
    <dsp:sp modelId="{FDA09389-BFF2-4F50-8E4E-62A841C2BA52}">
      <dsp:nvSpPr>
        <dsp:cNvPr id="0" name=""/>
        <dsp:cNvSpPr/>
      </dsp:nvSpPr>
      <dsp:spPr>
        <a:xfrm>
          <a:off x="-17277" y="2089907"/>
          <a:ext cx="1146674" cy="595191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altLang="ko-KR" sz="900" b="1" kern="1200" noProof="0" dirty="0"/>
            <a:t>La recherche et la proposition de mécanismes de financement adaptés aux activités</a:t>
          </a:r>
          <a:r>
            <a:rPr lang="en-US" altLang="ko-KR" sz="900" b="1" kern="1200" dirty="0"/>
            <a:t>.</a:t>
          </a:r>
          <a:endParaRPr lang="fr-FR" sz="900" b="1" kern="1200" dirty="0"/>
        </a:p>
      </dsp:txBody>
      <dsp:txXfrm>
        <a:off x="11778" y="2118962"/>
        <a:ext cx="1088564" cy="537081"/>
      </dsp:txXfrm>
    </dsp:sp>
    <dsp:sp modelId="{222CB1A4-95F1-4E5F-A9C5-BE33AB0A63A5}">
      <dsp:nvSpPr>
        <dsp:cNvPr id="0" name=""/>
        <dsp:cNvSpPr/>
      </dsp:nvSpPr>
      <dsp:spPr>
        <a:xfrm>
          <a:off x="264575" y="862480"/>
          <a:ext cx="1014534" cy="650726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altLang="ko-KR" sz="900" b="1" kern="1200" noProof="0" dirty="0"/>
            <a:t>L’identification des projets ou programmes liés aux domaines de l’établissement</a:t>
          </a:r>
          <a:r>
            <a:rPr lang="en-US" altLang="ko-KR" sz="900" b="1" kern="1200" dirty="0"/>
            <a:t>.</a:t>
          </a:r>
          <a:endParaRPr lang="fr-FR" sz="900" b="1" kern="1200" dirty="0"/>
        </a:p>
      </dsp:txBody>
      <dsp:txXfrm>
        <a:off x="296341" y="894246"/>
        <a:ext cx="951002" cy="5871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E25065-CE69-43E7-8765-74F8A03E4540}" type="datetimeFigureOut">
              <a:rPr lang="fr-FR" smtClean="0"/>
              <a:t>07/11/2024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AE8853-36EB-43B2-9E27-73BA209E418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3191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C147D1-EE76-D21F-CCC1-861E282ECF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226126F-A676-A9BD-B468-D0D1A09646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096413C-2A71-AA5C-1CAB-D7C5738F91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0E1D37-17F7-C6BC-8612-EAE461CF91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AE8853-36EB-43B2-9E27-73BA209E4180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1265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AE8853-36EB-43B2-9E27-73BA209E4180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2008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339510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2201679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6070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3180" y="2163129"/>
            <a:ext cx="5741670" cy="1752598"/>
          </a:xfrm>
        </p:spPr>
        <p:txBody>
          <a:bodyPr>
            <a:normAutofit/>
          </a:bodyPr>
          <a:lstStyle/>
          <a:p>
            <a:pPr algn="r"/>
            <a:r>
              <a:rPr lang="fr-FR" sz="3200" dirty="0">
                <a:solidFill>
                  <a:schemeClr val="accent6">
                    <a:lumMod val="75000"/>
                  </a:schemeClr>
                </a:solidFill>
              </a:rPr>
              <a:t>Rôle des Investisseurs Privés dans</a:t>
            </a:r>
            <a:br>
              <a:rPr lang="fr-FR" sz="32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fr-FR" sz="3200" dirty="0">
                <a:solidFill>
                  <a:schemeClr val="accent6">
                    <a:lumMod val="75000"/>
                  </a:schemeClr>
                </a:solidFill>
              </a:rPr>
              <a:t>le Développement de l'Élevage</a:t>
            </a:r>
            <a:br>
              <a:rPr lang="fr-FR" sz="32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fr-FR" sz="3200" dirty="0">
                <a:solidFill>
                  <a:schemeClr val="accent6">
                    <a:lumMod val="75000"/>
                  </a:schemeClr>
                </a:solidFill>
              </a:rPr>
              <a:t>Pastoral en Mauritanie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8680" y="3950970"/>
            <a:ext cx="4469130" cy="868680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fr-FR" dirty="0"/>
              <a:t>Opportunités, Défis et Analyse des Projets de la MPE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46016CE-FA5D-C356-6138-5B2FE6D3DE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4845" y="720091"/>
            <a:ext cx="1405890" cy="1405890"/>
          </a:xfrm>
          <a:prstGeom prst="rect">
            <a:avLst/>
          </a:prstGeom>
        </p:spPr>
      </p:pic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FE0BEA35-CD66-8E6C-9673-7EA3D155678A}"/>
              </a:ext>
            </a:extLst>
          </p:cNvPr>
          <p:cNvCxnSpPr/>
          <p:nvPr/>
        </p:nvCxnSpPr>
        <p:spPr>
          <a:xfrm>
            <a:off x="664845" y="2220279"/>
            <a:ext cx="5646420" cy="0"/>
          </a:xfrm>
          <a:prstGeom prst="line">
            <a:avLst/>
          </a:pr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8DBB7288-19EA-C1E5-A844-EBFDB221FC6D}"/>
              </a:ext>
            </a:extLst>
          </p:cNvPr>
          <p:cNvCxnSpPr/>
          <p:nvPr/>
        </p:nvCxnSpPr>
        <p:spPr>
          <a:xfrm>
            <a:off x="2583180" y="3855720"/>
            <a:ext cx="5646420" cy="0"/>
          </a:xfrm>
          <a:prstGeom prst="line">
            <a:avLst/>
          </a:pr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3EB53130-0CC0-9E1F-C8AD-159C073717F6}"/>
              </a:ext>
            </a:extLst>
          </p:cNvPr>
          <p:cNvSpPr/>
          <p:nvPr/>
        </p:nvSpPr>
        <p:spPr>
          <a:xfrm>
            <a:off x="3771900" y="4896800"/>
            <a:ext cx="4552950" cy="116586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fr-FR" sz="2000" b="1" dirty="0">
                <a:solidFill>
                  <a:schemeClr val="tx1">
                    <a:tint val="75000"/>
                  </a:schemeClr>
                </a:solidFill>
              </a:rPr>
              <a:t>Madame Vatma Vall SOUEINA</a:t>
            </a:r>
          </a:p>
          <a:p>
            <a:pPr algn="r"/>
            <a:r>
              <a:rPr lang="fr-FR" sz="2000" dirty="0">
                <a:solidFill>
                  <a:schemeClr val="tx1">
                    <a:tint val="75000"/>
                  </a:schemeClr>
                </a:solidFill>
              </a:rPr>
              <a:t>Directrice Générale de la Mauritanienne des Produits de l’Elevage 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19390FBC-AC17-16B0-2BB6-E4FD42227FEE}"/>
              </a:ext>
            </a:extLst>
          </p:cNvPr>
          <p:cNvCxnSpPr/>
          <p:nvPr/>
        </p:nvCxnSpPr>
        <p:spPr>
          <a:xfrm>
            <a:off x="788670" y="4834889"/>
            <a:ext cx="5646420" cy="0"/>
          </a:xfrm>
          <a:prstGeom prst="line">
            <a:avLst/>
          </a:pr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026" name="Picture 2" descr="Forum de haut niveau sur le pastoralisme Nouakchott+10 - Foncier &amp;  Développement">
            <a:extLst>
              <a:ext uri="{FF2B5EF4-FFF2-40B4-BE49-F238E27FC236}">
                <a16:creationId xmlns:a16="http://schemas.microsoft.com/office/drawing/2014/main" id="{77D60E10-63CE-5503-D88D-0EF2C48CF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007" y="844871"/>
            <a:ext cx="4524773" cy="115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fr-FR" sz="3000" dirty="0">
                <a:solidFill>
                  <a:schemeClr val="accent6">
                    <a:lumMod val="75000"/>
                  </a:schemeClr>
                </a:solidFill>
              </a:rPr>
              <a:t>PROJETS DE LA MAURITANIENNE DES PRODUITS DE L'ÉLEVAGE (MPE)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4845" y="1720840"/>
            <a:ext cx="765809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000" dirty="0"/>
              <a:t>Complexe</a:t>
            </a:r>
            <a:r>
              <a:rPr sz="2000" dirty="0"/>
              <a:t> </a:t>
            </a:r>
            <a:r>
              <a:rPr lang="fr-FR" sz="2000" dirty="0"/>
              <a:t>d'abattage</a:t>
            </a:r>
            <a:r>
              <a:rPr sz="2000" dirty="0"/>
              <a:t> </a:t>
            </a:r>
            <a:r>
              <a:rPr lang="fr-FR" sz="2000" dirty="0"/>
              <a:t>moderne</a:t>
            </a:r>
            <a:r>
              <a:rPr sz="2000" dirty="0"/>
              <a:t> </a:t>
            </a:r>
            <a:r>
              <a:rPr lang="fr-FR" sz="2000" dirty="0"/>
              <a:t>c</a:t>
            </a:r>
            <a:r>
              <a:rPr sz="2000" dirty="0" err="1"/>
              <a:t>onformité</a:t>
            </a:r>
            <a:r>
              <a:rPr sz="2000" dirty="0"/>
              <a:t> aux </a:t>
            </a:r>
            <a:r>
              <a:rPr sz="2000" dirty="0" err="1"/>
              <a:t>normes</a:t>
            </a:r>
            <a:r>
              <a:rPr sz="2000" dirty="0"/>
              <a:t> </a:t>
            </a:r>
            <a:r>
              <a:rPr sz="2000" dirty="0" err="1"/>
              <a:t>internationales</a:t>
            </a:r>
            <a:endParaRPr lang="fr-FR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sz="2000" dirty="0" err="1"/>
              <a:t>Tannerie</a:t>
            </a:r>
            <a:r>
              <a:rPr sz="2000" dirty="0"/>
              <a:t> </a:t>
            </a:r>
            <a:r>
              <a:rPr lang="fr-FR" sz="2000" dirty="0"/>
              <a:t>moderne pour la v</a:t>
            </a:r>
            <a:r>
              <a:rPr sz="2000" dirty="0" err="1"/>
              <a:t>alorisation</a:t>
            </a:r>
            <a:r>
              <a:rPr sz="2000" dirty="0"/>
              <a:t> des </a:t>
            </a:r>
            <a:r>
              <a:rPr sz="2000" dirty="0" err="1"/>
              <a:t>peaux</a:t>
            </a:r>
            <a:r>
              <a:rPr sz="2000" dirty="0"/>
              <a:t> et </a:t>
            </a:r>
            <a:r>
              <a:rPr sz="2000" dirty="0" err="1"/>
              <a:t>cuirs</a:t>
            </a:r>
            <a:endParaRPr lang="fr-FR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sz="2000" dirty="0"/>
              <a:t>Culture de </a:t>
            </a:r>
            <a:r>
              <a:rPr sz="2000" dirty="0" err="1"/>
              <a:t>fourrage</a:t>
            </a:r>
            <a:r>
              <a:rPr sz="2000" dirty="0"/>
              <a:t> </a:t>
            </a:r>
            <a:r>
              <a:rPr lang="fr-FR" sz="2000" dirty="0"/>
              <a:t>pour la p</a:t>
            </a:r>
            <a:r>
              <a:rPr sz="2000" dirty="0" err="1"/>
              <a:t>roduction</a:t>
            </a:r>
            <a:r>
              <a:rPr sz="2000" dirty="0"/>
              <a:t> </a:t>
            </a:r>
            <a:r>
              <a:rPr sz="2000" dirty="0" err="1"/>
              <a:t>indépendante</a:t>
            </a:r>
            <a:r>
              <a:rPr sz="2000" dirty="0"/>
              <a:t> des conditions </a:t>
            </a:r>
            <a:r>
              <a:rPr sz="2000" dirty="0" err="1"/>
              <a:t>climatiques</a:t>
            </a:r>
            <a:endParaRPr lang="fr-FR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000" dirty="0"/>
              <a:t>Ferme de production de lait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000" dirty="0"/>
              <a:t>Des unités d’engraissement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000" dirty="0"/>
              <a:t>Tout projet qui à pour vocation de développer et valoriser les </a:t>
            </a:r>
            <a:r>
              <a:rPr lang="fr-FR" sz="2000" dirty="0" err="1"/>
              <a:t>filieres</a:t>
            </a:r>
            <a:r>
              <a:rPr lang="fr-FR" sz="2000" dirty="0"/>
              <a:t> de production animales</a:t>
            </a:r>
            <a:endParaRPr sz="200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1123B75-F9C2-211A-6460-3BC4725F5D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4845" y="6160267"/>
            <a:ext cx="491994" cy="491994"/>
          </a:xfrm>
          <a:prstGeom prst="rect">
            <a:avLst/>
          </a:prstGeom>
        </p:spPr>
      </p:pic>
      <p:pic>
        <p:nvPicPr>
          <p:cNvPr id="5" name="Picture 2" descr="Forum de haut niveau sur le pastoralisme Nouakchott+10 - Foncier &amp;  Développement">
            <a:extLst>
              <a:ext uri="{FF2B5EF4-FFF2-40B4-BE49-F238E27FC236}">
                <a16:creationId xmlns:a16="http://schemas.microsoft.com/office/drawing/2014/main" id="{7347D98B-5CAB-7AEC-3EC2-0B149C7EA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702" y="6218238"/>
            <a:ext cx="1583453" cy="404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08001" y="1353012"/>
            <a:ext cx="3927998" cy="43858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fr-FR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Merci pour votre attention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FBEC0479-F5BB-18BB-41E0-600C6206B4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6340" y="2065111"/>
            <a:ext cx="3531318" cy="353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126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Image 4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31" y="1223043"/>
            <a:ext cx="4130644" cy="4244237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1981" y="353589"/>
            <a:ext cx="7658373" cy="543185"/>
          </a:xfrm>
        </p:spPr>
        <p:txBody>
          <a:bodyPr>
            <a:noAutofit/>
          </a:bodyPr>
          <a:lstStyle/>
          <a:p>
            <a:pPr algn="just">
              <a:spcBef>
                <a:spcPct val="0"/>
              </a:spcBef>
            </a:pPr>
            <a:r>
              <a:rPr lang="en-US" sz="3200" dirty="0">
                <a:solidFill>
                  <a:schemeClr val="accent6">
                    <a:lumMod val="75000"/>
                  </a:schemeClr>
                </a:solidFill>
                <a:ea typeface="+mj-ea"/>
                <a:cs typeface="+mj-cs"/>
              </a:rPr>
              <a:t>DONNEES ECONOMIQUES SUR L’ELEVAGE</a:t>
            </a:r>
          </a:p>
        </p:txBody>
      </p:sp>
      <p:sp>
        <p:nvSpPr>
          <p:cNvPr id="4" name="자유형 9">
            <a:extLst>
              <a:ext uri="{FF2B5EF4-FFF2-40B4-BE49-F238E27FC236}">
                <a16:creationId xmlns:a16="http://schemas.microsoft.com/office/drawing/2014/main" id="{0DA18220-9098-4955-8B52-E0CDB07E07BD}"/>
              </a:ext>
            </a:extLst>
          </p:cNvPr>
          <p:cNvSpPr/>
          <p:nvPr/>
        </p:nvSpPr>
        <p:spPr>
          <a:xfrm>
            <a:off x="4744939" y="1668047"/>
            <a:ext cx="270000" cy="0"/>
          </a:xfrm>
          <a:custGeom>
            <a:avLst/>
            <a:gdLst>
              <a:gd name="connsiteX0" fmla="*/ 0 w 326572"/>
              <a:gd name="connsiteY0" fmla="*/ 0 h 0"/>
              <a:gd name="connsiteX1" fmla="*/ 326572 w 326572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6572">
                <a:moveTo>
                  <a:pt x="0" y="0"/>
                </a:moveTo>
                <a:lnTo>
                  <a:pt x="326572" y="0"/>
                </a:lnTo>
              </a:path>
            </a:pathLst>
          </a:custGeom>
          <a:ln w="19050">
            <a:solidFill>
              <a:schemeClr val="bg1">
                <a:lumMod val="75000"/>
              </a:schemeClr>
            </a:solidFill>
            <a:prstDash val="sysDot"/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9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4D777C-1741-41C0-88D2-DDFFE5E7AF9E}"/>
              </a:ext>
            </a:extLst>
          </p:cNvPr>
          <p:cNvSpPr txBox="1"/>
          <p:nvPr/>
        </p:nvSpPr>
        <p:spPr>
          <a:xfrm>
            <a:off x="5057892" y="1463211"/>
            <a:ext cx="2244717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b="1" dirty="0"/>
              <a:t>10,3</a:t>
            </a:r>
            <a:r>
              <a:rPr lang="en-US" altLang="ko-KR" sz="1050" b="1" dirty="0"/>
              <a:t>% </a:t>
            </a:r>
            <a:r>
              <a:rPr lang="en-US" altLang="ko-KR" sz="1200" b="1" dirty="0"/>
              <a:t>du PIB national </a:t>
            </a:r>
            <a:r>
              <a:rPr lang="en-US" altLang="ko-KR" sz="1200" b="1" dirty="0" err="1"/>
              <a:t>en</a:t>
            </a:r>
            <a:r>
              <a:rPr lang="en-US" altLang="ko-KR" sz="1200" b="1" dirty="0"/>
              <a:t> 2022</a:t>
            </a:r>
            <a:endParaRPr lang="ko-KR" altLang="en-US" sz="1200" b="1" dirty="0"/>
          </a:p>
        </p:txBody>
      </p:sp>
      <p:sp>
        <p:nvSpPr>
          <p:cNvPr id="7" name="자유형 19">
            <a:extLst>
              <a:ext uri="{FF2B5EF4-FFF2-40B4-BE49-F238E27FC236}">
                <a16:creationId xmlns:a16="http://schemas.microsoft.com/office/drawing/2014/main" id="{438CDDCB-61D5-4F91-8EFA-256ECC382783}"/>
              </a:ext>
            </a:extLst>
          </p:cNvPr>
          <p:cNvSpPr/>
          <p:nvPr/>
        </p:nvSpPr>
        <p:spPr>
          <a:xfrm>
            <a:off x="4744939" y="2017780"/>
            <a:ext cx="270000" cy="0"/>
          </a:xfrm>
          <a:custGeom>
            <a:avLst/>
            <a:gdLst>
              <a:gd name="connsiteX0" fmla="*/ 0 w 326572"/>
              <a:gd name="connsiteY0" fmla="*/ 0 h 0"/>
              <a:gd name="connsiteX1" fmla="*/ 326572 w 326572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6572">
                <a:moveTo>
                  <a:pt x="0" y="0"/>
                </a:moveTo>
                <a:lnTo>
                  <a:pt x="326572" y="0"/>
                </a:lnTo>
              </a:path>
            </a:pathLst>
          </a:custGeom>
          <a:ln w="19050">
            <a:solidFill>
              <a:schemeClr val="bg1">
                <a:lumMod val="75000"/>
              </a:schemeClr>
            </a:solidFill>
            <a:prstDash val="sysDot"/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9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1D33DA-4318-4220-AA0B-A3625456A17D}"/>
              </a:ext>
            </a:extLst>
          </p:cNvPr>
          <p:cNvSpPr txBox="1"/>
          <p:nvPr/>
        </p:nvSpPr>
        <p:spPr>
          <a:xfrm>
            <a:off x="5067976" y="1823028"/>
            <a:ext cx="4062755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b="1" dirty="0">
                <a:solidFill>
                  <a:schemeClr val="accent3"/>
                </a:solidFill>
              </a:rPr>
              <a:t>65</a:t>
            </a:r>
            <a:r>
              <a:rPr lang="en-US" altLang="ko-KR" sz="1050" b="1" dirty="0">
                <a:solidFill>
                  <a:schemeClr val="accent3"/>
                </a:solidFill>
              </a:rPr>
              <a:t>% </a:t>
            </a:r>
            <a:r>
              <a:rPr lang="en-US" altLang="ko-KR" sz="1200" b="1" dirty="0">
                <a:solidFill>
                  <a:schemeClr val="accent3"/>
                </a:solidFill>
              </a:rPr>
              <a:t>de la valeur ajoutée du secteur rural</a:t>
            </a:r>
            <a:endParaRPr lang="ko-KR" altLang="en-US" sz="1200" b="1" dirty="0">
              <a:solidFill>
                <a:schemeClr val="accent3"/>
              </a:solidFill>
            </a:endParaRPr>
          </a:p>
        </p:txBody>
      </p:sp>
      <p:sp>
        <p:nvSpPr>
          <p:cNvPr id="10" name="자유형 22">
            <a:extLst>
              <a:ext uri="{FF2B5EF4-FFF2-40B4-BE49-F238E27FC236}">
                <a16:creationId xmlns:a16="http://schemas.microsoft.com/office/drawing/2014/main" id="{5B1E31A0-D586-4C22-9F8D-9552CE81CCAD}"/>
              </a:ext>
            </a:extLst>
          </p:cNvPr>
          <p:cNvSpPr/>
          <p:nvPr/>
        </p:nvSpPr>
        <p:spPr>
          <a:xfrm>
            <a:off x="4734854" y="2358584"/>
            <a:ext cx="270000" cy="0"/>
          </a:xfrm>
          <a:custGeom>
            <a:avLst/>
            <a:gdLst>
              <a:gd name="connsiteX0" fmla="*/ 0 w 326572"/>
              <a:gd name="connsiteY0" fmla="*/ 0 h 0"/>
              <a:gd name="connsiteX1" fmla="*/ 326572 w 326572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6572">
                <a:moveTo>
                  <a:pt x="0" y="0"/>
                </a:moveTo>
                <a:lnTo>
                  <a:pt x="326572" y="0"/>
                </a:lnTo>
              </a:path>
            </a:pathLst>
          </a:custGeom>
          <a:ln w="19050">
            <a:solidFill>
              <a:schemeClr val="bg1">
                <a:lumMod val="75000"/>
              </a:schemeClr>
            </a:solidFill>
            <a:prstDash val="sysDot"/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9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B2C673-DFB8-4A9E-ADF9-8E1E1A4230F3}"/>
              </a:ext>
            </a:extLst>
          </p:cNvPr>
          <p:cNvSpPr txBox="1"/>
          <p:nvPr/>
        </p:nvSpPr>
        <p:spPr>
          <a:xfrm>
            <a:off x="5067977" y="2153747"/>
            <a:ext cx="2754087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b="1" dirty="0">
                <a:solidFill>
                  <a:schemeClr val="accent4"/>
                </a:solidFill>
              </a:rPr>
              <a:t>11</a:t>
            </a:r>
            <a:r>
              <a:rPr lang="en-US" altLang="ko-KR" sz="1050" b="1" dirty="0">
                <a:solidFill>
                  <a:schemeClr val="accent4"/>
                </a:solidFill>
              </a:rPr>
              <a:t>% </a:t>
            </a:r>
            <a:r>
              <a:rPr lang="en-US" altLang="ko-KR" sz="1200" b="1" dirty="0">
                <a:solidFill>
                  <a:schemeClr val="accent4"/>
                </a:solidFill>
              </a:rPr>
              <a:t>de l’emploi de la population active</a:t>
            </a:r>
            <a:endParaRPr lang="ko-KR" altLang="en-US" sz="1200" b="1" dirty="0">
              <a:solidFill>
                <a:schemeClr val="accent4"/>
              </a:solidFill>
            </a:endParaRPr>
          </a:p>
        </p:txBody>
      </p:sp>
      <p:sp>
        <p:nvSpPr>
          <p:cNvPr id="13" name="자유형 28">
            <a:extLst>
              <a:ext uri="{FF2B5EF4-FFF2-40B4-BE49-F238E27FC236}">
                <a16:creationId xmlns:a16="http://schemas.microsoft.com/office/drawing/2014/main" id="{39DEBB7F-DE24-4C82-8B74-D183BC7750CC}"/>
              </a:ext>
            </a:extLst>
          </p:cNvPr>
          <p:cNvSpPr/>
          <p:nvPr/>
        </p:nvSpPr>
        <p:spPr>
          <a:xfrm>
            <a:off x="4714683" y="2981191"/>
            <a:ext cx="270000" cy="0"/>
          </a:xfrm>
          <a:custGeom>
            <a:avLst/>
            <a:gdLst>
              <a:gd name="connsiteX0" fmla="*/ 0 w 326572"/>
              <a:gd name="connsiteY0" fmla="*/ 0 h 0"/>
              <a:gd name="connsiteX1" fmla="*/ 326572 w 326572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6572">
                <a:moveTo>
                  <a:pt x="0" y="0"/>
                </a:moveTo>
                <a:lnTo>
                  <a:pt x="326572" y="0"/>
                </a:lnTo>
              </a:path>
            </a:pathLst>
          </a:custGeom>
          <a:ln w="19050">
            <a:solidFill>
              <a:schemeClr val="bg1">
                <a:lumMod val="75000"/>
              </a:schemeClr>
            </a:solidFill>
            <a:prstDash val="sysDot"/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9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05B4746-6143-4451-8A24-A46DDF7F1DA5}"/>
              </a:ext>
            </a:extLst>
          </p:cNvPr>
          <p:cNvSpPr txBox="1"/>
          <p:nvPr/>
        </p:nvSpPr>
        <p:spPr>
          <a:xfrm>
            <a:off x="5037721" y="2796525"/>
            <a:ext cx="309263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FR" b="1" dirty="0">
                <a:solidFill>
                  <a:schemeClr val="accent1"/>
                </a:solidFill>
              </a:rPr>
              <a:t>30 </a:t>
            </a:r>
            <a:r>
              <a:rPr lang="fr-FR" sz="1200" b="1" dirty="0">
                <a:solidFill>
                  <a:schemeClr val="accent1"/>
                </a:solidFill>
              </a:rPr>
              <a:t>millions de têtes en 2022</a:t>
            </a:r>
            <a:endParaRPr lang="ko-KR" altLang="en-US" b="1" dirty="0">
              <a:solidFill>
                <a:schemeClr val="accent1"/>
              </a:solidFill>
            </a:endParaRPr>
          </a:p>
        </p:txBody>
      </p:sp>
      <p:sp>
        <p:nvSpPr>
          <p:cNvPr id="16" name="자유형 11">
            <a:extLst>
              <a:ext uri="{FF2B5EF4-FFF2-40B4-BE49-F238E27FC236}">
                <a16:creationId xmlns:a16="http://schemas.microsoft.com/office/drawing/2014/main" id="{FF4A1FA0-649D-42E9-B884-9631E342BDE0}"/>
              </a:ext>
            </a:extLst>
          </p:cNvPr>
          <p:cNvSpPr/>
          <p:nvPr/>
        </p:nvSpPr>
        <p:spPr>
          <a:xfrm rot="10800000">
            <a:off x="4714683" y="3584616"/>
            <a:ext cx="4162269" cy="34289"/>
          </a:xfrm>
          <a:custGeom>
            <a:avLst/>
            <a:gdLst>
              <a:gd name="connsiteX0" fmla="*/ 0 w 4060371"/>
              <a:gd name="connsiteY0" fmla="*/ 0 h 0"/>
              <a:gd name="connsiteX1" fmla="*/ 4060371 w 40603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060371">
                <a:moveTo>
                  <a:pt x="0" y="0"/>
                </a:moveTo>
                <a:lnTo>
                  <a:pt x="4060371" y="0"/>
                </a:lnTo>
              </a:path>
            </a:pathLst>
          </a:custGeom>
          <a:ln w="19050">
            <a:solidFill>
              <a:schemeClr val="bg1">
                <a:lumMod val="75000"/>
              </a:schemeClr>
            </a:solidFill>
            <a:prstDash val="sysDot"/>
            <a:headEnd type="oval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900"/>
          </a:p>
        </p:txBody>
      </p:sp>
      <p:sp>
        <p:nvSpPr>
          <p:cNvPr id="17" name="타원 32">
            <a:extLst>
              <a:ext uri="{FF2B5EF4-FFF2-40B4-BE49-F238E27FC236}">
                <a16:creationId xmlns:a16="http://schemas.microsoft.com/office/drawing/2014/main" id="{19D7E60C-B599-4B76-A430-2CA18D3EEAF9}"/>
              </a:ext>
            </a:extLst>
          </p:cNvPr>
          <p:cNvSpPr/>
          <p:nvPr/>
        </p:nvSpPr>
        <p:spPr>
          <a:xfrm>
            <a:off x="5054281" y="3237160"/>
            <a:ext cx="594066" cy="594066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900"/>
          </a:p>
        </p:txBody>
      </p:sp>
      <p:sp>
        <p:nvSpPr>
          <p:cNvPr id="18" name="타원 33">
            <a:extLst>
              <a:ext uri="{FF2B5EF4-FFF2-40B4-BE49-F238E27FC236}">
                <a16:creationId xmlns:a16="http://schemas.microsoft.com/office/drawing/2014/main" id="{3569DF38-908C-4B4F-8042-2797C5660320}"/>
              </a:ext>
            </a:extLst>
          </p:cNvPr>
          <p:cNvSpPr/>
          <p:nvPr/>
        </p:nvSpPr>
        <p:spPr>
          <a:xfrm>
            <a:off x="6371818" y="3237160"/>
            <a:ext cx="594066" cy="594066"/>
          </a:xfrm>
          <a:prstGeom prst="ellipse">
            <a:avLst/>
          </a:prstGeom>
          <a:solidFill>
            <a:schemeClr val="accent3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900"/>
          </a:p>
        </p:txBody>
      </p:sp>
      <p:sp>
        <p:nvSpPr>
          <p:cNvPr id="19" name="타원 34">
            <a:extLst>
              <a:ext uri="{FF2B5EF4-FFF2-40B4-BE49-F238E27FC236}">
                <a16:creationId xmlns:a16="http://schemas.microsoft.com/office/drawing/2014/main" id="{5634ADA8-011D-4DAA-90B0-56406AE671CC}"/>
              </a:ext>
            </a:extLst>
          </p:cNvPr>
          <p:cNvSpPr/>
          <p:nvPr/>
        </p:nvSpPr>
        <p:spPr>
          <a:xfrm>
            <a:off x="7689355" y="3237160"/>
            <a:ext cx="594066" cy="594066"/>
          </a:xfrm>
          <a:prstGeom prst="ellipse">
            <a:avLst/>
          </a:prstGeom>
          <a:solidFill>
            <a:schemeClr val="accent4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9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0F3BBD9-3D42-46A9-981F-E2C90C29A91F}"/>
              </a:ext>
            </a:extLst>
          </p:cNvPr>
          <p:cNvSpPr txBox="1"/>
          <p:nvPr/>
        </p:nvSpPr>
        <p:spPr>
          <a:xfrm>
            <a:off x="4890834" y="3909381"/>
            <a:ext cx="9605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b="1" dirty="0">
                <a:solidFill>
                  <a:schemeClr val="accent2">
                    <a:lumMod val="75000"/>
                  </a:schemeClr>
                </a:solidFill>
              </a:rPr>
              <a:t>2,5 </a:t>
            </a:r>
            <a:r>
              <a:rPr lang="fr-FR" sz="1050" dirty="0">
                <a:solidFill>
                  <a:schemeClr val="accent2">
                    <a:lumMod val="75000"/>
                  </a:schemeClr>
                </a:solidFill>
              </a:rPr>
              <a:t>millions de bovins</a:t>
            </a:r>
            <a:endParaRPr lang="en-US" altLang="ko-KR" sz="105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BF246B0-49B7-4F56-AEC8-332D51AF5800}"/>
              </a:ext>
            </a:extLst>
          </p:cNvPr>
          <p:cNvSpPr txBox="1"/>
          <p:nvPr/>
        </p:nvSpPr>
        <p:spPr>
          <a:xfrm>
            <a:off x="6206649" y="3909381"/>
            <a:ext cx="9605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50" b="1" dirty="0">
                <a:solidFill>
                  <a:schemeClr val="accent3"/>
                </a:solidFill>
              </a:rPr>
              <a:t>1,6 </a:t>
            </a:r>
            <a:r>
              <a:rPr lang="en-US" altLang="ko-KR" sz="1050" dirty="0">
                <a:solidFill>
                  <a:schemeClr val="accent3"/>
                </a:solidFill>
              </a:rPr>
              <a:t>millions de </a:t>
            </a:r>
            <a:r>
              <a:rPr lang="fr-FR" sz="1050" dirty="0">
                <a:solidFill>
                  <a:schemeClr val="accent3"/>
                </a:solidFill>
              </a:rPr>
              <a:t>camelins</a:t>
            </a:r>
            <a:endParaRPr lang="en-US" altLang="ko-KR" sz="1050" dirty="0">
              <a:solidFill>
                <a:schemeClr val="accent3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1AC5C2A-AA92-41FC-83B3-2F83EDA65956}"/>
              </a:ext>
            </a:extLst>
          </p:cNvPr>
          <p:cNvSpPr txBox="1"/>
          <p:nvPr/>
        </p:nvSpPr>
        <p:spPr>
          <a:xfrm>
            <a:off x="7522463" y="3909381"/>
            <a:ext cx="113235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50" b="1" dirty="0">
                <a:solidFill>
                  <a:schemeClr val="accent4">
                    <a:lumMod val="75000"/>
                  </a:schemeClr>
                </a:solidFill>
              </a:rPr>
              <a:t>26</a:t>
            </a:r>
            <a:r>
              <a:rPr lang="en-US" altLang="ko-KR" sz="1050" dirty="0">
                <a:solidFill>
                  <a:schemeClr val="accent4">
                    <a:lumMod val="75000"/>
                  </a:schemeClr>
                </a:solidFill>
              </a:rPr>
              <a:t> millions de petits ruminants</a:t>
            </a:r>
          </a:p>
        </p:txBody>
      </p:sp>
      <p:grpSp>
        <p:nvGrpSpPr>
          <p:cNvPr id="24" name="그룹 101">
            <a:extLst>
              <a:ext uri="{FF2B5EF4-FFF2-40B4-BE49-F238E27FC236}">
                <a16:creationId xmlns:a16="http://schemas.microsoft.com/office/drawing/2014/main" id="{74407973-A48A-4FB7-8B2D-FD640F7A5A66}"/>
              </a:ext>
            </a:extLst>
          </p:cNvPr>
          <p:cNvGrpSpPr/>
          <p:nvPr/>
        </p:nvGrpSpPr>
        <p:grpSpPr>
          <a:xfrm>
            <a:off x="1223506" y="4493912"/>
            <a:ext cx="386192" cy="386192"/>
            <a:chOff x="10579276" y="3457866"/>
            <a:chExt cx="1097175" cy="1097175"/>
          </a:xfrm>
        </p:grpSpPr>
        <p:sp>
          <p:nvSpPr>
            <p:cNvPr id="26" name="눈물 방울 103">
              <a:extLst>
                <a:ext uri="{FF2B5EF4-FFF2-40B4-BE49-F238E27FC236}">
                  <a16:creationId xmlns:a16="http://schemas.microsoft.com/office/drawing/2014/main" id="{844043BA-0B9D-4E0A-9886-5A1CD3524B69}"/>
                </a:ext>
              </a:extLst>
            </p:cNvPr>
            <p:cNvSpPr/>
            <p:nvPr/>
          </p:nvSpPr>
          <p:spPr>
            <a:xfrm rot="8100000">
              <a:off x="10579276" y="3457866"/>
              <a:ext cx="1097175" cy="1097175"/>
            </a:xfrm>
            <a:prstGeom prst="teardrop">
              <a:avLst>
                <a:gd name="adj" fmla="val 114821"/>
              </a:avLst>
            </a:prstGeom>
            <a:solidFill>
              <a:schemeClr val="accent2"/>
            </a:solidFill>
            <a:ln>
              <a:noFill/>
            </a:ln>
            <a:effectLst>
              <a:outerShdw blurRad="241300" dir="5400000" sx="90000" sy="-19000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27" name="타원 104">
              <a:extLst>
                <a:ext uri="{FF2B5EF4-FFF2-40B4-BE49-F238E27FC236}">
                  <a16:creationId xmlns:a16="http://schemas.microsoft.com/office/drawing/2014/main" id="{040A3925-C844-40C0-A765-2C7187E51493}"/>
                </a:ext>
              </a:extLst>
            </p:cNvPr>
            <p:cNvSpPr/>
            <p:nvPr/>
          </p:nvSpPr>
          <p:spPr>
            <a:xfrm>
              <a:off x="10679142" y="3557732"/>
              <a:ext cx="897443" cy="89744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</p:grpSp>
      <p:grpSp>
        <p:nvGrpSpPr>
          <p:cNvPr id="29" name="그룹 106">
            <a:extLst>
              <a:ext uri="{FF2B5EF4-FFF2-40B4-BE49-F238E27FC236}">
                <a16:creationId xmlns:a16="http://schemas.microsoft.com/office/drawing/2014/main" id="{7CA07E42-13A5-4B16-B72F-C88DD5E5A1B4}"/>
              </a:ext>
            </a:extLst>
          </p:cNvPr>
          <p:cNvGrpSpPr/>
          <p:nvPr/>
        </p:nvGrpSpPr>
        <p:grpSpPr>
          <a:xfrm>
            <a:off x="639074" y="3916253"/>
            <a:ext cx="386192" cy="386192"/>
            <a:chOff x="10579276" y="3457866"/>
            <a:chExt cx="1097175" cy="1097175"/>
          </a:xfrm>
        </p:grpSpPr>
        <p:sp>
          <p:nvSpPr>
            <p:cNvPr id="31" name="눈물 방울 108">
              <a:extLst>
                <a:ext uri="{FF2B5EF4-FFF2-40B4-BE49-F238E27FC236}">
                  <a16:creationId xmlns:a16="http://schemas.microsoft.com/office/drawing/2014/main" id="{2E4E4504-CD8F-48B7-B882-9FE04C047273}"/>
                </a:ext>
              </a:extLst>
            </p:cNvPr>
            <p:cNvSpPr/>
            <p:nvPr/>
          </p:nvSpPr>
          <p:spPr>
            <a:xfrm rot="8100000">
              <a:off x="10579276" y="3457866"/>
              <a:ext cx="1097175" cy="1097175"/>
            </a:xfrm>
            <a:prstGeom prst="teardrop">
              <a:avLst>
                <a:gd name="adj" fmla="val 114821"/>
              </a:avLst>
            </a:prstGeom>
            <a:solidFill>
              <a:schemeClr val="accent3"/>
            </a:solidFill>
            <a:ln>
              <a:noFill/>
            </a:ln>
            <a:effectLst>
              <a:outerShdw blurRad="241300" dir="5400000" sx="90000" sy="-19000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32" name="타원 109">
              <a:extLst>
                <a:ext uri="{FF2B5EF4-FFF2-40B4-BE49-F238E27FC236}">
                  <a16:creationId xmlns:a16="http://schemas.microsoft.com/office/drawing/2014/main" id="{163FBA55-4415-40EA-9758-AFE11CCF32D7}"/>
                </a:ext>
              </a:extLst>
            </p:cNvPr>
            <p:cNvSpPr/>
            <p:nvPr/>
          </p:nvSpPr>
          <p:spPr>
            <a:xfrm>
              <a:off x="10679142" y="3557732"/>
              <a:ext cx="897443" cy="89744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</p:grpSp>
      <p:grpSp>
        <p:nvGrpSpPr>
          <p:cNvPr id="38" name="그룹 115">
            <a:extLst>
              <a:ext uri="{FF2B5EF4-FFF2-40B4-BE49-F238E27FC236}">
                <a16:creationId xmlns:a16="http://schemas.microsoft.com/office/drawing/2014/main" id="{76C2F435-CD24-4590-AB9B-71E50E7E264A}"/>
              </a:ext>
            </a:extLst>
          </p:cNvPr>
          <p:cNvGrpSpPr/>
          <p:nvPr/>
        </p:nvGrpSpPr>
        <p:grpSpPr>
          <a:xfrm>
            <a:off x="2611272" y="1995691"/>
            <a:ext cx="386192" cy="386192"/>
            <a:chOff x="6150365" y="2029275"/>
            <a:chExt cx="616404" cy="616404"/>
          </a:xfrm>
        </p:grpSpPr>
        <p:grpSp>
          <p:nvGrpSpPr>
            <p:cNvPr id="39" name="그룹 116">
              <a:extLst>
                <a:ext uri="{FF2B5EF4-FFF2-40B4-BE49-F238E27FC236}">
                  <a16:creationId xmlns:a16="http://schemas.microsoft.com/office/drawing/2014/main" id="{58989CCF-B3D8-44FD-9BC1-AAF400F916DF}"/>
                </a:ext>
              </a:extLst>
            </p:cNvPr>
            <p:cNvGrpSpPr/>
            <p:nvPr/>
          </p:nvGrpSpPr>
          <p:grpSpPr>
            <a:xfrm>
              <a:off x="6150365" y="2029275"/>
              <a:ext cx="616404" cy="616404"/>
              <a:chOff x="10579276" y="3457866"/>
              <a:chExt cx="1097175" cy="1097175"/>
            </a:xfrm>
          </p:grpSpPr>
          <p:sp>
            <p:nvSpPr>
              <p:cNvPr id="41" name="눈물 방울 118">
                <a:extLst>
                  <a:ext uri="{FF2B5EF4-FFF2-40B4-BE49-F238E27FC236}">
                    <a16:creationId xmlns:a16="http://schemas.microsoft.com/office/drawing/2014/main" id="{169670C7-EBD8-4149-B12C-22D06B7185BF}"/>
                  </a:ext>
                </a:extLst>
              </p:cNvPr>
              <p:cNvSpPr/>
              <p:nvPr/>
            </p:nvSpPr>
            <p:spPr>
              <a:xfrm rot="8100000">
                <a:off x="10579276" y="3457866"/>
                <a:ext cx="1097175" cy="1097175"/>
              </a:xfrm>
              <a:prstGeom prst="teardrop">
                <a:avLst>
                  <a:gd name="adj" fmla="val 114821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blurRad="241300" dir="5400000" sx="90000" sy="-19000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350" dirty="0"/>
              </a:p>
            </p:txBody>
          </p:sp>
          <p:sp>
            <p:nvSpPr>
              <p:cNvPr id="42" name="타원 119">
                <a:extLst>
                  <a:ext uri="{FF2B5EF4-FFF2-40B4-BE49-F238E27FC236}">
                    <a16:creationId xmlns:a16="http://schemas.microsoft.com/office/drawing/2014/main" id="{1057C357-2F84-46BE-B5E5-8F7257A4A65F}"/>
                  </a:ext>
                </a:extLst>
              </p:cNvPr>
              <p:cNvSpPr/>
              <p:nvPr/>
            </p:nvSpPr>
            <p:spPr>
              <a:xfrm>
                <a:off x="10679142" y="3557732"/>
                <a:ext cx="897443" cy="8974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350"/>
              </a:p>
            </p:txBody>
          </p: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1406575-3346-4CB8-81B4-F64D339BD972}"/>
                </a:ext>
              </a:extLst>
            </p:cNvPr>
            <p:cNvSpPr txBox="1"/>
            <p:nvPr/>
          </p:nvSpPr>
          <p:spPr>
            <a:xfrm>
              <a:off x="6319434" y="2080821"/>
              <a:ext cx="294851" cy="515806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endParaRPr lang="ko-KR" altLang="en-US" sz="15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43" name="직선 연결선 5">
            <a:extLst>
              <a:ext uri="{FF2B5EF4-FFF2-40B4-BE49-F238E27FC236}">
                <a16:creationId xmlns:a16="http://schemas.microsoft.com/office/drawing/2014/main" id="{DBD59E41-43D3-4A50-9741-CF43B5D968C8}"/>
              </a:ext>
            </a:extLst>
          </p:cNvPr>
          <p:cNvCxnSpPr>
            <a:cxnSpLocks/>
          </p:cNvCxnSpPr>
          <p:nvPr/>
        </p:nvCxnSpPr>
        <p:spPr>
          <a:xfrm flipH="1">
            <a:off x="4602649" y="1401685"/>
            <a:ext cx="8591" cy="3919597"/>
          </a:xfrm>
          <a:prstGeom prst="line">
            <a:avLst/>
          </a:prstGeom>
          <a:ln>
            <a:headEnd type="oval"/>
            <a:tailEnd type="oval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8" name="Image 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22148" y="3320226"/>
            <a:ext cx="425124" cy="398554"/>
          </a:xfrm>
          <a:prstGeom prst="rect">
            <a:avLst/>
          </a:prstGeom>
        </p:spPr>
      </p:pic>
      <p:pic>
        <p:nvPicPr>
          <p:cNvPr id="52" name="Image 5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346" y="3348209"/>
            <a:ext cx="531539" cy="413604"/>
          </a:xfrm>
          <a:prstGeom prst="rect">
            <a:avLst/>
          </a:prstGeom>
        </p:spPr>
      </p:pic>
      <p:pic>
        <p:nvPicPr>
          <p:cNvPr id="54" name="Image 53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5451" y="3366858"/>
            <a:ext cx="531539" cy="353714"/>
          </a:xfrm>
          <a:prstGeom prst="rect">
            <a:avLst/>
          </a:prstGeom>
        </p:spPr>
      </p:pic>
      <p:sp>
        <p:nvSpPr>
          <p:cNvPr id="49" name="자유형 28">
            <a:extLst>
              <a:ext uri="{FF2B5EF4-FFF2-40B4-BE49-F238E27FC236}">
                <a16:creationId xmlns:a16="http://schemas.microsoft.com/office/drawing/2014/main" id="{39DEBB7F-DE24-4C82-8B74-D183BC7750CC}"/>
              </a:ext>
            </a:extLst>
          </p:cNvPr>
          <p:cNvSpPr/>
          <p:nvPr/>
        </p:nvSpPr>
        <p:spPr>
          <a:xfrm>
            <a:off x="4721213" y="4475456"/>
            <a:ext cx="270000" cy="0"/>
          </a:xfrm>
          <a:custGeom>
            <a:avLst/>
            <a:gdLst>
              <a:gd name="connsiteX0" fmla="*/ 0 w 326572"/>
              <a:gd name="connsiteY0" fmla="*/ 0 h 0"/>
              <a:gd name="connsiteX1" fmla="*/ 326572 w 326572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6572">
                <a:moveTo>
                  <a:pt x="0" y="0"/>
                </a:moveTo>
                <a:lnTo>
                  <a:pt x="326572" y="0"/>
                </a:lnTo>
              </a:path>
            </a:pathLst>
          </a:custGeom>
          <a:ln w="19050">
            <a:solidFill>
              <a:schemeClr val="bg1">
                <a:lumMod val="75000"/>
              </a:schemeClr>
            </a:solidFill>
            <a:prstDash val="sysDot"/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90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05B4746-6143-4451-8A24-A46DDF7F1DA5}"/>
              </a:ext>
            </a:extLst>
          </p:cNvPr>
          <p:cNvSpPr txBox="1"/>
          <p:nvPr/>
        </p:nvSpPr>
        <p:spPr>
          <a:xfrm>
            <a:off x="5044251" y="4290790"/>
            <a:ext cx="1728550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4,1 </a:t>
            </a:r>
            <a:r>
              <a:rPr lang="fr-FR" sz="1200" b="1" dirty="0">
                <a:solidFill>
                  <a:srgbClr val="0070C0"/>
                </a:solidFill>
              </a:rPr>
              <a:t>millions de volaille</a:t>
            </a:r>
            <a:endParaRPr lang="ko-KR" altLang="en-US" sz="1200" b="1" dirty="0">
              <a:solidFill>
                <a:srgbClr val="0070C0"/>
              </a:solidFill>
            </a:endParaRPr>
          </a:p>
        </p:txBody>
      </p:sp>
      <p:sp>
        <p:nvSpPr>
          <p:cNvPr id="53" name="자유형 28">
            <a:extLst>
              <a:ext uri="{FF2B5EF4-FFF2-40B4-BE49-F238E27FC236}">
                <a16:creationId xmlns:a16="http://schemas.microsoft.com/office/drawing/2014/main" id="{39DEBB7F-DE24-4C82-8B74-D183BC7750CC}"/>
              </a:ext>
            </a:extLst>
          </p:cNvPr>
          <p:cNvSpPr/>
          <p:nvPr/>
        </p:nvSpPr>
        <p:spPr>
          <a:xfrm>
            <a:off x="4717370" y="4831806"/>
            <a:ext cx="270000" cy="0"/>
          </a:xfrm>
          <a:custGeom>
            <a:avLst/>
            <a:gdLst>
              <a:gd name="connsiteX0" fmla="*/ 0 w 326572"/>
              <a:gd name="connsiteY0" fmla="*/ 0 h 0"/>
              <a:gd name="connsiteX1" fmla="*/ 326572 w 326572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6572">
                <a:moveTo>
                  <a:pt x="0" y="0"/>
                </a:moveTo>
                <a:lnTo>
                  <a:pt x="326572" y="0"/>
                </a:lnTo>
              </a:path>
            </a:pathLst>
          </a:custGeom>
          <a:ln w="19050">
            <a:solidFill>
              <a:schemeClr val="bg1">
                <a:lumMod val="75000"/>
              </a:schemeClr>
            </a:solidFill>
            <a:prstDash val="sysDot"/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90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05B4746-6143-4451-8A24-A46DDF7F1DA5}"/>
              </a:ext>
            </a:extLst>
          </p:cNvPr>
          <p:cNvSpPr txBox="1"/>
          <p:nvPr/>
        </p:nvSpPr>
        <p:spPr>
          <a:xfrm>
            <a:off x="5040408" y="4598154"/>
            <a:ext cx="2451184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fr-FR" sz="1500" b="1" dirty="0">
                <a:solidFill>
                  <a:srgbClr val="008000"/>
                </a:solidFill>
              </a:rPr>
              <a:t>102</a:t>
            </a:r>
            <a:r>
              <a:rPr lang="fr-FR" b="1" dirty="0">
                <a:solidFill>
                  <a:srgbClr val="008000"/>
                </a:solidFill>
              </a:rPr>
              <a:t> </a:t>
            </a:r>
            <a:r>
              <a:rPr lang="fr-FR" sz="1200" b="1" dirty="0">
                <a:solidFill>
                  <a:srgbClr val="008000"/>
                </a:solidFill>
              </a:rPr>
              <a:t>millions </a:t>
            </a:r>
            <a:r>
              <a:rPr lang="fr-FR" sz="1200" dirty="0">
                <a:solidFill>
                  <a:srgbClr val="008000"/>
                </a:solidFill>
              </a:rPr>
              <a:t>hectares de pâturages</a:t>
            </a:r>
            <a:endParaRPr lang="ko-KR" altLang="en-US" sz="1200" dirty="0">
              <a:solidFill>
                <a:srgbClr val="008000"/>
              </a:solidFill>
            </a:endParaRPr>
          </a:p>
        </p:txBody>
      </p:sp>
      <p:sp>
        <p:nvSpPr>
          <p:cNvPr id="56" name="자유형 28">
            <a:extLst>
              <a:ext uri="{FF2B5EF4-FFF2-40B4-BE49-F238E27FC236}">
                <a16:creationId xmlns:a16="http://schemas.microsoft.com/office/drawing/2014/main" id="{39DEBB7F-DE24-4C82-8B74-D183BC7750CC}"/>
              </a:ext>
            </a:extLst>
          </p:cNvPr>
          <p:cNvSpPr/>
          <p:nvPr/>
        </p:nvSpPr>
        <p:spPr>
          <a:xfrm>
            <a:off x="4744071" y="5159918"/>
            <a:ext cx="270000" cy="0"/>
          </a:xfrm>
          <a:custGeom>
            <a:avLst/>
            <a:gdLst>
              <a:gd name="connsiteX0" fmla="*/ 0 w 326572"/>
              <a:gd name="connsiteY0" fmla="*/ 0 h 0"/>
              <a:gd name="connsiteX1" fmla="*/ 326572 w 326572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6572">
                <a:moveTo>
                  <a:pt x="0" y="0"/>
                </a:moveTo>
                <a:lnTo>
                  <a:pt x="326572" y="0"/>
                </a:lnTo>
              </a:path>
            </a:pathLst>
          </a:custGeom>
          <a:ln w="19050">
            <a:solidFill>
              <a:schemeClr val="bg1">
                <a:lumMod val="75000"/>
              </a:schemeClr>
            </a:solidFill>
            <a:prstDash val="sysDot"/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90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05B4746-6143-4451-8A24-A46DDF7F1DA5}"/>
              </a:ext>
            </a:extLst>
          </p:cNvPr>
          <p:cNvSpPr txBox="1"/>
          <p:nvPr/>
        </p:nvSpPr>
        <p:spPr>
          <a:xfrm>
            <a:off x="5067109" y="4926265"/>
            <a:ext cx="2866490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fr-FR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5,3</a:t>
            </a:r>
            <a:r>
              <a:rPr lang="fr-FR" sz="105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 millions d’Unités de Bétail Tropicales UBT</a:t>
            </a:r>
            <a:endParaRPr lang="ko-KR" altLang="en-US" sz="105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9" name="Image 5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993" y="2100998"/>
            <a:ext cx="269244" cy="209506"/>
          </a:xfrm>
          <a:prstGeom prst="rect">
            <a:avLst/>
          </a:prstGeom>
        </p:spPr>
      </p:pic>
      <p:pic>
        <p:nvPicPr>
          <p:cNvPr id="58" name="Image 4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74742" y="4559319"/>
            <a:ext cx="248731" cy="233185"/>
          </a:xfrm>
          <a:prstGeom prst="rect">
            <a:avLst/>
          </a:prstGeom>
        </p:spPr>
      </p:pic>
      <p:pic>
        <p:nvPicPr>
          <p:cNvPr id="60" name="Image 53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35" y="4030756"/>
            <a:ext cx="303653" cy="202067"/>
          </a:xfrm>
          <a:prstGeom prst="rect">
            <a:avLst/>
          </a:prstGeom>
        </p:spPr>
      </p:pic>
      <p:grpSp>
        <p:nvGrpSpPr>
          <p:cNvPr id="61" name="그룹 115">
            <a:extLst>
              <a:ext uri="{FF2B5EF4-FFF2-40B4-BE49-F238E27FC236}">
                <a16:creationId xmlns:a16="http://schemas.microsoft.com/office/drawing/2014/main" id="{76C2F435-CD24-4590-AB9B-71E50E7E264A}"/>
              </a:ext>
            </a:extLst>
          </p:cNvPr>
          <p:cNvGrpSpPr/>
          <p:nvPr/>
        </p:nvGrpSpPr>
        <p:grpSpPr>
          <a:xfrm>
            <a:off x="3290346" y="4493483"/>
            <a:ext cx="386192" cy="386192"/>
            <a:chOff x="6150365" y="2029275"/>
            <a:chExt cx="616404" cy="616404"/>
          </a:xfrm>
        </p:grpSpPr>
        <p:grpSp>
          <p:nvGrpSpPr>
            <p:cNvPr id="62" name="그룹 116">
              <a:extLst>
                <a:ext uri="{FF2B5EF4-FFF2-40B4-BE49-F238E27FC236}">
                  <a16:creationId xmlns:a16="http://schemas.microsoft.com/office/drawing/2014/main" id="{58989CCF-B3D8-44FD-9BC1-AAF400F916DF}"/>
                </a:ext>
              </a:extLst>
            </p:cNvPr>
            <p:cNvGrpSpPr/>
            <p:nvPr/>
          </p:nvGrpSpPr>
          <p:grpSpPr>
            <a:xfrm>
              <a:off x="6150365" y="2029275"/>
              <a:ext cx="616404" cy="616404"/>
              <a:chOff x="10579276" y="3457866"/>
              <a:chExt cx="1097175" cy="1097175"/>
            </a:xfrm>
          </p:grpSpPr>
          <p:sp>
            <p:nvSpPr>
              <p:cNvPr id="64" name="눈물 방울 118">
                <a:extLst>
                  <a:ext uri="{FF2B5EF4-FFF2-40B4-BE49-F238E27FC236}">
                    <a16:creationId xmlns:a16="http://schemas.microsoft.com/office/drawing/2014/main" id="{169670C7-EBD8-4149-B12C-22D06B7185BF}"/>
                  </a:ext>
                </a:extLst>
              </p:cNvPr>
              <p:cNvSpPr/>
              <p:nvPr/>
            </p:nvSpPr>
            <p:spPr>
              <a:xfrm rot="8100000">
                <a:off x="10579276" y="3457866"/>
                <a:ext cx="1097175" cy="1097175"/>
              </a:xfrm>
              <a:prstGeom prst="teardrop">
                <a:avLst>
                  <a:gd name="adj" fmla="val 114821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blurRad="241300" dir="5400000" sx="90000" sy="-19000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350" dirty="0"/>
              </a:p>
            </p:txBody>
          </p:sp>
          <p:sp>
            <p:nvSpPr>
              <p:cNvPr id="65" name="타원 119">
                <a:extLst>
                  <a:ext uri="{FF2B5EF4-FFF2-40B4-BE49-F238E27FC236}">
                    <a16:creationId xmlns:a16="http://schemas.microsoft.com/office/drawing/2014/main" id="{1057C357-2F84-46BE-B5E5-8F7257A4A65F}"/>
                  </a:ext>
                </a:extLst>
              </p:cNvPr>
              <p:cNvSpPr/>
              <p:nvPr/>
            </p:nvSpPr>
            <p:spPr>
              <a:xfrm>
                <a:off x="10679142" y="3557732"/>
                <a:ext cx="897443" cy="8974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350"/>
              </a:p>
            </p:txBody>
          </p:sp>
        </p:grp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51406575-3346-4CB8-81B4-F64D339BD972}"/>
                </a:ext>
              </a:extLst>
            </p:cNvPr>
            <p:cNvSpPr txBox="1"/>
            <p:nvPr/>
          </p:nvSpPr>
          <p:spPr>
            <a:xfrm>
              <a:off x="6319434" y="2080821"/>
              <a:ext cx="294851" cy="515806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endParaRPr lang="ko-KR" altLang="en-US" sz="15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pic>
        <p:nvPicPr>
          <p:cNvPr id="66" name="Image 5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067" y="4598790"/>
            <a:ext cx="269244" cy="209506"/>
          </a:xfrm>
          <a:prstGeom prst="rect">
            <a:avLst/>
          </a:prstGeom>
        </p:spPr>
      </p:pic>
      <p:grpSp>
        <p:nvGrpSpPr>
          <p:cNvPr id="72" name="그룹 101">
            <a:extLst>
              <a:ext uri="{FF2B5EF4-FFF2-40B4-BE49-F238E27FC236}">
                <a16:creationId xmlns:a16="http://schemas.microsoft.com/office/drawing/2014/main" id="{74407973-A48A-4FB7-8B2D-FD640F7A5A66}"/>
              </a:ext>
            </a:extLst>
          </p:cNvPr>
          <p:cNvGrpSpPr/>
          <p:nvPr/>
        </p:nvGrpSpPr>
        <p:grpSpPr>
          <a:xfrm>
            <a:off x="2255566" y="4725874"/>
            <a:ext cx="386192" cy="386192"/>
            <a:chOff x="10579276" y="3457866"/>
            <a:chExt cx="1097175" cy="1097175"/>
          </a:xfrm>
        </p:grpSpPr>
        <p:sp>
          <p:nvSpPr>
            <p:cNvPr id="73" name="눈물 방울 103">
              <a:extLst>
                <a:ext uri="{FF2B5EF4-FFF2-40B4-BE49-F238E27FC236}">
                  <a16:creationId xmlns:a16="http://schemas.microsoft.com/office/drawing/2014/main" id="{844043BA-0B9D-4E0A-9886-5A1CD3524B69}"/>
                </a:ext>
              </a:extLst>
            </p:cNvPr>
            <p:cNvSpPr/>
            <p:nvPr/>
          </p:nvSpPr>
          <p:spPr>
            <a:xfrm rot="8100000">
              <a:off x="10579276" y="3457866"/>
              <a:ext cx="1097175" cy="1097175"/>
            </a:xfrm>
            <a:prstGeom prst="teardrop">
              <a:avLst>
                <a:gd name="adj" fmla="val 114821"/>
              </a:avLst>
            </a:prstGeom>
            <a:solidFill>
              <a:schemeClr val="accent2"/>
            </a:solidFill>
            <a:ln>
              <a:noFill/>
            </a:ln>
            <a:effectLst>
              <a:outerShdw blurRad="241300" dir="5400000" sx="90000" sy="-19000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74" name="타원 104">
              <a:extLst>
                <a:ext uri="{FF2B5EF4-FFF2-40B4-BE49-F238E27FC236}">
                  <a16:creationId xmlns:a16="http://schemas.microsoft.com/office/drawing/2014/main" id="{040A3925-C844-40C0-A765-2C7187E51493}"/>
                </a:ext>
              </a:extLst>
            </p:cNvPr>
            <p:cNvSpPr/>
            <p:nvPr/>
          </p:nvSpPr>
          <p:spPr>
            <a:xfrm>
              <a:off x="10679142" y="3557732"/>
              <a:ext cx="897443" cy="89744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</p:grpSp>
      <p:pic>
        <p:nvPicPr>
          <p:cNvPr id="75" name="Image 4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06802" y="4791282"/>
            <a:ext cx="248731" cy="233185"/>
          </a:xfrm>
          <a:prstGeom prst="rect">
            <a:avLst/>
          </a:prstGeom>
        </p:spPr>
      </p:pic>
      <p:grpSp>
        <p:nvGrpSpPr>
          <p:cNvPr id="76" name="그룹 106">
            <a:extLst>
              <a:ext uri="{FF2B5EF4-FFF2-40B4-BE49-F238E27FC236}">
                <a16:creationId xmlns:a16="http://schemas.microsoft.com/office/drawing/2014/main" id="{7CA07E42-13A5-4B16-B72F-C88DD5E5A1B4}"/>
              </a:ext>
            </a:extLst>
          </p:cNvPr>
          <p:cNvGrpSpPr/>
          <p:nvPr/>
        </p:nvGrpSpPr>
        <p:grpSpPr>
          <a:xfrm>
            <a:off x="2774113" y="4444048"/>
            <a:ext cx="386192" cy="386192"/>
            <a:chOff x="10579276" y="3457866"/>
            <a:chExt cx="1097175" cy="1097175"/>
          </a:xfrm>
        </p:grpSpPr>
        <p:sp>
          <p:nvSpPr>
            <p:cNvPr id="77" name="눈물 방울 108">
              <a:extLst>
                <a:ext uri="{FF2B5EF4-FFF2-40B4-BE49-F238E27FC236}">
                  <a16:creationId xmlns:a16="http://schemas.microsoft.com/office/drawing/2014/main" id="{2E4E4504-CD8F-48B7-B882-9FE04C047273}"/>
                </a:ext>
              </a:extLst>
            </p:cNvPr>
            <p:cNvSpPr/>
            <p:nvPr/>
          </p:nvSpPr>
          <p:spPr>
            <a:xfrm rot="8100000">
              <a:off x="10579276" y="3457866"/>
              <a:ext cx="1097175" cy="1097175"/>
            </a:xfrm>
            <a:prstGeom prst="teardrop">
              <a:avLst>
                <a:gd name="adj" fmla="val 114821"/>
              </a:avLst>
            </a:prstGeom>
            <a:solidFill>
              <a:schemeClr val="accent3"/>
            </a:solidFill>
            <a:ln>
              <a:noFill/>
            </a:ln>
            <a:effectLst>
              <a:outerShdw blurRad="241300" dir="5400000" sx="90000" sy="-19000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78" name="타원 109">
              <a:extLst>
                <a:ext uri="{FF2B5EF4-FFF2-40B4-BE49-F238E27FC236}">
                  <a16:creationId xmlns:a16="http://schemas.microsoft.com/office/drawing/2014/main" id="{163FBA55-4415-40EA-9758-AFE11CCF32D7}"/>
                </a:ext>
              </a:extLst>
            </p:cNvPr>
            <p:cNvSpPr/>
            <p:nvPr/>
          </p:nvSpPr>
          <p:spPr>
            <a:xfrm>
              <a:off x="10679142" y="3557732"/>
              <a:ext cx="897443" cy="89744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</p:grpSp>
      <p:pic>
        <p:nvPicPr>
          <p:cNvPr id="79" name="Image 53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973" y="4558551"/>
            <a:ext cx="303653" cy="202067"/>
          </a:xfrm>
          <a:prstGeom prst="rect">
            <a:avLst/>
          </a:prstGeom>
        </p:spPr>
      </p:pic>
      <p:grpSp>
        <p:nvGrpSpPr>
          <p:cNvPr id="86" name="그룹 106">
            <a:extLst>
              <a:ext uri="{FF2B5EF4-FFF2-40B4-BE49-F238E27FC236}">
                <a16:creationId xmlns:a16="http://schemas.microsoft.com/office/drawing/2014/main" id="{7CA07E42-13A5-4B16-B72F-C88DD5E5A1B4}"/>
              </a:ext>
            </a:extLst>
          </p:cNvPr>
          <p:cNvGrpSpPr/>
          <p:nvPr/>
        </p:nvGrpSpPr>
        <p:grpSpPr>
          <a:xfrm>
            <a:off x="1668097" y="4487752"/>
            <a:ext cx="386192" cy="386192"/>
            <a:chOff x="10579276" y="3457866"/>
            <a:chExt cx="1097175" cy="1097175"/>
          </a:xfrm>
        </p:grpSpPr>
        <p:sp>
          <p:nvSpPr>
            <p:cNvPr id="87" name="눈물 방울 108">
              <a:extLst>
                <a:ext uri="{FF2B5EF4-FFF2-40B4-BE49-F238E27FC236}">
                  <a16:creationId xmlns:a16="http://schemas.microsoft.com/office/drawing/2014/main" id="{2E4E4504-CD8F-48B7-B882-9FE04C047273}"/>
                </a:ext>
              </a:extLst>
            </p:cNvPr>
            <p:cNvSpPr/>
            <p:nvPr/>
          </p:nvSpPr>
          <p:spPr>
            <a:xfrm rot="8100000">
              <a:off x="10579276" y="3457866"/>
              <a:ext cx="1097175" cy="1097175"/>
            </a:xfrm>
            <a:prstGeom prst="teardrop">
              <a:avLst>
                <a:gd name="adj" fmla="val 114821"/>
              </a:avLst>
            </a:prstGeom>
            <a:solidFill>
              <a:schemeClr val="accent3"/>
            </a:solidFill>
            <a:ln>
              <a:noFill/>
            </a:ln>
            <a:effectLst>
              <a:outerShdw blurRad="241300" dir="5400000" sx="90000" sy="-19000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88" name="타원 109">
              <a:extLst>
                <a:ext uri="{FF2B5EF4-FFF2-40B4-BE49-F238E27FC236}">
                  <a16:creationId xmlns:a16="http://schemas.microsoft.com/office/drawing/2014/main" id="{163FBA55-4415-40EA-9758-AFE11CCF32D7}"/>
                </a:ext>
              </a:extLst>
            </p:cNvPr>
            <p:cNvSpPr/>
            <p:nvPr/>
          </p:nvSpPr>
          <p:spPr>
            <a:xfrm>
              <a:off x="10679142" y="3557732"/>
              <a:ext cx="897443" cy="89744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</p:grpSp>
      <p:pic>
        <p:nvPicPr>
          <p:cNvPr id="89" name="Image 53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958" y="4602254"/>
            <a:ext cx="303653" cy="202067"/>
          </a:xfrm>
          <a:prstGeom prst="rect">
            <a:avLst/>
          </a:prstGeom>
        </p:spPr>
      </p:pic>
      <p:cxnSp>
        <p:nvCxnSpPr>
          <p:cNvPr id="92" name="직선 연결선 5">
            <a:extLst>
              <a:ext uri="{FF2B5EF4-FFF2-40B4-BE49-F238E27FC236}">
                <a16:creationId xmlns:a16="http://schemas.microsoft.com/office/drawing/2014/main" id="{DBD59E41-43D3-4A50-9741-CF43B5D968C8}"/>
              </a:ext>
            </a:extLst>
          </p:cNvPr>
          <p:cNvCxnSpPr>
            <a:cxnSpLocks/>
          </p:cNvCxnSpPr>
          <p:nvPr/>
        </p:nvCxnSpPr>
        <p:spPr>
          <a:xfrm flipV="1">
            <a:off x="4097405" y="2668642"/>
            <a:ext cx="4676801" cy="20282"/>
          </a:xfrm>
          <a:prstGeom prst="line">
            <a:avLst/>
          </a:prstGeom>
          <a:ln>
            <a:headEnd type="oval"/>
            <a:tailEnd type="oval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7" name="TextBox 96">
            <a:extLst>
              <a:ext uri="{FF2B5EF4-FFF2-40B4-BE49-F238E27FC236}">
                <a16:creationId xmlns:a16="http://schemas.microsoft.com/office/drawing/2014/main" id="{FA4D777C-1741-41C0-88D2-DDFFE5E7AF9E}"/>
              </a:ext>
            </a:extLst>
          </p:cNvPr>
          <p:cNvSpPr txBox="1"/>
          <p:nvPr/>
        </p:nvSpPr>
        <p:spPr>
          <a:xfrm rot="16200000">
            <a:off x="3889876" y="1923322"/>
            <a:ext cx="1047979" cy="3231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1500" dirty="0">
                <a:solidFill>
                  <a:srgbClr val="0070C0"/>
                </a:solidFill>
              </a:rPr>
              <a:t>Indicateurs</a:t>
            </a:r>
            <a:endParaRPr lang="ko-KR" altLang="en-US" sz="1050" dirty="0">
              <a:solidFill>
                <a:srgbClr val="0070C0"/>
              </a:solidFill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FA4D777C-1741-41C0-88D2-DDFFE5E7AF9E}"/>
              </a:ext>
            </a:extLst>
          </p:cNvPr>
          <p:cNvSpPr txBox="1"/>
          <p:nvPr/>
        </p:nvSpPr>
        <p:spPr>
          <a:xfrm rot="16200000">
            <a:off x="3510007" y="3842886"/>
            <a:ext cx="1794274" cy="3231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1500" dirty="0">
                <a:solidFill>
                  <a:srgbClr val="0070C0"/>
                </a:solidFill>
              </a:rPr>
              <a:t>Ressources animales</a:t>
            </a:r>
            <a:endParaRPr lang="ko-KR" altLang="en-US" sz="1050" dirty="0">
              <a:solidFill>
                <a:srgbClr val="0070C0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DE3CACE-098B-DA36-587A-9BB7A0D122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4845" y="6160267"/>
            <a:ext cx="491994" cy="491994"/>
          </a:xfrm>
          <a:prstGeom prst="rect">
            <a:avLst/>
          </a:prstGeom>
        </p:spPr>
      </p:pic>
      <p:pic>
        <p:nvPicPr>
          <p:cNvPr id="5" name="Picture 2" descr="Forum de haut niveau sur le pastoralisme Nouakchott+10 - Foncier &amp;  Développement">
            <a:extLst>
              <a:ext uri="{FF2B5EF4-FFF2-40B4-BE49-F238E27FC236}">
                <a16:creationId xmlns:a16="http://schemas.microsoft.com/office/drawing/2014/main" id="{242B3181-6272-461B-EEE8-6E8CA8DC4E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702" y="6218238"/>
            <a:ext cx="1583453" cy="404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6188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8BD192-474B-2D0D-A09D-98519CBD3B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55AB4-7EFB-6AA1-EA87-95510A4F5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476" y="268177"/>
            <a:ext cx="8458200" cy="1143000"/>
          </a:xfrm>
        </p:spPr>
        <p:txBody>
          <a:bodyPr>
            <a:normAutofit/>
          </a:bodyPr>
          <a:lstStyle/>
          <a:p>
            <a:pPr algn="l"/>
            <a:r>
              <a:rPr lang="fr-FR" sz="3200" dirty="0">
                <a:solidFill>
                  <a:schemeClr val="accent6">
                    <a:lumMod val="75000"/>
                  </a:schemeClr>
                </a:solidFill>
              </a:rPr>
              <a:t>OPPORTUNITÉS ET DÉFIS POUR LES INVESTISSEURS EN GENERAL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B25FC0F-90AF-1C7F-A55A-029BAE4746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4845" y="6160267"/>
            <a:ext cx="491994" cy="491994"/>
          </a:xfrm>
          <a:prstGeom prst="rect">
            <a:avLst/>
          </a:prstGeom>
        </p:spPr>
      </p:pic>
      <p:pic>
        <p:nvPicPr>
          <p:cNvPr id="6" name="Picture 2" descr="Forum de haut niveau sur le pastoralisme Nouakchott+10 - Foncier &amp;  Développement">
            <a:extLst>
              <a:ext uri="{FF2B5EF4-FFF2-40B4-BE49-F238E27FC236}">
                <a16:creationId xmlns:a16="http://schemas.microsoft.com/office/drawing/2014/main" id="{C6C4B441-A893-B031-8A9A-DF7F50C415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702" y="6218238"/>
            <a:ext cx="1583453" cy="404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e 13">
            <a:extLst>
              <a:ext uri="{FF2B5EF4-FFF2-40B4-BE49-F238E27FC236}">
                <a16:creationId xmlns:a16="http://schemas.microsoft.com/office/drawing/2014/main" id="{FAB15884-F95B-DAB0-4302-C1F93F69179B}"/>
              </a:ext>
            </a:extLst>
          </p:cNvPr>
          <p:cNvGrpSpPr/>
          <p:nvPr/>
        </p:nvGrpSpPr>
        <p:grpSpPr>
          <a:xfrm>
            <a:off x="1543850" y="1880395"/>
            <a:ext cx="1626832" cy="1651475"/>
            <a:chOff x="-113501" y="0"/>
            <a:chExt cx="1626832" cy="1651475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20216444-6318-0237-57BC-0646E7968671}"/>
                </a:ext>
              </a:extLst>
            </p:cNvPr>
            <p:cNvSpPr/>
            <p:nvPr/>
          </p:nvSpPr>
          <p:spPr>
            <a:xfrm>
              <a:off x="0" y="0"/>
              <a:ext cx="1513331" cy="1651475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3" name="ZoneTexte 42">
              <a:extLst>
                <a:ext uri="{FF2B5EF4-FFF2-40B4-BE49-F238E27FC236}">
                  <a16:creationId xmlns:a16="http://schemas.microsoft.com/office/drawing/2014/main" id="{099EF32B-DD3B-F6B9-BDB4-33C5B6A3C01E}"/>
                </a:ext>
              </a:extLst>
            </p:cNvPr>
            <p:cNvSpPr txBox="1"/>
            <p:nvPr/>
          </p:nvSpPr>
          <p:spPr>
            <a:xfrm>
              <a:off x="-113501" y="0"/>
              <a:ext cx="1626832" cy="16514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390" tIns="72390" rIns="72390" bIns="72390" numCol="1" spcCol="1270" anchor="t" anchorCtr="0">
              <a:noAutofit/>
            </a:bodyPr>
            <a:lstStyle/>
            <a:p>
              <a:pPr marL="0" lvl="0" indent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2000" b="1" kern="1200" dirty="0"/>
                <a:t>Opportunités</a:t>
              </a:r>
              <a:r>
                <a:rPr lang="fr-FR" sz="1900" kern="1200" dirty="0"/>
                <a:t> </a:t>
              </a:r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A39B9CAC-A3E5-279E-64A8-53D6C5762522}"/>
              </a:ext>
            </a:extLst>
          </p:cNvPr>
          <p:cNvGrpSpPr/>
          <p:nvPr/>
        </p:nvGrpSpPr>
        <p:grpSpPr>
          <a:xfrm>
            <a:off x="3284182" y="1880394"/>
            <a:ext cx="6163347" cy="407688"/>
            <a:chOff x="1626831" y="-1"/>
            <a:chExt cx="6163347" cy="407688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E6907195-C1FA-24C7-DE9F-5FCE68242236}"/>
                </a:ext>
              </a:extLst>
            </p:cNvPr>
            <p:cNvSpPr/>
            <p:nvPr/>
          </p:nvSpPr>
          <p:spPr>
            <a:xfrm>
              <a:off x="1626831" y="19413"/>
              <a:ext cx="5939827" cy="388274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id="{EC43F4D4-4CF3-8433-54AD-410EEFCF57ED}"/>
                </a:ext>
              </a:extLst>
            </p:cNvPr>
            <p:cNvSpPr txBox="1"/>
            <p:nvPr/>
          </p:nvSpPr>
          <p:spPr>
            <a:xfrm>
              <a:off x="1626832" y="-1"/>
              <a:ext cx="6163346" cy="3882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770" tIns="64770" rIns="64770" bIns="64770" numCol="1" spcCol="1270" anchor="t" anchorCtr="0">
              <a:noAutofit/>
            </a:bodyPr>
            <a:lstStyle/>
            <a:p>
              <a:pPr marL="0" lvl="0" indent="0" algn="l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kern="1200" dirty="0"/>
                <a:t>Croissance de la demande de produits d'origine animale</a:t>
              </a:r>
            </a:p>
          </p:txBody>
        </p:sp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A064C7B4-7476-94B3-0B21-8956766CD1AA}"/>
              </a:ext>
            </a:extLst>
          </p:cNvPr>
          <p:cNvGrpSpPr/>
          <p:nvPr/>
        </p:nvGrpSpPr>
        <p:grpSpPr>
          <a:xfrm>
            <a:off x="3284182" y="2307496"/>
            <a:ext cx="5939827" cy="388274"/>
            <a:chOff x="1626831" y="427101"/>
            <a:chExt cx="5939827" cy="388274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26D0BDE9-91BF-6FB4-31EB-FE2E29F85AF0}"/>
                </a:ext>
              </a:extLst>
            </p:cNvPr>
            <p:cNvSpPr/>
            <p:nvPr/>
          </p:nvSpPr>
          <p:spPr>
            <a:xfrm>
              <a:off x="1626831" y="427101"/>
              <a:ext cx="5939827" cy="388274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9" name="ZoneTexte 38">
              <a:extLst>
                <a:ext uri="{FF2B5EF4-FFF2-40B4-BE49-F238E27FC236}">
                  <a16:creationId xmlns:a16="http://schemas.microsoft.com/office/drawing/2014/main" id="{6713BF8F-5E9A-D3DF-CB2C-764A1F8E0602}"/>
                </a:ext>
              </a:extLst>
            </p:cNvPr>
            <p:cNvSpPr txBox="1"/>
            <p:nvPr/>
          </p:nvSpPr>
          <p:spPr>
            <a:xfrm>
              <a:off x="1626831" y="427101"/>
              <a:ext cx="5939827" cy="3882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770" tIns="64770" rIns="64770" bIns="64770" numCol="1" spcCol="1270" anchor="t" anchorCtr="0">
              <a:noAutofit/>
            </a:bodyPr>
            <a:lstStyle/>
            <a:p>
              <a:pPr marL="0" lvl="0" indent="0" algn="l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kern="1200" dirty="0"/>
                <a:t>Ressources naturelles abondantes</a:t>
              </a:r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4533A8AC-C757-C299-BBB4-50278C2FA193}"/>
              </a:ext>
            </a:extLst>
          </p:cNvPr>
          <p:cNvGrpSpPr/>
          <p:nvPr/>
        </p:nvGrpSpPr>
        <p:grpSpPr>
          <a:xfrm>
            <a:off x="3284182" y="2715184"/>
            <a:ext cx="5939827" cy="388274"/>
            <a:chOff x="1626831" y="834789"/>
            <a:chExt cx="5939827" cy="388274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C9FAE4A5-E1E4-3EAE-92BF-D29013D75E1F}"/>
                </a:ext>
              </a:extLst>
            </p:cNvPr>
            <p:cNvSpPr/>
            <p:nvPr/>
          </p:nvSpPr>
          <p:spPr>
            <a:xfrm>
              <a:off x="1626831" y="834789"/>
              <a:ext cx="5939827" cy="388274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1D73923B-47A0-39C4-12FF-9AF19864CDFD}"/>
                </a:ext>
              </a:extLst>
            </p:cNvPr>
            <p:cNvSpPr txBox="1"/>
            <p:nvPr/>
          </p:nvSpPr>
          <p:spPr>
            <a:xfrm>
              <a:off x="1626831" y="834789"/>
              <a:ext cx="5939827" cy="3882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770" tIns="64770" rIns="64770" bIns="64770" numCol="1" spcCol="1270" anchor="t" anchorCtr="0">
              <a:noAutofit/>
            </a:bodyPr>
            <a:lstStyle/>
            <a:p>
              <a:pPr marL="0" lvl="0" indent="0" algn="l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kern="1200" dirty="0"/>
                <a:t>Soutien institutionnel</a:t>
              </a:r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CF5AAE0A-569C-8176-2CE2-202D9A3A5ECA}"/>
              </a:ext>
            </a:extLst>
          </p:cNvPr>
          <p:cNvGrpSpPr/>
          <p:nvPr/>
        </p:nvGrpSpPr>
        <p:grpSpPr>
          <a:xfrm>
            <a:off x="3284182" y="3122872"/>
            <a:ext cx="5939827" cy="388274"/>
            <a:chOff x="1626831" y="1242477"/>
            <a:chExt cx="5939827" cy="388274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98802D1-D7BC-CFD4-51FB-A95D4B442EBC}"/>
                </a:ext>
              </a:extLst>
            </p:cNvPr>
            <p:cNvSpPr/>
            <p:nvPr/>
          </p:nvSpPr>
          <p:spPr>
            <a:xfrm>
              <a:off x="1626831" y="1242477"/>
              <a:ext cx="5939827" cy="388274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E89CE153-6A46-57DF-0B2E-1AAA9A6F16E6}"/>
                </a:ext>
              </a:extLst>
            </p:cNvPr>
            <p:cNvSpPr txBox="1"/>
            <p:nvPr/>
          </p:nvSpPr>
          <p:spPr>
            <a:xfrm>
              <a:off x="1626831" y="1242477"/>
              <a:ext cx="5939827" cy="3882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770" tIns="64770" rIns="64770" bIns="64770" numCol="1" spcCol="1270" anchor="t" anchorCtr="0">
              <a:noAutofit/>
            </a:bodyPr>
            <a:lstStyle/>
            <a:p>
              <a:pPr marL="0" lvl="0" indent="0" algn="l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kern="1200" dirty="0"/>
                <a:t>Accès au marché régional et international</a:t>
              </a:r>
            </a:p>
          </p:txBody>
        </p:sp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91E39377-381D-9A02-4C31-5425096202B3}"/>
              </a:ext>
            </a:extLst>
          </p:cNvPr>
          <p:cNvGrpSpPr/>
          <p:nvPr/>
        </p:nvGrpSpPr>
        <p:grpSpPr>
          <a:xfrm>
            <a:off x="1634491" y="3874770"/>
            <a:ext cx="1513331" cy="1651475"/>
            <a:chOff x="0" y="1651475"/>
            <a:chExt cx="1513331" cy="1651475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63923034-5434-66EB-1B3A-BD9B2F61CDBB}"/>
                </a:ext>
              </a:extLst>
            </p:cNvPr>
            <p:cNvSpPr/>
            <p:nvPr/>
          </p:nvSpPr>
          <p:spPr>
            <a:xfrm>
              <a:off x="0" y="1651475"/>
              <a:ext cx="1513331" cy="1651475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050366D4-8D96-0A69-CA84-DAAAE5338365}"/>
                </a:ext>
              </a:extLst>
            </p:cNvPr>
            <p:cNvSpPr txBox="1"/>
            <p:nvPr/>
          </p:nvSpPr>
          <p:spPr>
            <a:xfrm>
              <a:off x="0" y="1651475"/>
              <a:ext cx="1513331" cy="16514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390" tIns="72390" rIns="72390" bIns="72390" numCol="1" spcCol="1270" anchor="t" anchorCtr="0">
              <a:noAutofit/>
            </a:bodyPr>
            <a:lstStyle/>
            <a:p>
              <a:pPr marL="0" lvl="0" indent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2000" b="1" kern="1200" dirty="0"/>
                <a:t>Défis</a:t>
              </a:r>
              <a:r>
                <a:rPr lang="fr-FR" kern="1200" dirty="0"/>
                <a:t> </a:t>
              </a:r>
            </a:p>
          </p:txBody>
        </p:sp>
      </p:grp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F08D6FFB-8352-4F11-91C2-E2879B6EEA07}"/>
              </a:ext>
            </a:extLst>
          </p:cNvPr>
          <p:cNvGrpSpPr/>
          <p:nvPr/>
        </p:nvGrpSpPr>
        <p:grpSpPr>
          <a:xfrm>
            <a:off x="3261322" y="3894184"/>
            <a:ext cx="5939827" cy="388274"/>
            <a:chOff x="1626831" y="1670889"/>
            <a:chExt cx="5939827" cy="388274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F8CB49E-049E-BDF1-F793-328DF2E81330}"/>
                </a:ext>
              </a:extLst>
            </p:cNvPr>
            <p:cNvSpPr/>
            <p:nvPr/>
          </p:nvSpPr>
          <p:spPr>
            <a:xfrm>
              <a:off x="1626831" y="1670889"/>
              <a:ext cx="5939827" cy="388274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885F1C4F-CC7D-C546-0DD4-5AF2DFA973AD}"/>
                </a:ext>
              </a:extLst>
            </p:cNvPr>
            <p:cNvSpPr txBox="1"/>
            <p:nvPr/>
          </p:nvSpPr>
          <p:spPr>
            <a:xfrm>
              <a:off x="1626831" y="1670889"/>
              <a:ext cx="5939827" cy="3882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770" tIns="64770" rIns="64770" bIns="64770" numCol="1" spcCol="1270" anchor="t" anchorCtr="0">
              <a:noAutofit/>
            </a:bodyPr>
            <a:lstStyle/>
            <a:p>
              <a:pPr marL="0" lvl="0" indent="0" algn="l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kern="1200" dirty="0"/>
                <a:t>Infrastructures limitées</a:t>
              </a:r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5EC92473-F321-2D82-D583-AE10340ED5F7}"/>
              </a:ext>
            </a:extLst>
          </p:cNvPr>
          <p:cNvGrpSpPr/>
          <p:nvPr/>
        </p:nvGrpSpPr>
        <p:grpSpPr>
          <a:xfrm>
            <a:off x="3261322" y="4301872"/>
            <a:ext cx="5939827" cy="388274"/>
            <a:chOff x="1626831" y="2078577"/>
            <a:chExt cx="5939827" cy="388274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E54FCCE-7749-FEEF-3042-61973147CAD4}"/>
                </a:ext>
              </a:extLst>
            </p:cNvPr>
            <p:cNvSpPr/>
            <p:nvPr/>
          </p:nvSpPr>
          <p:spPr>
            <a:xfrm>
              <a:off x="1626831" y="2078577"/>
              <a:ext cx="5939827" cy="388274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CE625A36-0B58-B1BC-428C-A8ADEB1DF24E}"/>
                </a:ext>
              </a:extLst>
            </p:cNvPr>
            <p:cNvSpPr txBox="1"/>
            <p:nvPr/>
          </p:nvSpPr>
          <p:spPr>
            <a:xfrm>
              <a:off x="1626831" y="2078577"/>
              <a:ext cx="5939827" cy="3882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770" tIns="64770" rIns="64770" bIns="64770" numCol="1" spcCol="1270" anchor="t" anchorCtr="0">
              <a:noAutofit/>
            </a:bodyPr>
            <a:lstStyle/>
            <a:p>
              <a:pPr marL="0" lvl="0" indent="0" algn="l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kern="1200" dirty="0"/>
                <a:t>Accès au financement difficile</a:t>
              </a:r>
            </a:p>
          </p:txBody>
        </p:sp>
      </p:grp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303F0DFA-A0CE-4B28-6E78-F487B5E66EA6}"/>
              </a:ext>
            </a:extLst>
          </p:cNvPr>
          <p:cNvGrpSpPr/>
          <p:nvPr/>
        </p:nvGrpSpPr>
        <p:grpSpPr>
          <a:xfrm>
            <a:off x="3261322" y="4709560"/>
            <a:ext cx="5939827" cy="388274"/>
            <a:chOff x="1626831" y="2486265"/>
            <a:chExt cx="5939827" cy="388274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03176D6B-E82B-8F98-D340-CEFBF74DD69D}"/>
                </a:ext>
              </a:extLst>
            </p:cNvPr>
            <p:cNvSpPr/>
            <p:nvPr/>
          </p:nvSpPr>
          <p:spPr>
            <a:xfrm>
              <a:off x="1626831" y="2486265"/>
              <a:ext cx="5939827" cy="388274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AEBD485F-106B-8E82-2C06-FFF9A751B9F2}"/>
                </a:ext>
              </a:extLst>
            </p:cNvPr>
            <p:cNvSpPr txBox="1"/>
            <p:nvPr/>
          </p:nvSpPr>
          <p:spPr>
            <a:xfrm>
              <a:off x="1626831" y="2486265"/>
              <a:ext cx="5939827" cy="3882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770" tIns="64770" rIns="64770" bIns="64770" numCol="1" spcCol="1270" anchor="t" anchorCtr="0">
              <a:noAutofit/>
            </a:bodyPr>
            <a:lstStyle/>
            <a:p>
              <a:pPr marL="0" lvl="0" indent="0" algn="l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kern="1200" dirty="0"/>
                <a:t>Variabilité climatique</a:t>
              </a:r>
            </a:p>
          </p:txBody>
        </p:sp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292AEC3A-FE7B-ECA7-633F-54B899FE26CB}"/>
              </a:ext>
            </a:extLst>
          </p:cNvPr>
          <p:cNvGrpSpPr/>
          <p:nvPr/>
        </p:nvGrpSpPr>
        <p:grpSpPr>
          <a:xfrm>
            <a:off x="3261322" y="5117248"/>
            <a:ext cx="5939827" cy="388274"/>
            <a:chOff x="1626831" y="2893953"/>
            <a:chExt cx="5939827" cy="388274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FB69DED-2DAD-414B-F613-7D4676B549D1}"/>
                </a:ext>
              </a:extLst>
            </p:cNvPr>
            <p:cNvSpPr/>
            <p:nvPr/>
          </p:nvSpPr>
          <p:spPr>
            <a:xfrm>
              <a:off x="1626831" y="2893953"/>
              <a:ext cx="5939827" cy="388274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BDB17C6B-0753-FFD0-F314-56DB54B7A39D}"/>
                </a:ext>
              </a:extLst>
            </p:cNvPr>
            <p:cNvSpPr txBox="1"/>
            <p:nvPr/>
          </p:nvSpPr>
          <p:spPr>
            <a:xfrm>
              <a:off x="1626831" y="2893953"/>
              <a:ext cx="5939827" cy="3882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770" tIns="64770" rIns="64770" bIns="64770" numCol="1" spcCol="1270" anchor="t" anchorCtr="0">
              <a:noAutofit/>
            </a:bodyPr>
            <a:lstStyle/>
            <a:p>
              <a:pPr marL="0" lvl="0" indent="0" algn="l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kern="1200" dirty="0"/>
                <a:t>Concurrence avec le secteur informel</a:t>
              </a:r>
            </a:p>
          </p:txBody>
        </p:sp>
      </p:grpSp>
      <p:sp>
        <p:nvSpPr>
          <p:cNvPr id="3" name="Croix 2">
            <a:extLst>
              <a:ext uri="{FF2B5EF4-FFF2-40B4-BE49-F238E27FC236}">
                <a16:creationId xmlns:a16="http://schemas.microsoft.com/office/drawing/2014/main" id="{F28CB19B-5F63-6B79-E88C-089E4DD30766}"/>
              </a:ext>
            </a:extLst>
          </p:cNvPr>
          <p:cNvSpPr/>
          <p:nvPr/>
        </p:nvSpPr>
        <p:spPr>
          <a:xfrm>
            <a:off x="652311" y="1753888"/>
            <a:ext cx="594359" cy="618584"/>
          </a:xfrm>
          <a:prstGeom prst="plus">
            <a:avLst>
              <a:gd name="adj" fmla="val 38462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07EF981-79EC-7E70-6E52-3DABEB73895E}"/>
              </a:ext>
            </a:extLst>
          </p:cNvPr>
          <p:cNvSpPr/>
          <p:nvPr/>
        </p:nvSpPr>
        <p:spPr>
          <a:xfrm>
            <a:off x="688889" y="3987374"/>
            <a:ext cx="594359" cy="20189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3472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3197"/>
            <a:ext cx="8218170" cy="1143000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fr-FR" sz="2800" dirty="0">
                <a:solidFill>
                  <a:schemeClr val="accent6">
                    <a:lumMod val="75000"/>
                  </a:schemeClr>
                </a:solidFill>
              </a:rPr>
              <a:t>OPPORTUNITÉS POUR LES INVESTISSEURS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7440D87-05E2-5130-B9D3-4773578C93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4845" y="6160267"/>
            <a:ext cx="491994" cy="491994"/>
          </a:xfrm>
          <a:prstGeom prst="rect">
            <a:avLst/>
          </a:prstGeom>
        </p:spPr>
      </p:pic>
      <p:pic>
        <p:nvPicPr>
          <p:cNvPr id="5" name="Picture 2" descr="Forum de haut niveau sur le pastoralisme Nouakchott+10 - Foncier &amp;  Développement">
            <a:extLst>
              <a:ext uri="{FF2B5EF4-FFF2-40B4-BE49-F238E27FC236}">
                <a16:creationId xmlns:a16="http://schemas.microsoft.com/office/drawing/2014/main" id="{BEC056E1-A492-6161-7CD5-23F48A63F7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702" y="6218238"/>
            <a:ext cx="1583453" cy="404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AC8E7211-7421-9E60-4A23-312CC492FA3A}"/>
              </a:ext>
            </a:extLst>
          </p:cNvPr>
          <p:cNvSpPr txBox="1"/>
          <p:nvPr/>
        </p:nvSpPr>
        <p:spPr>
          <a:xfrm>
            <a:off x="626871" y="1182231"/>
            <a:ext cx="7852284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fr-FR" b="1" dirty="0"/>
              <a:t>Croissance du marché :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fr-FR" dirty="0"/>
              <a:t>Importations en lait de 180 000 tonnes par an et exportation de 750 000 ruminent sur pieds annuel. La demande en viande et produits laitiers augmente de 4 à 5 % par an, offrant des opportunités aux investisseurs (OCDE-Afrique, 2022).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fr-FR" b="1" dirty="0"/>
              <a:t>2. Infrastructures modernes :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fr-FR" dirty="0"/>
              <a:t>Le gouvernement soutient la modernisation des abattoirs et unités laitières, ce qui accroît l’efficacité de 10 à 15 % et réduire les pertes (BAD).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fr-FR" b="1" dirty="0"/>
              <a:t>3. Aliments pour bétail :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fr-FR" dirty="0"/>
              <a:t>La demande en aliments pour bétail augmente de 7 % par an dans le Sahel, avec des partenariats pour renforcer la résilience de l’élevage (FAO).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fr-FR" b="1" dirty="0"/>
              <a:t>4. PPP pour l’élevage :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fr-FR" dirty="0"/>
              <a:t>Le PNDE encourage les investissements privés via des incitations fiscales et un soutien technique pour moderniser le secteur pastoral.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FR" sz="3200" dirty="0">
                <a:solidFill>
                  <a:schemeClr val="accent6">
                    <a:lumMod val="75000"/>
                  </a:schemeClr>
                </a:solidFill>
              </a:rPr>
              <a:t>RÔLE DES INVESTISSEURS DANS LA PRODUCTION D'ALIMENTS ET NÉGOCE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48690" y="1890096"/>
            <a:ext cx="2263140" cy="881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900" b="1" dirty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rPr>
              <a:t>Production d'Aliments du Bétail</a:t>
            </a:r>
            <a:br>
              <a:rPr sz="1900" b="1" dirty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rPr>
            </a:br>
            <a:endParaRPr sz="1900" b="1" dirty="0">
              <a:solidFill>
                <a:schemeClr val="tx1">
                  <a:hueOff val="0"/>
                  <a:satOff val="0"/>
                  <a:lumOff val="0"/>
                  <a:alphaOff val="0"/>
                </a:schemeClr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A3F712B-44E4-E135-4BFA-93C4447F68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4845" y="6160267"/>
            <a:ext cx="491994" cy="491994"/>
          </a:xfrm>
          <a:prstGeom prst="rect">
            <a:avLst/>
          </a:prstGeom>
        </p:spPr>
      </p:pic>
      <p:pic>
        <p:nvPicPr>
          <p:cNvPr id="6" name="Picture 2" descr="Forum de haut niveau sur le pastoralisme Nouakchott+10 - Foncier &amp;  Développement">
            <a:extLst>
              <a:ext uri="{FF2B5EF4-FFF2-40B4-BE49-F238E27FC236}">
                <a16:creationId xmlns:a16="http://schemas.microsoft.com/office/drawing/2014/main" id="{CE87C5AB-E2C1-EB51-B119-8B7E34D8DE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702" y="6218238"/>
            <a:ext cx="1583453" cy="404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C213E33C-D7B8-31F0-ED93-7A34E1D5DE38}"/>
              </a:ext>
            </a:extLst>
          </p:cNvPr>
          <p:cNvSpPr txBox="1"/>
          <p:nvPr/>
        </p:nvSpPr>
        <p:spPr>
          <a:xfrm>
            <a:off x="948690" y="3762792"/>
            <a:ext cx="2526030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900" b="1" dirty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rPr>
              <a:t>Négoce de Viande et de Lait 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5722E3FC-B32A-BF7D-6D30-8C7290881923}"/>
              </a:ext>
            </a:extLst>
          </p:cNvPr>
          <p:cNvSpPr txBox="1"/>
          <p:nvPr/>
        </p:nvSpPr>
        <p:spPr>
          <a:xfrm>
            <a:off x="3474720" y="3762792"/>
            <a:ext cx="4957360" cy="15881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75565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dirty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rPr>
              <a:t>Les investisseurs modernisent le secteur de la viande et du lait en Mauritanie, augmentant la production locale, réduisant les pertes et coûts, et ouvrant des débouchés régionaux. Les partenariats public-privé facilitent leur implication avec des incitations et un soutien technique.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8C064225-617E-86D1-1167-E62CFD7364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2263" y="1920801"/>
            <a:ext cx="4999817" cy="133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algn="just" defTabSz="75565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tabLst/>
            </a:pPr>
            <a:r>
              <a:rPr lang="fr-FR" altLang="fr-FR" dirty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rPr>
              <a:t>Les investisseurs réduisent la dépendance aux importations et stabilisent les coûts en soutenant la production locale d'aliments pour bétail, renforçant ainsi l'autonomie et la résilience du secteur pastoral.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33">
            <a:extLst>
              <a:ext uri="{FF2B5EF4-FFF2-40B4-BE49-F238E27FC236}">
                <a16:creationId xmlns:a16="http://schemas.microsoft.com/office/drawing/2014/main" id="{AA81F5F6-AE18-C0BE-1387-47FE0D6C982F}"/>
              </a:ext>
            </a:extLst>
          </p:cNvPr>
          <p:cNvSpPr txBox="1"/>
          <p:nvPr/>
        </p:nvSpPr>
        <p:spPr>
          <a:xfrm flipH="1">
            <a:off x="355724" y="5349953"/>
            <a:ext cx="467793" cy="3231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1</a:t>
            </a:r>
          </a:p>
        </p:txBody>
      </p:sp>
      <p:sp>
        <p:nvSpPr>
          <p:cNvPr id="11" name="TextBox 33">
            <a:extLst>
              <a:ext uri="{FF2B5EF4-FFF2-40B4-BE49-F238E27FC236}">
                <a16:creationId xmlns:a16="http://schemas.microsoft.com/office/drawing/2014/main" id="{FD6E41A0-C480-903A-0CAC-1BFADBD57A17}"/>
              </a:ext>
            </a:extLst>
          </p:cNvPr>
          <p:cNvSpPr txBox="1"/>
          <p:nvPr/>
        </p:nvSpPr>
        <p:spPr>
          <a:xfrm flipH="1">
            <a:off x="1259378" y="1226303"/>
            <a:ext cx="3566161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750"/>
              </a:spcBef>
            </a:pPr>
            <a:r>
              <a:rPr lang="en-US" altLang="ko-KR" b="1" dirty="0">
                <a:ln/>
                <a:solidFill>
                  <a:schemeClr val="accent3"/>
                </a:solidFill>
                <a:cs typeface="Arial" pitchFamily="34" charset="0"/>
              </a:rPr>
              <a:t>PROFIL DE L’ETABLISSEMENT</a:t>
            </a:r>
          </a:p>
        </p:txBody>
      </p:sp>
      <p:sp>
        <p:nvSpPr>
          <p:cNvPr id="12" name="TextBox 20">
            <a:extLst>
              <a:ext uri="{FF2B5EF4-FFF2-40B4-BE49-F238E27FC236}">
                <a16:creationId xmlns:a16="http://schemas.microsoft.com/office/drawing/2014/main" id="{60310DE4-1C44-86F0-7AB3-9B6CE7477254}"/>
              </a:ext>
            </a:extLst>
          </p:cNvPr>
          <p:cNvSpPr txBox="1"/>
          <p:nvPr/>
        </p:nvSpPr>
        <p:spPr>
          <a:xfrm>
            <a:off x="1259378" y="2080206"/>
            <a:ext cx="3178633" cy="1432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fr-FR" sz="105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 </a:t>
            </a:r>
            <a:r>
              <a:rPr lang="fr-FR" sz="105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Mauritanienne des Produits d’Elevage MPE </a:t>
            </a:r>
            <a:r>
              <a:rPr lang="fr-FR" sz="105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est un Etablissement Public à Caractère Industriel et Commercial </a:t>
            </a:r>
            <a:r>
              <a:rPr lang="fr-FR" sz="105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EPIC</a:t>
            </a:r>
            <a:r>
              <a:rPr lang="fr-FR" sz="105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récemment créée conformément aux engagements de </a:t>
            </a:r>
            <a:r>
              <a:rPr lang="fr-FR" sz="105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SEM le Président de la République Mohamed  Ould Cheikh EL GHAZOUANI</a:t>
            </a:r>
            <a:r>
              <a:rPr lang="fr-FR" sz="105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par décret N°2021-147 en date du 31 août 2021,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724" y="3759956"/>
            <a:ext cx="684887" cy="68488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259378" y="3699663"/>
            <a:ext cx="3117275" cy="8510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fr-FR" sz="105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Les objectifs stratégiques de la MPE sont de participer à l’autosuffisance alimentaire du pays, de valoriser et promouvoir les filières de production animale et de maitriser les chaines de valeurs. </a:t>
            </a:r>
          </a:p>
        </p:txBody>
      </p:sp>
      <p:pic>
        <p:nvPicPr>
          <p:cNvPr id="1030" name="Picture 6" descr="Ministère de l'Elevage - Mauritanie - YouTube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23" y="2354086"/>
            <a:ext cx="684887" cy="68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Diagramme 12"/>
          <p:cNvGraphicFramePr/>
          <p:nvPr/>
        </p:nvGraphicFramePr>
        <p:xfrm>
          <a:off x="4774674" y="1503045"/>
          <a:ext cx="4084615" cy="3846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" name="TextBox 33">
            <a:extLst>
              <a:ext uri="{FF2B5EF4-FFF2-40B4-BE49-F238E27FC236}">
                <a16:creationId xmlns:a16="http://schemas.microsoft.com/office/drawing/2014/main" id="{FD6E41A0-C480-903A-0CAC-1BFADBD57A17}"/>
              </a:ext>
            </a:extLst>
          </p:cNvPr>
          <p:cNvSpPr txBox="1"/>
          <p:nvPr/>
        </p:nvSpPr>
        <p:spPr>
          <a:xfrm flipH="1">
            <a:off x="6295903" y="2897391"/>
            <a:ext cx="1110737" cy="488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1">
              <a:lnSpc>
                <a:spcPct val="110000"/>
              </a:lnSpc>
              <a:spcBef>
                <a:spcPct val="20000"/>
              </a:spcBef>
            </a:pPr>
            <a:r>
              <a:rPr lang="en-US" altLang="ko-KR" sz="1200" b="1" dirty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MISSIONS DE LA MPE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162328" y="3413707"/>
            <a:ext cx="14287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altLang="ko-KR" sz="900" b="1" dirty="0">
                <a:ln/>
              </a:rPr>
              <a:t>Résumé article 2 du décret de création.</a:t>
            </a:r>
            <a:endParaRPr lang="fr-FR" altLang="ko-KR" sz="900" b="1" i="1" u="sng" dirty="0">
              <a:ln/>
            </a:endParaRPr>
          </a:p>
        </p:txBody>
      </p:sp>
    </p:spTree>
    <p:extLst>
      <p:ext uri="{BB962C8B-B14F-4D97-AF65-F5344CB8AC3E}">
        <p14:creationId xmlns:p14="http://schemas.microsoft.com/office/powerpoint/2010/main" val="467979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9901" y="497060"/>
            <a:ext cx="6206582" cy="543185"/>
          </a:xfrm>
        </p:spPr>
        <p:txBody>
          <a:bodyPr>
            <a:normAutofit fontScale="92500" lnSpcReduction="10000"/>
          </a:bodyPr>
          <a:lstStyle/>
          <a:p>
            <a:pPr algn="just">
              <a:spcBef>
                <a:spcPct val="0"/>
              </a:spcBef>
            </a:pPr>
            <a:r>
              <a:rPr lang="en-US" altLang="ko-KR" sz="3200" dirty="0">
                <a:solidFill>
                  <a:schemeClr val="accent6">
                    <a:lumMod val="75000"/>
                  </a:schemeClr>
                </a:solidFill>
                <a:ea typeface="+mj-ea"/>
                <a:cs typeface="+mj-cs"/>
              </a:rPr>
              <a:t>OBJECTIFS STRATEGIQUES DE LA MPE </a:t>
            </a:r>
            <a:endParaRPr lang="ko-KR" altLang="en-US" sz="3200" dirty="0">
              <a:solidFill>
                <a:schemeClr val="accent6">
                  <a:lumMod val="75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19" name="Bent Arrow 97">
            <a:extLst>
              <a:ext uri="{FF2B5EF4-FFF2-40B4-BE49-F238E27FC236}">
                <a16:creationId xmlns:a16="http://schemas.microsoft.com/office/drawing/2014/main" id="{19080530-984A-40F0-9B2B-DE3088148357}"/>
              </a:ext>
            </a:extLst>
          </p:cNvPr>
          <p:cNvSpPr/>
          <p:nvPr/>
        </p:nvSpPr>
        <p:spPr>
          <a:xfrm>
            <a:off x="5467054" y="1714868"/>
            <a:ext cx="2960987" cy="1587408"/>
          </a:xfrm>
          <a:prstGeom prst="bentArrow">
            <a:avLst>
              <a:gd name="adj1" fmla="val 18479"/>
              <a:gd name="adj2" fmla="val 19294"/>
              <a:gd name="adj3" fmla="val 18479"/>
              <a:gd name="adj4" fmla="val 3274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20" name="Bent Arrow 98">
            <a:extLst>
              <a:ext uri="{FF2B5EF4-FFF2-40B4-BE49-F238E27FC236}">
                <a16:creationId xmlns:a16="http://schemas.microsoft.com/office/drawing/2014/main" id="{373DAB6C-C4C6-49BE-99DC-43A5FFA61CEF}"/>
              </a:ext>
            </a:extLst>
          </p:cNvPr>
          <p:cNvSpPr/>
          <p:nvPr/>
        </p:nvSpPr>
        <p:spPr>
          <a:xfrm flipV="1">
            <a:off x="5467054" y="3551072"/>
            <a:ext cx="2960987" cy="1587408"/>
          </a:xfrm>
          <a:prstGeom prst="bentArrow">
            <a:avLst>
              <a:gd name="adj1" fmla="val 18479"/>
              <a:gd name="adj2" fmla="val 19294"/>
              <a:gd name="adj3" fmla="val 18479"/>
              <a:gd name="adj4" fmla="val 32746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21" name="Bent Arrow 99">
            <a:extLst>
              <a:ext uri="{FF2B5EF4-FFF2-40B4-BE49-F238E27FC236}">
                <a16:creationId xmlns:a16="http://schemas.microsoft.com/office/drawing/2014/main" id="{267A5FDA-D2E4-49DF-89EB-C186896644D9}"/>
              </a:ext>
            </a:extLst>
          </p:cNvPr>
          <p:cNvSpPr/>
          <p:nvPr/>
        </p:nvSpPr>
        <p:spPr>
          <a:xfrm>
            <a:off x="5467054" y="2423416"/>
            <a:ext cx="2960987" cy="885330"/>
          </a:xfrm>
          <a:prstGeom prst="bentArrow">
            <a:avLst>
              <a:gd name="adj1" fmla="val 34261"/>
              <a:gd name="adj2" fmla="val 33606"/>
              <a:gd name="adj3" fmla="val 33685"/>
              <a:gd name="adj4" fmla="val 7647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22" name="Bent Arrow 101">
            <a:extLst>
              <a:ext uri="{FF2B5EF4-FFF2-40B4-BE49-F238E27FC236}">
                <a16:creationId xmlns:a16="http://schemas.microsoft.com/office/drawing/2014/main" id="{B2898188-36DA-44B1-8DAF-B5B405BBB3BE}"/>
              </a:ext>
            </a:extLst>
          </p:cNvPr>
          <p:cNvSpPr/>
          <p:nvPr/>
        </p:nvSpPr>
        <p:spPr>
          <a:xfrm flipV="1">
            <a:off x="5467054" y="3558530"/>
            <a:ext cx="2960987" cy="885330"/>
          </a:xfrm>
          <a:prstGeom prst="bentArrow">
            <a:avLst>
              <a:gd name="adj1" fmla="val 34261"/>
              <a:gd name="adj2" fmla="val 33606"/>
              <a:gd name="adj3" fmla="val 33685"/>
              <a:gd name="adj4" fmla="val 7647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81740D4-B8E0-4C49-A523-1DE620B3D8E7}"/>
              </a:ext>
            </a:extLst>
          </p:cNvPr>
          <p:cNvSpPr txBox="1"/>
          <p:nvPr/>
        </p:nvSpPr>
        <p:spPr>
          <a:xfrm>
            <a:off x="5910514" y="1908960"/>
            <a:ext cx="219997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50" b="1" dirty="0">
                <a:solidFill>
                  <a:schemeClr val="bg1"/>
                </a:solidFill>
                <a:cs typeface="Arial" pitchFamily="34" charset="0"/>
              </a:rPr>
              <a:t>FILIERE ALIMENTS DE BETAIL</a:t>
            </a:r>
            <a:endParaRPr lang="ko-KR" altLang="en-US" sz="105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9888F20-EA13-4B32-ACDC-F454927880F2}"/>
              </a:ext>
            </a:extLst>
          </p:cNvPr>
          <p:cNvSpPr txBox="1"/>
          <p:nvPr/>
        </p:nvSpPr>
        <p:spPr>
          <a:xfrm>
            <a:off x="6449229" y="2611202"/>
            <a:ext cx="166125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50" b="1" dirty="0">
                <a:solidFill>
                  <a:schemeClr val="bg1"/>
                </a:solidFill>
                <a:cs typeface="Arial" pitchFamily="34" charset="0"/>
              </a:rPr>
              <a:t>FILIERE LAIT</a:t>
            </a:r>
            <a:endParaRPr lang="ko-KR" altLang="en-US" sz="105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6B9A82E-D0FB-4ACA-B5E6-A3805B7E340E}"/>
              </a:ext>
            </a:extLst>
          </p:cNvPr>
          <p:cNvSpPr txBox="1"/>
          <p:nvPr/>
        </p:nvSpPr>
        <p:spPr>
          <a:xfrm>
            <a:off x="6449229" y="4015685"/>
            <a:ext cx="166125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50" b="1" dirty="0">
                <a:solidFill>
                  <a:schemeClr val="bg1"/>
                </a:solidFill>
                <a:cs typeface="Arial" pitchFamily="34" charset="0"/>
              </a:rPr>
              <a:t>FILIERE AVICOLE</a:t>
            </a:r>
            <a:endParaRPr lang="ko-KR" altLang="en-US" sz="105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C946088-E9FA-413B-8973-021B018403B1}"/>
              </a:ext>
            </a:extLst>
          </p:cNvPr>
          <p:cNvSpPr txBox="1"/>
          <p:nvPr/>
        </p:nvSpPr>
        <p:spPr>
          <a:xfrm>
            <a:off x="5910514" y="4717928"/>
            <a:ext cx="219997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50" b="1" dirty="0">
                <a:solidFill>
                  <a:schemeClr val="bg1"/>
                </a:solidFill>
                <a:cs typeface="Arial" pitchFamily="34" charset="0"/>
              </a:rPr>
              <a:t>FILIERE VIANDE ROUGE</a:t>
            </a:r>
            <a:endParaRPr lang="ko-KR" altLang="en-US" sz="105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Right Arrow 106">
            <a:extLst>
              <a:ext uri="{FF2B5EF4-FFF2-40B4-BE49-F238E27FC236}">
                <a16:creationId xmlns:a16="http://schemas.microsoft.com/office/drawing/2014/main" id="{8E2F39A9-5129-4171-AE93-1D3B61FF8303}"/>
              </a:ext>
            </a:extLst>
          </p:cNvPr>
          <p:cNvSpPr/>
          <p:nvPr/>
        </p:nvSpPr>
        <p:spPr>
          <a:xfrm>
            <a:off x="210630" y="3127689"/>
            <a:ext cx="8217413" cy="597971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C3705F0-3532-4A18-9039-53C99085AD28}"/>
              </a:ext>
            </a:extLst>
          </p:cNvPr>
          <p:cNvSpPr txBox="1"/>
          <p:nvPr/>
        </p:nvSpPr>
        <p:spPr>
          <a:xfrm>
            <a:off x="5605642" y="3313443"/>
            <a:ext cx="265103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50" b="1" dirty="0">
                <a:solidFill>
                  <a:schemeClr val="bg1"/>
                </a:solidFill>
                <a:cs typeface="Arial" pitchFamily="34" charset="0"/>
              </a:rPr>
              <a:t>AXE TRANSVERSAL</a:t>
            </a:r>
            <a:endParaRPr lang="ko-KR" altLang="en-US" sz="105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9" name="그룹 2">
            <a:extLst>
              <a:ext uri="{FF2B5EF4-FFF2-40B4-BE49-F238E27FC236}">
                <a16:creationId xmlns:a16="http://schemas.microsoft.com/office/drawing/2014/main" id="{3AE23F47-22E7-4512-8047-88FCC9D79B00}"/>
              </a:ext>
            </a:extLst>
          </p:cNvPr>
          <p:cNvGrpSpPr/>
          <p:nvPr/>
        </p:nvGrpSpPr>
        <p:grpSpPr>
          <a:xfrm>
            <a:off x="3885673" y="3046581"/>
            <a:ext cx="1378824" cy="760471"/>
            <a:chOff x="5653183" y="3500384"/>
            <a:chExt cx="1551069" cy="855470"/>
          </a:xfrm>
        </p:grpSpPr>
        <p:sp>
          <p:nvSpPr>
            <p:cNvPr id="30" name="Rounded Rectangle 108">
              <a:extLst>
                <a:ext uri="{FF2B5EF4-FFF2-40B4-BE49-F238E27FC236}">
                  <a16:creationId xmlns:a16="http://schemas.microsoft.com/office/drawing/2014/main" id="{C57C8797-08F2-4489-98F2-B1FCC1D4B352}"/>
                </a:ext>
              </a:extLst>
            </p:cNvPr>
            <p:cNvSpPr/>
            <p:nvPr/>
          </p:nvSpPr>
          <p:spPr>
            <a:xfrm rot="1800000">
              <a:off x="6844212" y="3500384"/>
              <a:ext cx="360040" cy="85547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>
                <a:solidFill>
                  <a:schemeClr val="tx1"/>
                </a:solidFill>
              </a:endParaRPr>
            </a:p>
          </p:txBody>
        </p:sp>
        <p:sp>
          <p:nvSpPr>
            <p:cNvPr id="31" name="Rounded Rectangle 109">
              <a:extLst>
                <a:ext uri="{FF2B5EF4-FFF2-40B4-BE49-F238E27FC236}">
                  <a16:creationId xmlns:a16="http://schemas.microsoft.com/office/drawing/2014/main" id="{83F5857B-38DD-420F-8376-E3638C434B1B}"/>
                </a:ext>
              </a:extLst>
            </p:cNvPr>
            <p:cNvSpPr/>
            <p:nvPr/>
          </p:nvSpPr>
          <p:spPr>
            <a:xfrm rot="1800000">
              <a:off x="6447203" y="3500384"/>
              <a:ext cx="360040" cy="85547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>
                <a:solidFill>
                  <a:schemeClr val="tx1"/>
                </a:solidFill>
              </a:endParaRPr>
            </a:p>
          </p:txBody>
        </p:sp>
        <p:sp>
          <p:nvSpPr>
            <p:cNvPr id="32" name="Rounded Rectangle 110">
              <a:extLst>
                <a:ext uri="{FF2B5EF4-FFF2-40B4-BE49-F238E27FC236}">
                  <a16:creationId xmlns:a16="http://schemas.microsoft.com/office/drawing/2014/main" id="{B1A0A256-B3A1-4DFF-A426-37A3ABFD450B}"/>
                </a:ext>
              </a:extLst>
            </p:cNvPr>
            <p:cNvSpPr/>
            <p:nvPr/>
          </p:nvSpPr>
          <p:spPr>
            <a:xfrm rot="1800000">
              <a:off x="6050193" y="3500384"/>
              <a:ext cx="360040" cy="85547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>
                <a:solidFill>
                  <a:schemeClr val="tx1"/>
                </a:solidFill>
              </a:endParaRPr>
            </a:p>
          </p:txBody>
        </p:sp>
        <p:sp>
          <p:nvSpPr>
            <p:cNvPr id="33" name="Rounded Rectangle 111">
              <a:extLst>
                <a:ext uri="{FF2B5EF4-FFF2-40B4-BE49-F238E27FC236}">
                  <a16:creationId xmlns:a16="http://schemas.microsoft.com/office/drawing/2014/main" id="{088CA10A-37E9-4B73-8BF4-836F72DEDE2D}"/>
                </a:ext>
              </a:extLst>
            </p:cNvPr>
            <p:cNvSpPr/>
            <p:nvPr/>
          </p:nvSpPr>
          <p:spPr>
            <a:xfrm rot="1800000">
              <a:off x="5653183" y="3500384"/>
              <a:ext cx="360040" cy="85547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>
                <a:solidFill>
                  <a:schemeClr val="tx1"/>
                </a:solidFill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B13CC565-DC63-49C8-BA6F-CE78FADA6385}"/>
              </a:ext>
            </a:extLst>
          </p:cNvPr>
          <p:cNvSpPr txBox="1"/>
          <p:nvPr/>
        </p:nvSpPr>
        <p:spPr>
          <a:xfrm>
            <a:off x="257925" y="3333753"/>
            <a:ext cx="367125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OS 5 </a:t>
            </a:r>
            <a:r>
              <a:rPr lang="en-US" altLang="ko-KR" sz="1050" b="1" dirty="0">
                <a:solidFill>
                  <a:schemeClr val="bg1"/>
                </a:solidFill>
                <a:cs typeface="Arial" pitchFamily="34" charset="0"/>
              </a:rPr>
              <a:t>: MODERNISATION DES FILIERES DE L’ELEVAGE</a:t>
            </a:r>
            <a:endParaRPr lang="ko-KR" altLang="en-US" sz="105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B541D27-ECF4-4906-BCEF-84B95ABEF293}"/>
              </a:ext>
            </a:extLst>
          </p:cNvPr>
          <p:cNvGrpSpPr/>
          <p:nvPr/>
        </p:nvGrpSpPr>
        <p:grpSpPr>
          <a:xfrm>
            <a:off x="1406471" y="1632252"/>
            <a:ext cx="2291901" cy="679862"/>
            <a:chOff x="2911792" y="4330939"/>
            <a:chExt cx="1996919" cy="906481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369DCA5-BEF4-4B2A-9D9C-ED857C786D7E}"/>
                </a:ext>
              </a:extLst>
            </p:cNvPr>
            <p:cNvSpPr txBox="1"/>
            <p:nvPr/>
          </p:nvSpPr>
          <p:spPr>
            <a:xfrm>
              <a:off x="2911795" y="4560313"/>
              <a:ext cx="1996916" cy="677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Augmentation de la production des viandes rouges et valorisation de sous-produits d’abattage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9F1A8EC-3847-4CF6-B81A-46D3D51FEAC5}"/>
                </a:ext>
              </a:extLst>
            </p:cNvPr>
            <p:cNvSpPr txBox="1"/>
            <p:nvPr/>
          </p:nvSpPr>
          <p:spPr>
            <a:xfrm>
              <a:off x="2911792" y="4330939"/>
              <a:ext cx="19969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05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OS 1</a:t>
              </a:r>
              <a:endParaRPr lang="ko-KR" alt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F9B5863-8137-4565-8A4D-DE79F0DD19BA}"/>
              </a:ext>
            </a:extLst>
          </p:cNvPr>
          <p:cNvGrpSpPr/>
          <p:nvPr/>
        </p:nvGrpSpPr>
        <p:grpSpPr>
          <a:xfrm>
            <a:off x="353634" y="2548020"/>
            <a:ext cx="2639174" cy="402863"/>
            <a:chOff x="2728268" y="4330939"/>
            <a:chExt cx="2180444" cy="537150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21B5459-9954-451A-9CB2-9C26C0064D1D}"/>
                </a:ext>
              </a:extLst>
            </p:cNvPr>
            <p:cNvSpPr txBox="1"/>
            <p:nvPr/>
          </p:nvSpPr>
          <p:spPr>
            <a:xfrm>
              <a:off x="2728268" y="4560313"/>
              <a:ext cx="2180444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Augmentation de la production du lait et dérivés.</a:t>
              </a:r>
              <a:endPara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9C93B80-D762-40D4-9B03-3C601850E410}"/>
                </a:ext>
              </a:extLst>
            </p:cNvPr>
            <p:cNvSpPr txBox="1"/>
            <p:nvPr/>
          </p:nvSpPr>
          <p:spPr>
            <a:xfrm>
              <a:off x="2911792" y="4330939"/>
              <a:ext cx="19969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05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OS 2</a:t>
              </a:r>
              <a:endParaRPr lang="ko-KR" alt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C6D90BB-CDE4-4F60-A455-CA4D29EE0531}"/>
              </a:ext>
            </a:extLst>
          </p:cNvPr>
          <p:cNvGrpSpPr/>
          <p:nvPr/>
        </p:nvGrpSpPr>
        <p:grpSpPr>
          <a:xfrm>
            <a:off x="715961" y="3635793"/>
            <a:ext cx="2291901" cy="679862"/>
            <a:chOff x="2911792" y="4330939"/>
            <a:chExt cx="1996919" cy="906481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E08EFBB-44A2-4CE2-A431-67C6FB7951E4}"/>
                </a:ext>
              </a:extLst>
            </p:cNvPr>
            <p:cNvSpPr txBox="1"/>
            <p:nvPr/>
          </p:nvSpPr>
          <p:spPr>
            <a:xfrm>
              <a:off x="2911795" y="4560313"/>
              <a:ext cx="1996916" cy="677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Augmentation de la production et de la transformation des fourrages verts et aliments de bétail et volaille</a:t>
              </a:r>
              <a:endPara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60BB89F-0C57-476C-83CB-39E73C1A5C0C}"/>
                </a:ext>
              </a:extLst>
            </p:cNvPr>
            <p:cNvSpPr txBox="1"/>
            <p:nvPr/>
          </p:nvSpPr>
          <p:spPr>
            <a:xfrm>
              <a:off x="2911792" y="4330939"/>
              <a:ext cx="19969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05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OS 3</a:t>
              </a:r>
              <a:endParaRPr lang="ko-KR" alt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93D77AA-8C23-40C4-97F3-352581D51BC6}"/>
              </a:ext>
            </a:extLst>
          </p:cNvPr>
          <p:cNvGrpSpPr/>
          <p:nvPr/>
        </p:nvGrpSpPr>
        <p:grpSpPr>
          <a:xfrm>
            <a:off x="1176287" y="4399515"/>
            <a:ext cx="2291901" cy="541363"/>
            <a:chOff x="2911792" y="4330939"/>
            <a:chExt cx="1996919" cy="721816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B572434F-C6DF-4181-B426-384436274982}"/>
                </a:ext>
              </a:extLst>
            </p:cNvPr>
            <p:cNvSpPr txBox="1"/>
            <p:nvPr/>
          </p:nvSpPr>
          <p:spPr>
            <a:xfrm>
              <a:off x="2911795" y="4560313"/>
              <a:ext cx="1996916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Maitrise de la chaine de production de la filière avicole. </a:t>
              </a:r>
              <a:endPara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1B58AEAE-4DDA-45A3-BE06-5D099DB5E9F8}"/>
                </a:ext>
              </a:extLst>
            </p:cNvPr>
            <p:cNvSpPr txBox="1"/>
            <p:nvPr/>
          </p:nvSpPr>
          <p:spPr>
            <a:xfrm>
              <a:off x="2911792" y="4330939"/>
              <a:ext cx="19969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05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OS 4</a:t>
              </a:r>
              <a:endParaRPr lang="ko-KR" alt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47" name="Elbow Connector 125">
            <a:extLst>
              <a:ext uri="{FF2B5EF4-FFF2-40B4-BE49-F238E27FC236}">
                <a16:creationId xmlns:a16="http://schemas.microsoft.com/office/drawing/2014/main" id="{6497D89A-302A-4484-9EAB-A2CC4EA0A9FD}"/>
              </a:ext>
            </a:extLst>
          </p:cNvPr>
          <p:cNvCxnSpPr>
            <a:cxnSpLocks/>
            <a:stCxn id="33" idx="0"/>
          </p:cNvCxnSpPr>
          <p:nvPr/>
        </p:nvCxnSpPr>
        <p:spPr>
          <a:xfrm rot="16200000" flipV="1">
            <a:off x="3570628" y="2432331"/>
            <a:ext cx="255488" cy="1074896"/>
          </a:xfrm>
          <a:prstGeom prst="bentConnector2">
            <a:avLst/>
          </a:prstGeom>
          <a:ln w="25400">
            <a:solidFill>
              <a:schemeClr val="bg1">
                <a:lumMod val="65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126">
            <a:extLst>
              <a:ext uri="{FF2B5EF4-FFF2-40B4-BE49-F238E27FC236}">
                <a16:creationId xmlns:a16="http://schemas.microsoft.com/office/drawing/2014/main" id="{4ED719A4-724F-40F5-A48B-502FE69839E0}"/>
              </a:ext>
            </a:extLst>
          </p:cNvPr>
          <p:cNvCxnSpPr>
            <a:cxnSpLocks/>
            <a:stCxn id="31" idx="0"/>
          </p:cNvCxnSpPr>
          <p:nvPr/>
        </p:nvCxnSpPr>
        <p:spPr>
          <a:xfrm rot="16200000" flipV="1">
            <a:off x="3783393" y="1939250"/>
            <a:ext cx="1027310" cy="1289235"/>
          </a:xfrm>
          <a:prstGeom prst="bentConnector2">
            <a:avLst/>
          </a:prstGeom>
          <a:ln w="25400">
            <a:solidFill>
              <a:schemeClr val="bg1">
                <a:lumMod val="65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127">
            <a:extLst>
              <a:ext uri="{FF2B5EF4-FFF2-40B4-BE49-F238E27FC236}">
                <a16:creationId xmlns:a16="http://schemas.microsoft.com/office/drawing/2014/main" id="{359C0A8F-014E-45E6-AE91-642DE4D7A639}"/>
              </a:ext>
            </a:extLst>
          </p:cNvPr>
          <p:cNvCxnSpPr>
            <a:stCxn id="32" idx="2"/>
            <a:endCxn id="42" idx="3"/>
          </p:cNvCxnSpPr>
          <p:nvPr/>
        </p:nvCxnSpPr>
        <p:spPr>
          <a:xfrm rot="5400000">
            <a:off x="3455369" y="3308603"/>
            <a:ext cx="305630" cy="1200644"/>
          </a:xfrm>
          <a:prstGeom prst="bentConnector2">
            <a:avLst/>
          </a:prstGeom>
          <a:ln w="25400">
            <a:solidFill>
              <a:schemeClr val="bg1">
                <a:lumMod val="65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Elbow Connector 128">
            <a:extLst>
              <a:ext uri="{FF2B5EF4-FFF2-40B4-BE49-F238E27FC236}">
                <a16:creationId xmlns:a16="http://schemas.microsoft.com/office/drawing/2014/main" id="{7A89D127-DEED-4C22-91F5-D88D1660160C}"/>
              </a:ext>
            </a:extLst>
          </p:cNvPr>
          <p:cNvCxnSpPr>
            <a:stCxn id="30" idx="2"/>
            <a:endCxn id="45" idx="3"/>
          </p:cNvCxnSpPr>
          <p:nvPr/>
        </p:nvCxnSpPr>
        <p:spPr>
          <a:xfrm rot="5400000">
            <a:off x="3691218" y="3533080"/>
            <a:ext cx="1000102" cy="1446162"/>
          </a:xfrm>
          <a:prstGeom prst="bentConnector2">
            <a:avLst/>
          </a:prstGeom>
          <a:ln w="25400">
            <a:solidFill>
              <a:schemeClr val="bg1">
                <a:lumMod val="65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>
            <a:extLst>
              <a:ext uri="{FF2B5EF4-FFF2-40B4-BE49-F238E27FC236}">
                <a16:creationId xmlns:a16="http://schemas.microsoft.com/office/drawing/2014/main" id="{D562E80D-F173-A389-338D-F55AE4D10C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4845" y="6160267"/>
            <a:ext cx="491994" cy="491994"/>
          </a:xfrm>
          <a:prstGeom prst="rect">
            <a:avLst/>
          </a:prstGeom>
        </p:spPr>
      </p:pic>
      <p:pic>
        <p:nvPicPr>
          <p:cNvPr id="4" name="Picture 2" descr="Forum de haut niveau sur le pastoralisme Nouakchott+10 - Foncier &amp;  Développement">
            <a:extLst>
              <a:ext uri="{FF2B5EF4-FFF2-40B4-BE49-F238E27FC236}">
                <a16:creationId xmlns:a16="http://schemas.microsoft.com/office/drawing/2014/main" id="{3D3ACBCE-179C-9EEA-DEEA-8F6ECAFCF7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702" y="6218238"/>
            <a:ext cx="1583453" cy="404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3297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3C519481-1099-6A41-31CC-AD07A36BF8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868967">
            <a:off x="2489678" y="1496927"/>
            <a:ext cx="4692955" cy="4403268"/>
          </a:xfrm>
          <a:prstGeom prst="rect">
            <a:avLst/>
          </a:prstGeom>
        </p:spPr>
      </p:pic>
      <p:sp>
        <p:nvSpPr>
          <p:cNvPr id="5" name="TextBox 33">
            <a:extLst>
              <a:ext uri="{FF2B5EF4-FFF2-40B4-BE49-F238E27FC236}">
                <a16:creationId xmlns:a16="http://schemas.microsoft.com/office/drawing/2014/main" id="{65A59787-8310-173B-D99D-B01BCDBCCFE2}"/>
              </a:ext>
            </a:extLst>
          </p:cNvPr>
          <p:cNvSpPr txBox="1"/>
          <p:nvPr/>
        </p:nvSpPr>
        <p:spPr>
          <a:xfrm flipH="1">
            <a:off x="1092899" y="510810"/>
            <a:ext cx="738625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  <a:spcBef>
                <a:spcPct val="0"/>
              </a:spcBef>
            </a:pPr>
            <a:r>
              <a:rPr lang="en-US" altLang="ko-KR" sz="3000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AVANTAGES DE PARTENARIAT AVEC LA MPE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6B7C4BE2-BBB6-65EC-CDCF-1EE60669A5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4845" y="6160267"/>
            <a:ext cx="491994" cy="491994"/>
          </a:xfrm>
          <a:prstGeom prst="rect">
            <a:avLst/>
          </a:prstGeom>
        </p:spPr>
      </p:pic>
      <p:pic>
        <p:nvPicPr>
          <p:cNvPr id="3" name="Picture 2" descr="Forum de haut niveau sur le pastoralisme Nouakchott+10 - Foncier &amp;  Développement">
            <a:extLst>
              <a:ext uri="{FF2B5EF4-FFF2-40B4-BE49-F238E27FC236}">
                <a16:creationId xmlns:a16="http://schemas.microsoft.com/office/drawing/2014/main" id="{3781BC64-E254-FDC7-4981-CA02D77FB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702" y="6218238"/>
            <a:ext cx="1583453" cy="404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6693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fr-FR" sz="3000" dirty="0">
                <a:solidFill>
                  <a:schemeClr val="accent6">
                    <a:lumMod val="75000"/>
                  </a:schemeClr>
                </a:solidFill>
              </a:rPr>
              <a:t>ANALYSE DES FILIÈRES ET CHAÎNES DE VALEUR EN MAURITANIE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371600"/>
            <a:ext cx="802195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sz="2400" dirty="0"/>
          </a:p>
          <a:p>
            <a:r>
              <a:rPr sz="2400" b="1" dirty="0" err="1"/>
              <a:t>Viande</a:t>
            </a:r>
            <a:r>
              <a:rPr sz="2400" b="1" dirty="0"/>
              <a:t> Rouge :</a:t>
            </a:r>
            <a:endParaRPr lang="fr-FR" sz="2400" b="1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sz="2400" dirty="0"/>
              <a:t>Production </a:t>
            </a:r>
            <a:r>
              <a:rPr sz="2400" dirty="0" err="1"/>
              <a:t>annuelle</a:t>
            </a:r>
            <a:r>
              <a:rPr sz="2400" dirty="0"/>
              <a:t> </a:t>
            </a:r>
            <a:r>
              <a:rPr sz="2400" dirty="0" err="1"/>
              <a:t>estimée</a:t>
            </a:r>
            <a:r>
              <a:rPr sz="2400" dirty="0"/>
              <a:t> à 180 000 </a:t>
            </a:r>
            <a:r>
              <a:rPr sz="2400" dirty="0" err="1"/>
              <a:t>tonnes</a:t>
            </a:r>
            <a:endParaRPr lang="fr-FR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400" dirty="0"/>
              <a:t>Excédent</a:t>
            </a:r>
            <a:r>
              <a:rPr sz="2400" dirty="0"/>
              <a:t> de 40 % par rapport à la </a:t>
            </a:r>
            <a:r>
              <a:rPr lang="fr-FR" sz="2400" dirty="0"/>
              <a:t>consommation</a:t>
            </a:r>
            <a:r>
              <a:rPr sz="2400" dirty="0"/>
              <a:t> </a:t>
            </a:r>
            <a:r>
              <a:rPr sz="2400" dirty="0" err="1"/>
              <a:t>nationale</a:t>
            </a:r>
            <a:endParaRPr lang="fr-FR" sz="2400" dirty="0"/>
          </a:p>
          <a:p>
            <a:r>
              <a:rPr sz="2400" b="1" dirty="0"/>
              <a:t>Lait :</a:t>
            </a:r>
            <a:endParaRPr lang="fr-FR" sz="2400" b="1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sz="2400" dirty="0"/>
              <a:t>Production </a:t>
            </a:r>
            <a:r>
              <a:rPr sz="2400" dirty="0" err="1"/>
              <a:t>annuelle</a:t>
            </a:r>
            <a:r>
              <a:rPr sz="2400" dirty="0"/>
              <a:t> </a:t>
            </a:r>
            <a:r>
              <a:rPr sz="2400" dirty="0" err="1"/>
              <a:t>d'environ</a:t>
            </a:r>
            <a:r>
              <a:rPr sz="2400" dirty="0"/>
              <a:t> 213 000 </a:t>
            </a:r>
            <a:r>
              <a:rPr sz="2400" dirty="0" err="1"/>
              <a:t>tonnes</a:t>
            </a:r>
            <a:endParaRPr lang="fr-FR" sz="2400" dirty="0"/>
          </a:p>
          <a:p>
            <a:r>
              <a:rPr sz="2400" b="1" dirty="0" err="1"/>
              <a:t>Peaux</a:t>
            </a:r>
            <a:r>
              <a:rPr sz="2400" b="1" dirty="0"/>
              <a:t> et </a:t>
            </a:r>
            <a:r>
              <a:rPr sz="2400" b="1" dirty="0" err="1"/>
              <a:t>cuirs</a:t>
            </a:r>
            <a:r>
              <a:rPr sz="2400" b="1" dirty="0"/>
              <a:t> :</a:t>
            </a:r>
            <a:endParaRPr lang="fr-FR" sz="2400" b="1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sz="2400" dirty="0"/>
              <a:t>5 millions de </a:t>
            </a:r>
            <a:r>
              <a:rPr sz="2400" dirty="0" err="1"/>
              <a:t>peaux</a:t>
            </a:r>
            <a:r>
              <a:rPr sz="2400" dirty="0"/>
              <a:t> brutes </a:t>
            </a:r>
            <a:r>
              <a:rPr sz="2400" dirty="0" err="1"/>
              <a:t>produites</a:t>
            </a:r>
            <a:r>
              <a:rPr sz="2400" dirty="0"/>
              <a:t> </a:t>
            </a:r>
            <a:r>
              <a:rPr sz="2400" dirty="0" err="1"/>
              <a:t>annuellement</a:t>
            </a:r>
            <a:endParaRPr sz="240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63D5F7B-7935-7513-75D6-8327054B4A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4845" y="6160267"/>
            <a:ext cx="491994" cy="491994"/>
          </a:xfrm>
          <a:prstGeom prst="rect">
            <a:avLst/>
          </a:prstGeom>
        </p:spPr>
      </p:pic>
      <p:pic>
        <p:nvPicPr>
          <p:cNvPr id="5" name="Picture 2" descr="Forum de haut niveau sur le pastoralisme Nouakchott+10 - Foncier &amp;  Développement">
            <a:extLst>
              <a:ext uri="{FF2B5EF4-FFF2-40B4-BE49-F238E27FC236}">
                <a16:creationId xmlns:a16="http://schemas.microsoft.com/office/drawing/2014/main" id="{0A9C7B1A-B10C-9FE8-9FC3-C1DAC44A71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702" y="6218238"/>
            <a:ext cx="1583453" cy="404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771</Words>
  <Application>Microsoft Office PowerPoint</Application>
  <PresentationFormat>On-screen Show (4:3)</PresentationFormat>
  <Paragraphs>90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Office Theme</vt:lpstr>
      <vt:lpstr>Rôle des Investisseurs Privés dans le Développement de l'Élevage Pastoral en Mauritanie</vt:lpstr>
      <vt:lpstr>PowerPoint Presentation</vt:lpstr>
      <vt:lpstr>OPPORTUNITÉS ET DÉFIS POUR LES INVESTISSEURS EN GENERAL</vt:lpstr>
      <vt:lpstr>OPPORTUNITÉS POUR LES INVESTISSEURS </vt:lpstr>
      <vt:lpstr>RÔLE DES INVESTISSEURS DANS LA PRODUCTION D'ALIMENTS ET NÉGOCE</vt:lpstr>
      <vt:lpstr>PowerPoint Presentation</vt:lpstr>
      <vt:lpstr>PowerPoint Presentation</vt:lpstr>
      <vt:lpstr>PowerPoint Presentation</vt:lpstr>
      <vt:lpstr>ANALYSE DES FILIÈRES ET CHAÎNES DE VALEUR EN MAURITANIE</vt:lpstr>
      <vt:lpstr>PROJETS DE LA MAURITANIENNE DES PRODUITS DE L'ÉLEVAGE (MPE)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HPDG01</dc:creator>
  <cp:keywords/>
  <dc:description>generated using python-pptx</dc:description>
  <cp:lastModifiedBy>HP</cp:lastModifiedBy>
  <cp:revision>17</cp:revision>
  <cp:lastPrinted>2024-11-07T11:42:38Z</cp:lastPrinted>
  <dcterms:created xsi:type="dcterms:W3CDTF">2013-01-27T09:14:16Z</dcterms:created>
  <dcterms:modified xsi:type="dcterms:W3CDTF">2024-11-07T12:00:56Z</dcterms:modified>
  <cp:category/>
</cp:coreProperties>
</file>